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sldIdLst>
    <p:sldId id="258" r:id="rId2"/>
    <p:sldId id="444" r:id="rId3"/>
    <p:sldId id="299"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300" r:id="rId42"/>
    <p:sldId id="29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6AB3"/>
    <a:srgbClr val="61BA50"/>
    <a:srgbClr val="FDA236"/>
    <a:srgbClr val="F47A43"/>
    <a:srgbClr val="16AFE6"/>
    <a:srgbClr val="1C91D0"/>
    <a:srgbClr val="F39436"/>
    <a:srgbClr val="EF7B3E"/>
    <a:srgbClr val="1C9BD8"/>
    <a:srgbClr val="EF79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661" autoAdjust="0"/>
  </p:normalViewPr>
  <p:slideViewPr>
    <p:cSldViewPr snapToGrid="0">
      <p:cViewPr varScale="1">
        <p:scale>
          <a:sx n="100" d="100"/>
          <a:sy n="100" d="100"/>
        </p:scale>
        <p:origin x="912" y="-1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7AD8A9-69BD-4A2C-9CF4-7B7CAF875036}" type="datetimeFigureOut">
              <a:rPr lang="nl-NL" smtClean="0"/>
              <a:t>11-9-2024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06E35B-D865-477B-920F-A913517414E6}" type="slidenum">
              <a:rPr lang="nl-NL" smtClean="0"/>
              <a:t>‹nr.›</a:t>
            </a:fld>
            <a:endParaRPr lang="nl-NL"/>
          </a:p>
        </p:txBody>
      </p:sp>
    </p:spTree>
    <p:extLst>
      <p:ext uri="{BB962C8B-B14F-4D97-AF65-F5344CB8AC3E}">
        <p14:creationId xmlns:p14="http://schemas.microsoft.com/office/powerpoint/2010/main" val="2165573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(Kim)</a:t>
            </a:r>
          </a:p>
          <a:p>
            <a:r>
              <a:rPr lang="nl-NL"/>
              <a:t>Tijdens deze workshop gaan we niet naar buiten. MAAR; mocht dit een succes worden, gaan we dit ook een keer in het buitenwater doen.</a:t>
            </a:r>
          </a:p>
        </p:txBody>
      </p:sp>
      <p:sp>
        <p:nvSpPr>
          <p:cNvPr id="4" name="Tijdelijke aanduiding voor dianummer 3"/>
          <p:cNvSpPr>
            <a:spLocks noGrp="1"/>
          </p:cNvSpPr>
          <p:nvPr>
            <p:ph type="sldNum" sz="quarter" idx="5"/>
          </p:nvPr>
        </p:nvSpPr>
        <p:spPr/>
        <p:txBody>
          <a:bodyPr/>
          <a:lstStyle/>
          <a:p>
            <a:pPr>
              <a:defRPr/>
            </a:pPr>
            <a:fld id="{55FFE9B2-8439-4724-B6EB-D98823A494A6}" type="slidenum">
              <a:rPr lang="nl-NL" smtClean="0"/>
              <a:pPr>
                <a:defRPr/>
              </a:pPr>
              <a:t>2</a:t>
            </a:fld>
            <a:endParaRPr lang="nl-NL"/>
          </a:p>
        </p:txBody>
      </p:sp>
    </p:spTree>
    <p:extLst>
      <p:ext uri="{BB962C8B-B14F-4D97-AF65-F5344CB8AC3E}">
        <p14:creationId xmlns:p14="http://schemas.microsoft.com/office/powerpoint/2010/main" val="8094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Het opbouwen van een groot aantal beelden in het hoofd van de duiker is een belangrijk hulpmiddel om organismen</a:t>
            </a:r>
            <a:r>
              <a:rPr lang="nl-NL" baseline="0" dirty="0"/>
              <a:t> tijdens de duik te herkennen. In deze presentaties is dan ook geprobeerd om </a:t>
            </a:r>
            <a:r>
              <a:rPr lang="nl-NL" baseline="0" dirty="0" err="1"/>
              <a:t>héél</a:t>
            </a:r>
            <a:r>
              <a:rPr lang="nl-NL" baseline="0" dirty="0"/>
              <a:t> veel plaatjes van planten en dieren te laten zien. Bewust verschijnt de naam meetal later. De cursisten worden uitgedaagd tot waarnemen en herkennen. Er is gestreefd naar een mix van alledaagse vis en bijzondere zaken.</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4</a:t>
            </a:fld>
            <a:endParaRPr lang="nl-NL"/>
          </a:p>
        </p:txBody>
      </p:sp>
    </p:spTree>
    <p:extLst>
      <p:ext uri="{BB962C8B-B14F-4D97-AF65-F5344CB8AC3E}">
        <p14:creationId xmlns:p14="http://schemas.microsoft.com/office/powerpoint/2010/main" val="2377066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Een</a:t>
            </a:r>
            <a:r>
              <a:rPr lang="nl-NL" baseline="0" dirty="0"/>
              <a:t> reclame foto van een verzekeringsmaatschappij. Illustratief voor duikers die het onderwaterleven nog niet helemaal bij kunnen houden.</a:t>
            </a:r>
          </a:p>
          <a:p>
            <a:r>
              <a:rPr lang="nl-NL" baseline="0" dirty="0"/>
              <a:t>Binnen de specialisatie en deze presentaties wordt op hoofdlijnen de indeling uitgelegd. Echt determineren, waarbij aan de hand van unieke kenmerken wordt gekeken met welke soort we te maken hebben gebeurd niet. Dit is wel een leuk onderwerp voor een vervolg (al dan niet binnen de cursus)</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5</a:t>
            </a:fld>
            <a:endParaRPr lang="nl-NL"/>
          </a:p>
        </p:txBody>
      </p:sp>
    </p:spTree>
    <p:extLst>
      <p:ext uri="{BB962C8B-B14F-4D97-AF65-F5344CB8AC3E}">
        <p14:creationId xmlns:p14="http://schemas.microsoft.com/office/powerpoint/2010/main" val="557715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Op den duur let je op de kleinste details door</a:t>
            </a:r>
            <a:r>
              <a:rPr lang="nl-NL" baseline="0" dirty="0"/>
              <a:t> ook op de vierkante meter te duiken.</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6</a:t>
            </a:fld>
            <a:endParaRPr lang="nl-NL"/>
          </a:p>
        </p:txBody>
      </p:sp>
    </p:spTree>
    <p:extLst>
      <p:ext uri="{BB962C8B-B14F-4D97-AF65-F5344CB8AC3E}">
        <p14:creationId xmlns:p14="http://schemas.microsoft.com/office/powerpoint/2010/main" val="253423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dt" sz="quarter" idx="1"/>
          </p:nvPr>
        </p:nvSpPr>
        <p:spPr>
          <a:noFill/>
        </p:spPr>
        <p:txBody>
          <a:bodyPr/>
          <a:lstStyle/>
          <a:p>
            <a:fld id="{6B478008-D55A-4FE7-BDA3-63C2EC9E9B1C}" type="datetime1">
              <a:rPr lang="nl-NL" smtClean="0"/>
              <a:pPr/>
              <a:t>11-9-2024</a:t>
            </a:fld>
            <a:endParaRPr lang="nl-NL"/>
          </a:p>
        </p:txBody>
      </p:sp>
      <p:sp>
        <p:nvSpPr>
          <p:cNvPr id="44035" name="Rectangle 6"/>
          <p:cNvSpPr>
            <a:spLocks noGrp="1" noChangeArrowheads="1"/>
          </p:cNvSpPr>
          <p:nvPr>
            <p:ph type="ftr" sz="quarter" idx="4"/>
          </p:nvPr>
        </p:nvSpPr>
        <p:spPr>
          <a:noFill/>
        </p:spPr>
        <p:txBody>
          <a:bodyPr/>
          <a:lstStyle/>
          <a:p>
            <a:r>
              <a:rPr lang="nl-NL"/>
              <a:t>Rob Kool NOB instructeur 120</a:t>
            </a:r>
          </a:p>
        </p:txBody>
      </p:sp>
      <p:sp>
        <p:nvSpPr>
          <p:cNvPr id="44036" name="Rectangle 7"/>
          <p:cNvSpPr>
            <a:spLocks noGrp="1" noChangeArrowheads="1"/>
          </p:cNvSpPr>
          <p:nvPr>
            <p:ph type="sldNum" sz="quarter" idx="5"/>
          </p:nvPr>
        </p:nvSpPr>
        <p:spPr>
          <a:noFill/>
        </p:spPr>
        <p:txBody>
          <a:bodyPr/>
          <a:lstStyle/>
          <a:p>
            <a:fld id="{2896C68B-5553-4C2C-8750-40B9EF49BD9F}" type="slidenum">
              <a:rPr lang="nl-NL" smtClean="0"/>
              <a:pPr/>
              <a:t>8</a:t>
            </a:fld>
            <a:endParaRPr lang="nl-NL"/>
          </a:p>
        </p:txBody>
      </p:sp>
      <p:sp>
        <p:nvSpPr>
          <p:cNvPr id="44037" name="Rectangle 2"/>
          <p:cNvSpPr>
            <a:spLocks noGrp="1" noRot="1" noChangeAspect="1" noChangeArrowheads="1" noTextEdit="1"/>
          </p:cNvSpPr>
          <p:nvPr>
            <p:ph type="sldImg"/>
          </p:nvPr>
        </p:nvSpPr>
        <p:spPr>
          <a:xfrm>
            <a:off x="685800" y="1143000"/>
            <a:ext cx="5486400" cy="3086100"/>
          </a:xfrm>
          <a:ln/>
        </p:spPr>
      </p:sp>
      <p:sp>
        <p:nvSpPr>
          <p:cNvPr id="44038" name="Rectangle 3"/>
          <p:cNvSpPr>
            <a:spLocks noGrp="1" noChangeArrowheads="1"/>
          </p:cNvSpPr>
          <p:nvPr>
            <p:ph type="body" idx="1"/>
          </p:nvPr>
        </p:nvSpPr>
        <p:spPr>
          <a:noFill/>
          <a:ln/>
        </p:spPr>
        <p:txBody>
          <a:bodyPr/>
          <a:lstStyle/>
          <a:p>
            <a:r>
              <a:rPr lang="nl-NL" dirty="0"/>
              <a:t>Maak afspraak over huiswerk (boek) en over leitje etc.</a:t>
            </a:r>
          </a:p>
          <a:p>
            <a:r>
              <a:rPr lang="nl-NL" dirty="0"/>
              <a:t>Toelichting: Boek alleen NL – Hier</a:t>
            </a:r>
            <a:r>
              <a:rPr lang="nl-NL" baseline="0" dirty="0"/>
              <a:t> ook verwijzing tropisch.</a:t>
            </a:r>
          </a:p>
          <a:p>
            <a:r>
              <a:rPr lang="nl-NL" baseline="0" dirty="0"/>
              <a:t>De “discussietabellen” zijn plastickaarten met afbeeldingen. Deze zijn per definitie onvolledig. Wie verder wil moet op zoek naar determinatie </a:t>
            </a:r>
            <a:r>
              <a:rPr lang="nl-NL" baseline="0" dirty="0" err="1"/>
              <a:t>tabelen</a:t>
            </a:r>
            <a:r>
              <a:rPr lang="nl-NL" baseline="0" dirty="0"/>
              <a:t>. Deze zitten in de cursus.</a:t>
            </a:r>
            <a:endParaRPr lang="nl-NL" dirty="0"/>
          </a:p>
        </p:txBody>
      </p:sp>
    </p:spTree>
    <p:extLst>
      <p:ext uri="{BB962C8B-B14F-4D97-AF65-F5344CB8AC3E}">
        <p14:creationId xmlns:p14="http://schemas.microsoft.com/office/powerpoint/2010/main" val="354883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dt" sz="quarter" idx="1"/>
          </p:nvPr>
        </p:nvSpPr>
        <p:spPr>
          <a:noFill/>
        </p:spPr>
        <p:txBody>
          <a:bodyPr/>
          <a:lstStyle/>
          <a:p>
            <a:fld id="{E823600E-9733-4908-BF85-268B7D924384}" type="datetime1">
              <a:rPr lang="nl-NL" smtClean="0"/>
              <a:pPr/>
              <a:t>11-9-2024</a:t>
            </a:fld>
            <a:endParaRPr lang="nl-NL"/>
          </a:p>
        </p:txBody>
      </p:sp>
      <p:sp>
        <p:nvSpPr>
          <p:cNvPr id="45059" name="Rectangle 6"/>
          <p:cNvSpPr>
            <a:spLocks noGrp="1" noChangeArrowheads="1"/>
          </p:cNvSpPr>
          <p:nvPr>
            <p:ph type="ftr" sz="quarter" idx="4"/>
          </p:nvPr>
        </p:nvSpPr>
        <p:spPr>
          <a:noFill/>
        </p:spPr>
        <p:txBody>
          <a:bodyPr/>
          <a:lstStyle/>
          <a:p>
            <a:r>
              <a:rPr lang="nl-NL"/>
              <a:t>Rob Kool NOB instructeur 120</a:t>
            </a:r>
          </a:p>
        </p:txBody>
      </p:sp>
      <p:sp>
        <p:nvSpPr>
          <p:cNvPr id="45060" name="Rectangle 7"/>
          <p:cNvSpPr>
            <a:spLocks noGrp="1" noChangeArrowheads="1"/>
          </p:cNvSpPr>
          <p:nvPr>
            <p:ph type="sldNum" sz="quarter" idx="5"/>
          </p:nvPr>
        </p:nvSpPr>
        <p:spPr>
          <a:noFill/>
        </p:spPr>
        <p:txBody>
          <a:bodyPr/>
          <a:lstStyle/>
          <a:p>
            <a:fld id="{D69432DA-0995-4A8A-B15D-4C0B883248D1}" type="slidenum">
              <a:rPr lang="nl-NL" smtClean="0"/>
              <a:pPr/>
              <a:t>9</a:t>
            </a:fld>
            <a:endParaRPr lang="nl-NL"/>
          </a:p>
        </p:txBody>
      </p:sp>
      <p:sp>
        <p:nvSpPr>
          <p:cNvPr id="45061" name="Rectangle 2"/>
          <p:cNvSpPr>
            <a:spLocks noGrp="1" noRot="1" noChangeAspect="1" noChangeArrowheads="1" noTextEdit="1"/>
          </p:cNvSpPr>
          <p:nvPr>
            <p:ph type="sldImg"/>
          </p:nvPr>
        </p:nvSpPr>
        <p:spPr>
          <a:xfrm>
            <a:off x="685800" y="1143000"/>
            <a:ext cx="5486400" cy="3086100"/>
          </a:xfrm>
          <a:ln/>
        </p:spPr>
      </p:sp>
      <p:sp>
        <p:nvSpPr>
          <p:cNvPr id="45062" name="Rectangle 3"/>
          <p:cNvSpPr>
            <a:spLocks noGrp="1" noChangeArrowheads="1"/>
          </p:cNvSpPr>
          <p:nvPr>
            <p:ph type="body" idx="1"/>
          </p:nvPr>
        </p:nvSpPr>
        <p:spPr>
          <a:noFill/>
          <a:ln/>
        </p:spPr>
        <p:txBody>
          <a:bodyPr/>
          <a:lstStyle/>
          <a:p>
            <a:r>
              <a:rPr lang="nl-NL" dirty="0"/>
              <a:t>Besteed</a:t>
            </a:r>
            <a:r>
              <a:rPr lang="nl-NL" baseline="0" dirty="0"/>
              <a:t> hier aandacht aan jouw specifieke manier van lesgeven.</a:t>
            </a:r>
            <a:endParaRPr lang="nl-NL" dirty="0"/>
          </a:p>
        </p:txBody>
      </p:sp>
    </p:spTree>
    <p:extLst>
      <p:ext uri="{BB962C8B-B14F-4D97-AF65-F5344CB8AC3E}">
        <p14:creationId xmlns:p14="http://schemas.microsoft.com/office/powerpoint/2010/main" val="3445609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“Onbekend” is veelal</a:t>
            </a:r>
            <a:r>
              <a:rPr lang="nl-NL" baseline="0" dirty="0"/>
              <a:t> USA, zowel Pacific als </a:t>
            </a:r>
            <a:r>
              <a:rPr lang="nl-NL" baseline="0" dirty="0" err="1"/>
              <a:t>Atlantic</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10</a:t>
            </a:fld>
            <a:endParaRPr lang="nl-NL"/>
          </a:p>
        </p:txBody>
      </p:sp>
    </p:spTree>
    <p:extLst>
      <p:ext uri="{BB962C8B-B14F-4D97-AF65-F5344CB8AC3E}">
        <p14:creationId xmlns:p14="http://schemas.microsoft.com/office/powerpoint/2010/main" val="1073611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11</a:t>
            </a:fld>
            <a:endParaRPr lang="nl-NL"/>
          </a:p>
        </p:txBody>
      </p:sp>
    </p:spTree>
    <p:extLst>
      <p:ext uri="{BB962C8B-B14F-4D97-AF65-F5344CB8AC3E}">
        <p14:creationId xmlns:p14="http://schemas.microsoft.com/office/powerpoint/2010/main" val="700972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We gebruiken een aantal collages. Deels als illustratie, maar ook een uitdaging:</a:t>
            </a:r>
            <a:r>
              <a:rPr lang="nl-NL" baseline="0" dirty="0"/>
              <a:t> Hoeveel herkent men al?</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12</a:t>
            </a:fld>
            <a:endParaRPr lang="nl-NL"/>
          </a:p>
        </p:txBody>
      </p:sp>
    </p:spTree>
    <p:extLst>
      <p:ext uri="{BB962C8B-B14F-4D97-AF65-F5344CB8AC3E}">
        <p14:creationId xmlns:p14="http://schemas.microsoft.com/office/powerpoint/2010/main" val="3384953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dt" sz="quarter" idx="1"/>
          </p:nvPr>
        </p:nvSpPr>
        <p:spPr>
          <a:noFill/>
        </p:spPr>
        <p:txBody>
          <a:bodyPr/>
          <a:lstStyle/>
          <a:p>
            <a:fld id="{AF7E06B4-63DE-4C42-8349-0BD79A07F1E0}" type="datetime1">
              <a:rPr lang="nl-NL" smtClean="0"/>
              <a:pPr/>
              <a:t>11-9-2024</a:t>
            </a:fld>
            <a:endParaRPr lang="nl-NL"/>
          </a:p>
        </p:txBody>
      </p:sp>
      <p:sp>
        <p:nvSpPr>
          <p:cNvPr id="49155" name="Rectangle 6"/>
          <p:cNvSpPr>
            <a:spLocks noGrp="1" noChangeArrowheads="1"/>
          </p:cNvSpPr>
          <p:nvPr>
            <p:ph type="ftr" sz="quarter" idx="4"/>
          </p:nvPr>
        </p:nvSpPr>
        <p:spPr>
          <a:noFill/>
        </p:spPr>
        <p:txBody>
          <a:bodyPr/>
          <a:lstStyle/>
          <a:p>
            <a:r>
              <a:rPr lang="nl-NL"/>
              <a:t>Rob Kool NOB instructeur 120</a:t>
            </a:r>
          </a:p>
        </p:txBody>
      </p:sp>
      <p:sp>
        <p:nvSpPr>
          <p:cNvPr id="49156" name="Rectangle 7"/>
          <p:cNvSpPr>
            <a:spLocks noGrp="1" noChangeArrowheads="1"/>
          </p:cNvSpPr>
          <p:nvPr>
            <p:ph type="sldNum" sz="quarter" idx="5"/>
          </p:nvPr>
        </p:nvSpPr>
        <p:spPr>
          <a:noFill/>
        </p:spPr>
        <p:txBody>
          <a:bodyPr/>
          <a:lstStyle/>
          <a:p>
            <a:fld id="{5AFEE1C3-6C42-45CE-ABE0-A3DBCFEDA0BB}" type="slidenum">
              <a:rPr lang="nl-NL" smtClean="0"/>
              <a:pPr/>
              <a:t>13</a:t>
            </a:fld>
            <a:endParaRPr lang="nl-NL"/>
          </a:p>
        </p:txBody>
      </p:sp>
      <p:sp>
        <p:nvSpPr>
          <p:cNvPr id="49157" name="Rectangle 2"/>
          <p:cNvSpPr>
            <a:spLocks noGrp="1" noRot="1" noChangeAspect="1" noChangeArrowheads="1" noTextEdit="1"/>
          </p:cNvSpPr>
          <p:nvPr>
            <p:ph type="sldImg"/>
          </p:nvPr>
        </p:nvSpPr>
        <p:spPr>
          <a:xfrm>
            <a:off x="685800" y="1143000"/>
            <a:ext cx="5486400" cy="3086100"/>
          </a:xfrm>
          <a:solidFill>
            <a:srgbClr val="FFFFFF"/>
          </a:solidFill>
          <a:ln/>
        </p:spPr>
      </p:sp>
      <p:sp>
        <p:nvSpPr>
          <p:cNvPr id="49158" name="Rectangle 3"/>
          <p:cNvSpPr>
            <a:spLocks noGrp="1" noChangeArrowheads="1"/>
          </p:cNvSpPr>
          <p:nvPr>
            <p:ph type="body" idx="1"/>
          </p:nvPr>
        </p:nvSpPr>
        <p:spPr>
          <a:solidFill>
            <a:srgbClr val="FFFFFF"/>
          </a:solidFill>
          <a:ln>
            <a:solidFill>
              <a:srgbClr val="000000"/>
            </a:solidFill>
          </a:ln>
        </p:spPr>
        <p:txBody>
          <a:bodyPr/>
          <a:lstStyle/>
          <a:p>
            <a:r>
              <a:rPr lang="nl-NL" dirty="0"/>
              <a:t>Verschil tekening</a:t>
            </a:r>
            <a:r>
              <a:rPr lang="nl-NL" baseline="0" dirty="0"/>
              <a:t> en werkelijk gedrag dier: hoe kijk je naar natuurgidsen en leer je zoeken.</a:t>
            </a:r>
          </a:p>
          <a:p>
            <a:r>
              <a:rPr lang="nl-NL" baseline="0" dirty="0"/>
              <a:t>Melden: opbouw</a:t>
            </a:r>
            <a:endParaRPr lang="nl-NL" dirty="0"/>
          </a:p>
        </p:txBody>
      </p:sp>
    </p:spTree>
    <p:extLst>
      <p:ext uri="{BB962C8B-B14F-4D97-AF65-F5344CB8AC3E}">
        <p14:creationId xmlns:p14="http://schemas.microsoft.com/office/powerpoint/2010/main" val="796223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Lang was de universiteit van </a:t>
            </a:r>
            <a:r>
              <a:rPr lang="nl-NL" dirty="0" err="1"/>
              <a:t>Harderwijk</a:t>
            </a:r>
            <a:r>
              <a:rPr lang="nl-NL" dirty="0"/>
              <a:t> of Gelderse een belangrijk Nederlands opleidingsinstituut. (1648-1811). </a:t>
            </a:r>
          </a:p>
          <a:p>
            <a:r>
              <a:rPr lang="nl-NL" dirty="0"/>
              <a:t>Nu denkt men vaak dat men in de maling wordt genomen als de universiteit wordt genoemd.</a:t>
            </a:r>
          </a:p>
          <a:p>
            <a:r>
              <a:rPr lang="nl-NL" dirty="0"/>
              <a:t>Een groot aantal herdrukken was in die tijd een uitzondering. De ingevoerde binaire nomenclatuur</a:t>
            </a:r>
            <a:r>
              <a:rPr lang="nl-NL" baseline="0" dirty="0"/>
              <a:t> (zie volgende sheet) werd door de snelle herdrukken in hoog tempo gemeengoed </a:t>
            </a:r>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14</a:t>
            </a:fld>
            <a:endParaRPr lang="nl-NL"/>
          </a:p>
        </p:txBody>
      </p:sp>
    </p:spTree>
    <p:extLst>
      <p:ext uri="{BB962C8B-B14F-4D97-AF65-F5344CB8AC3E}">
        <p14:creationId xmlns:p14="http://schemas.microsoft.com/office/powerpoint/2010/main" val="856562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dt" sz="quarter" idx="1"/>
          </p:nvPr>
        </p:nvSpPr>
        <p:spPr>
          <a:noFill/>
        </p:spPr>
        <p:txBody>
          <a:bodyPr/>
          <a:lstStyle/>
          <a:p>
            <a:fld id="{D2031DBB-BEAF-49E6-A1A3-1C0362B99792}" type="datetime1">
              <a:rPr lang="nl-NL" smtClean="0"/>
              <a:pPr/>
              <a:t>11-9-2024</a:t>
            </a:fld>
            <a:endParaRPr lang="nl-NL"/>
          </a:p>
        </p:txBody>
      </p:sp>
      <p:sp>
        <p:nvSpPr>
          <p:cNvPr id="48131" name="Rectangle 6"/>
          <p:cNvSpPr>
            <a:spLocks noGrp="1" noChangeArrowheads="1"/>
          </p:cNvSpPr>
          <p:nvPr>
            <p:ph type="ftr" sz="quarter" idx="4"/>
          </p:nvPr>
        </p:nvSpPr>
        <p:spPr>
          <a:noFill/>
        </p:spPr>
        <p:txBody>
          <a:bodyPr/>
          <a:lstStyle/>
          <a:p>
            <a:r>
              <a:rPr lang="nl-NL"/>
              <a:t>Rob Kool NOB instructeur 120</a:t>
            </a:r>
          </a:p>
        </p:txBody>
      </p:sp>
      <p:sp>
        <p:nvSpPr>
          <p:cNvPr id="48132" name="Rectangle 7"/>
          <p:cNvSpPr>
            <a:spLocks noGrp="1" noChangeArrowheads="1"/>
          </p:cNvSpPr>
          <p:nvPr>
            <p:ph type="sldNum" sz="quarter" idx="5"/>
          </p:nvPr>
        </p:nvSpPr>
        <p:spPr>
          <a:noFill/>
        </p:spPr>
        <p:txBody>
          <a:bodyPr/>
          <a:lstStyle/>
          <a:p>
            <a:fld id="{4E06362D-4077-4015-A513-1F180E2D0CBA}" type="slidenum">
              <a:rPr lang="nl-NL" smtClean="0"/>
              <a:pPr/>
              <a:t>15</a:t>
            </a:fld>
            <a:endParaRPr lang="nl-NL"/>
          </a:p>
        </p:txBody>
      </p:sp>
      <p:sp>
        <p:nvSpPr>
          <p:cNvPr id="48133" name="Rectangle 2"/>
          <p:cNvSpPr>
            <a:spLocks noGrp="1" noRot="1" noChangeAspect="1" noChangeArrowheads="1" noTextEdit="1"/>
          </p:cNvSpPr>
          <p:nvPr>
            <p:ph type="sldImg"/>
          </p:nvPr>
        </p:nvSpPr>
        <p:spPr>
          <a:xfrm>
            <a:off x="685800" y="1143000"/>
            <a:ext cx="5486400" cy="3086100"/>
          </a:xfrm>
          <a:solidFill>
            <a:srgbClr val="FFFFFF"/>
          </a:solidFill>
          <a:ln/>
        </p:spPr>
      </p:sp>
      <p:sp>
        <p:nvSpPr>
          <p:cNvPr id="48134" name="Rectangle 3"/>
          <p:cNvSpPr>
            <a:spLocks noGrp="1" noChangeArrowheads="1"/>
          </p:cNvSpPr>
          <p:nvPr>
            <p:ph type="body" idx="1"/>
          </p:nvPr>
        </p:nvSpPr>
        <p:spPr>
          <a:solidFill>
            <a:srgbClr val="FFFFFF"/>
          </a:solidFill>
          <a:ln>
            <a:solidFill>
              <a:srgbClr val="000000"/>
            </a:solidFill>
          </a:ln>
        </p:spPr>
        <p:txBody>
          <a:bodyPr/>
          <a:lstStyle/>
          <a:p>
            <a:r>
              <a:rPr lang="nl-NL" dirty="0"/>
              <a:t>Onderstam</a:t>
            </a:r>
            <a:r>
              <a:rPr lang="nl-NL" baseline="0" dirty="0"/>
              <a:t> staat niet in boek, vaak zijn er meer tussenlagen. Voor begrip verder niet nodig. </a:t>
            </a:r>
          </a:p>
          <a:p>
            <a:r>
              <a:rPr lang="nl-NL" baseline="0" dirty="0"/>
              <a:t>Het boek noemt op bladzijde 72-73 de </a:t>
            </a:r>
            <a:r>
              <a:rPr lang="nl-NL" baseline="0" dirty="0" err="1"/>
              <a:t>chorda</a:t>
            </a:r>
            <a:r>
              <a:rPr lang="nl-NL" baseline="0" dirty="0"/>
              <a:t>, een kraakbeenachtige staaf die in bepaalde stadia van de groep voorkomt. Hier is gekozen voor een herkenbare indeling, waarbij een extra term wordt gebruikt. Informatie kan je ook vinden op http://nl.wikipedia.org/wiki/Chordadieren.</a:t>
            </a:r>
          </a:p>
          <a:p>
            <a:r>
              <a:rPr lang="nl-NL" baseline="0" dirty="0"/>
              <a:t>Wie wil versimpelen kan er voor kiezen om de onderstam en de </a:t>
            </a:r>
            <a:r>
              <a:rPr lang="nl-NL" baseline="0" dirty="0" err="1"/>
              <a:t>chordata</a:t>
            </a:r>
            <a:r>
              <a:rPr lang="nl-NL" baseline="0" dirty="0"/>
              <a:t> weg te laten. Die keuze is op deze plaats (nog) niet gemaakt om de aansluiting met veel natuurgidsen uit te leggen, waar de zakpijpen vaak net voor de vissen staan. In de overige presentaties zijn de </a:t>
            </a:r>
            <a:r>
              <a:rPr lang="nl-NL" baseline="0" dirty="0" err="1"/>
              <a:t>chordadieren</a:t>
            </a:r>
            <a:r>
              <a:rPr lang="nl-NL" baseline="0" dirty="0"/>
              <a:t> weggelaten</a:t>
            </a:r>
          </a:p>
          <a:p>
            <a:r>
              <a:rPr lang="nl-NL" baseline="0" dirty="0"/>
              <a:t>Systeem waarbij Geslachtsnaam en </a:t>
            </a:r>
            <a:r>
              <a:rPr lang="nl-NL" baseline="0" dirty="0" err="1"/>
              <a:t>soortsnaam</a:t>
            </a:r>
            <a:r>
              <a:rPr lang="nl-NL" baseline="0" dirty="0"/>
              <a:t> worden gebruikt om een soort aan te duiden heet </a:t>
            </a:r>
            <a:r>
              <a:rPr lang="nl-NL" dirty="0"/>
              <a:t>binaire nomenclatuur</a:t>
            </a:r>
            <a:r>
              <a:rPr lang="nl-NL" baseline="0" dirty="0"/>
              <a:t> </a:t>
            </a:r>
            <a:endParaRPr lang="nl-NL" dirty="0"/>
          </a:p>
        </p:txBody>
      </p:sp>
    </p:spTree>
    <p:extLst>
      <p:ext uri="{BB962C8B-B14F-4D97-AF65-F5344CB8AC3E}">
        <p14:creationId xmlns:p14="http://schemas.microsoft.com/office/powerpoint/2010/main" val="3949724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dt" sz="quarter" idx="1"/>
          </p:nvPr>
        </p:nvSpPr>
        <p:spPr>
          <a:noFill/>
        </p:spPr>
        <p:txBody>
          <a:bodyPr/>
          <a:lstStyle/>
          <a:p>
            <a:fld id="{5BA1B41D-BE37-49D3-A541-20B7E52744F6}" type="datetime1">
              <a:rPr lang="nl-NL" smtClean="0"/>
              <a:pPr/>
              <a:t>11-9-2024</a:t>
            </a:fld>
            <a:endParaRPr lang="nl-NL"/>
          </a:p>
        </p:txBody>
      </p:sp>
      <p:sp>
        <p:nvSpPr>
          <p:cNvPr id="46083" name="Rectangle 6"/>
          <p:cNvSpPr>
            <a:spLocks noGrp="1" noChangeArrowheads="1"/>
          </p:cNvSpPr>
          <p:nvPr>
            <p:ph type="ftr" sz="quarter" idx="4"/>
          </p:nvPr>
        </p:nvSpPr>
        <p:spPr>
          <a:noFill/>
        </p:spPr>
        <p:txBody>
          <a:bodyPr/>
          <a:lstStyle/>
          <a:p>
            <a:r>
              <a:rPr lang="nl-NL"/>
              <a:t>Rob Kool NOB instructeur 120</a:t>
            </a:r>
          </a:p>
        </p:txBody>
      </p:sp>
      <p:sp>
        <p:nvSpPr>
          <p:cNvPr id="46084" name="Rectangle 7"/>
          <p:cNvSpPr>
            <a:spLocks noGrp="1" noChangeArrowheads="1"/>
          </p:cNvSpPr>
          <p:nvPr>
            <p:ph type="sldNum" sz="quarter" idx="5"/>
          </p:nvPr>
        </p:nvSpPr>
        <p:spPr>
          <a:noFill/>
        </p:spPr>
        <p:txBody>
          <a:bodyPr/>
          <a:lstStyle/>
          <a:p>
            <a:fld id="{DD2CBABE-FFDD-4528-B759-B38BE4F731E8}" type="slidenum">
              <a:rPr lang="nl-NL" smtClean="0"/>
              <a:pPr/>
              <a:t>16</a:t>
            </a:fld>
            <a:endParaRPr lang="nl-NL"/>
          </a:p>
        </p:txBody>
      </p:sp>
      <p:sp>
        <p:nvSpPr>
          <p:cNvPr id="46085" name="Rectangle 2"/>
          <p:cNvSpPr>
            <a:spLocks noGrp="1" noRot="1" noChangeAspect="1" noChangeArrowheads="1" noTextEdit="1"/>
          </p:cNvSpPr>
          <p:nvPr>
            <p:ph type="sldImg"/>
          </p:nvPr>
        </p:nvSpPr>
        <p:spPr>
          <a:xfrm>
            <a:off x="685800" y="1143000"/>
            <a:ext cx="5486400" cy="3086100"/>
          </a:xfrm>
          <a:ln/>
        </p:spPr>
      </p:sp>
      <p:sp>
        <p:nvSpPr>
          <p:cNvPr id="46086" name="Rectangle 3"/>
          <p:cNvSpPr>
            <a:spLocks noGrp="1" noChangeArrowheads="1"/>
          </p:cNvSpPr>
          <p:nvPr>
            <p:ph type="body" idx="1"/>
          </p:nvPr>
        </p:nvSpPr>
        <p:spPr>
          <a:noFill/>
          <a:ln/>
        </p:spPr>
        <p:txBody>
          <a:bodyPr/>
          <a:lstStyle/>
          <a:p>
            <a:r>
              <a:rPr lang="nl-NL" dirty="0"/>
              <a:t>Indeling komt ook terug in gidsen voor.</a:t>
            </a:r>
          </a:p>
        </p:txBody>
      </p:sp>
    </p:spTree>
    <p:extLst>
      <p:ext uri="{BB962C8B-B14F-4D97-AF65-F5344CB8AC3E}">
        <p14:creationId xmlns:p14="http://schemas.microsoft.com/office/powerpoint/2010/main" val="1641405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dt" sz="quarter" idx="1"/>
          </p:nvPr>
        </p:nvSpPr>
        <p:spPr>
          <a:noFill/>
        </p:spPr>
        <p:txBody>
          <a:bodyPr/>
          <a:lstStyle/>
          <a:p>
            <a:fld id="{BF206885-9BDF-49F1-BB4F-4C69398BA4E0}" type="datetime1">
              <a:rPr lang="nl-NL" smtClean="0"/>
              <a:pPr/>
              <a:t>11-9-2024</a:t>
            </a:fld>
            <a:endParaRPr lang="nl-NL"/>
          </a:p>
        </p:txBody>
      </p:sp>
      <p:sp>
        <p:nvSpPr>
          <p:cNvPr id="47107" name="Rectangle 6"/>
          <p:cNvSpPr>
            <a:spLocks noGrp="1" noChangeArrowheads="1"/>
          </p:cNvSpPr>
          <p:nvPr>
            <p:ph type="ftr" sz="quarter" idx="4"/>
          </p:nvPr>
        </p:nvSpPr>
        <p:spPr>
          <a:noFill/>
        </p:spPr>
        <p:txBody>
          <a:bodyPr/>
          <a:lstStyle/>
          <a:p>
            <a:r>
              <a:rPr lang="nl-NL"/>
              <a:t>Rob Kool NOB instructeur 120</a:t>
            </a:r>
          </a:p>
        </p:txBody>
      </p:sp>
      <p:sp>
        <p:nvSpPr>
          <p:cNvPr id="47108" name="Rectangle 7"/>
          <p:cNvSpPr>
            <a:spLocks noGrp="1" noChangeArrowheads="1"/>
          </p:cNvSpPr>
          <p:nvPr>
            <p:ph type="sldNum" sz="quarter" idx="5"/>
          </p:nvPr>
        </p:nvSpPr>
        <p:spPr>
          <a:noFill/>
        </p:spPr>
        <p:txBody>
          <a:bodyPr/>
          <a:lstStyle/>
          <a:p>
            <a:fld id="{DB250503-CB7A-40DA-9028-BAD27171DBB2}" type="slidenum">
              <a:rPr lang="nl-NL" smtClean="0"/>
              <a:pPr/>
              <a:t>17</a:t>
            </a:fld>
            <a:endParaRPr lang="nl-NL"/>
          </a:p>
        </p:txBody>
      </p:sp>
      <p:sp>
        <p:nvSpPr>
          <p:cNvPr id="47109" name="Rectangle 2"/>
          <p:cNvSpPr>
            <a:spLocks noGrp="1" noRot="1" noChangeAspect="1" noChangeArrowheads="1" noTextEdit="1"/>
          </p:cNvSpPr>
          <p:nvPr>
            <p:ph type="sldImg"/>
          </p:nvPr>
        </p:nvSpPr>
        <p:spPr>
          <a:xfrm>
            <a:off x="685800" y="1143000"/>
            <a:ext cx="5486400" cy="3086100"/>
          </a:xfrm>
          <a:ln/>
        </p:spPr>
      </p:sp>
      <p:sp>
        <p:nvSpPr>
          <p:cNvPr id="47110" name="Rectangle 3"/>
          <p:cNvSpPr>
            <a:spLocks noGrp="1" noChangeArrowheads="1"/>
          </p:cNvSpPr>
          <p:nvPr>
            <p:ph type="body" idx="1"/>
          </p:nvPr>
        </p:nvSpPr>
        <p:spPr>
          <a:noFill/>
          <a:ln/>
        </p:spPr>
        <p:txBody>
          <a:bodyPr/>
          <a:lstStyle/>
          <a:p>
            <a:r>
              <a:rPr lang="nl-NL" dirty="0"/>
              <a:t>Celwand naast</a:t>
            </a:r>
            <a:r>
              <a:rPr lang="nl-NL" baseline="0" dirty="0"/>
              <a:t> een</a:t>
            </a:r>
            <a:r>
              <a:rPr lang="nl-NL" dirty="0"/>
              <a:t> celmembraan is ook een belangrijk onderscheidend kenmerk. Daar komt de stevigheid vandaan.</a:t>
            </a:r>
          </a:p>
        </p:txBody>
      </p:sp>
    </p:spTree>
    <p:extLst>
      <p:ext uri="{BB962C8B-B14F-4D97-AF65-F5344CB8AC3E}">
        <p14:creationId xmlns:p14="http://schemas.microsoft.com/office/powerpoint/2010/main" val="4037767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dt" sz="quarter" idx="1"/>
          </p:nvPr>
        </p:nvSpPr>
        <p:spPr>
          <a:noFill/>
        </p:spPr>
        <p:txBody>
          <a:bodyPr/>
          <a:lstStyle/>
          <a:p>
            <a:fld id="{4D3A0DC3-9AA9-4781-8943-20487A30357B}" type="datetime1">
              <a:rPr lang="nl-NL" smtClean="0"/>
              <a:pPr/>
              <a:t>11-9-2024</a:t>
            </a:fld>
            <a:endParaRPr lang="nl-NL"/>
          </a:p>
        </p:txBody>
      </p:sp>
      <p:sp>
        <p:nvSpPr>
          <p:cNvPr id="48131" name="Rectangle 6"/>
          <p:cNvSpPr>
            <a:spLocks noGrp="1" noChangeArrowheads="1"/>
          </p:cNvSpPr>
          <p:nvPr>
            <p:ph type="ftr" sz="quarter" idx="4"/>
          </p:nvPr>
        </p:nvSpPr>
        <p:spPr>
          <a:noFill/>
        </p:spPr>
        <p:txBody>
          <a:bodyPr/>
          <a:lstStyle/>
          <a:p>
            <a:r>
              <a:rPr lang="nl-NL"/>
              <a:t>Rob Kool NOB instructeur 120</a:t>
            </a:r>
          </a:p>
        </p:txBody>
      </p:sp>
      <p:sp>
        <p:nvSpPr>
          <p:cNvPr id="48132" name="Rectangle 7"/>
          <p:cNvSpPr>
            <a:spLocks noGrp="1" noChangeArrowheads="1"/>
          </p:cNvSpPr>
          <p:nvPr>
            <p:ph type="sldNum" sz="quarter" idx="5"/>
          </p:nvPr>
        </p:nvSpPr>
        <p:spPr>
          <a:noFill/>
        </p:spPr>
        <p:txBody>
          <a:bodyPr/>
          <a:lstStyle/>
          <a:p>
            <a:fld id="{50F770E1-E7C7-45B0-A04C-1336077CBD62}" type="slidenum">
              <a:rPr lang="nl-NL" smtClean="0"/>
              <a:pPr/>
              <a:t>18</a:t>
            </a:fld>
            <a:endParaRPr lang="nl-NL"/>
          </a:p>
        </p:txBody>
      </p:sp>
      <p:sp>
        <p:nvSpPr>
          <p:cNvPr id="48133" name="Rectangle 2"/>
          <p:cNvSpPr>
            <a:spLocks noGrp="1" noRot="1" noChangeAspect="1" noChangeArrowheads="1" noTextEdit="1"/>
          </p:cNvSpPr>
          <p:nvPr>
            <p:ph type="sldImg"/>
          </p:nvPr>
        </p:nvSpPr>
        <p:spPr>
          <a:xfrm>
            <a:off x="685800" y="1143000"/>
            <a:ext cx="5486400" cy="3086100"/>
          </a:xfrm>
          <a:ln/>
        </p:spPr>
      </p:sp>
      <p:sp>
        <p:nvSpPr>
          <p:cNvPr id="48134" name="Rectangle 3"/>
          <p:cNvSpPr>
            <a:spLocks noGrp="1" noChangeArrowheads="1"/>
          </p:cNvSpPr>
          <p:nvPr>
            <p:ph type="body" idx="1"/>
          </p:nvPr>
        </p:nvSpPr>
        <p:spPr>
          <a:noFill/>
          <a:ln/>
        </p:spPr>
        <p:txBody>
          <a:bodyPr/>
          <a:lstStyle/>
          <a:p>
            <a:r>
              <a:rPr lang="nl-NL" dirty="0"/>
              <a:t>Korstmos is symbiose tussen wier en schimmel.</a:t>
            </a:r>
          </a:p>
          <a:p>
            <a:r>
              <a:rPr lang="nl-NL" dirty="0"/>
              <a:t>De termen wieren en algen kunnen verwisseld worden.</a:t>
            </a:r>
          </a:p>
          <a:p>
            <a:r>
              <a:rPr lang="nl-NL" dirty="0"/>
              <a:t>Kroos is een zaadplant</a:t>
            </a:r>
          </a:p>
        </p:txBody>
      </p:sp>
    </p:spTree>
    <p:extLst>
      <p:ext uri="{BB962C8B-B14F-4D97-AF65-F5344CB8AC3E}">
        <p14:creationId xmlns:p14="http://schemas.microsoft.com/office/powerpoint/2010/main" val="70464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dt" sz="quarter" idx="1"/>
          </p:nvPr>
        </p:nvSpPr>
        <p:spPr>
          <a:noFill/>
        </p:spPr>
        <p:txBody>
          <a:bodyPr/>
          <a:lstStyle/>
          <a:p>
            <a:fld id="{EFBB7BBD-3EB2-4CCB-B980-A3715A1781FD}" type="datetime1">
              <a:rPr lang="nl-NL" smtClean="0"/>
              <a:pPr/>
              <a:t>11-9-2024</a:t>
            </a:fld>
            <a:endParaRPr lang="nl-NL"/>
          </a:p>
        </p:txBody>
      </p:sp>
      <p:sp>
        <p:nvSpPr>
          <p:cNvPr id="49155" name="Rectangle 6"/>
          <p:cNvSpPr>
            <a:spLocks noGrp="1" noChangeArrowheads="1"/>
          </p:cNvSpPr>
          <p:nvPr>
            <p:ph type="ftr" sz="quarter" idx="4"/>
          </p:nvPr>
        </p:nvSpPr>
        <p:spPr>
          <a:noFill/>
        </p:spPr>
        <p:txBody>
          <a:bodyPr/>
          <a:lstStyle/>
          <a:p>
            <a:r>
              <a:rPr lang="nl-NL"/>
              <a:t>Rob Kool NOB instructeur 120</a:t>
            </a:r>
          </a:p>
        </p:txBody>
      </p:sp>
      <p:sp>
        <p:nvSpPr>
          <p:cNvPr id="49156" name="Rectangle 7"/>
          <p:cNvSpPr>
            <a:spLocks noGrp="1" noChangeArrowheads="1"/>
          </p:cNvSpPr>
          <p:nvPr>
            <p:ph type="sldNum" sz="quarter" idx="5"/>
          </p:nvPr>
        </p:nvSpPr>
        <p:spPr>
          <a:noFill/>
        </p:spPr>
        <p:txBody>
          <a:bodyPr/>
          <a:lstStyle/>
          <a:p>
            <a:fld id="{FD287065-E8A6-4438-A049-E21CD9698875}" type="slidenum">
              <a:rPr lang="nl-NL" smtClean="0"/>
              <a:pPr/>
              <a:t>19</a:t>
            </a:fld>
            <a:endParaRPr lang="nl-NL"/>
          </a:p>
        </p:txBody>
      </p:sp>
      <p:sp>
        <p:nvSpPr>
          <p:cNvPr id="49157" name="Rectangle 2"/>
          <p:cNvSpPr>
            <a:spLocks noGrp="1" noRot="1" noChangeAspect="1" noChangeArrowheads="1" noTextEdit="1"/>
          </p:cNvSpPr>
          <p:nvPr>
            <p:ph type="sldImg"/>
          </p:nvPr>
        </p:nvSpPr>
        <p:spPr>
          <a:xfrm>
            <a:off x="685800" y="1143000"/>
            <a:ext cx="5486400" cy="3086100"/>
          </a:xfrm>
          <a:ln/>
        </p:spPr>
      </p:sp>
      <p:sp>
        <p:nvSpPr>
          <p:cNvPr id="49158" name="Rectangle 3"/>
          <p:cNvSpPr>
            <a:spLocks noGrp="1" noChangeArrowheads="1"/>
          </p:cNvSpPr>
          <p:nvPr>
            <p:ph type="body" idx="1"/>
          </p:nvPr>
        </p:nvSpPr>
        <p:spPr>
          <a:noFill/>
          <a:ln/>
        </p:spPr>
        <p:txBody>
          <a:bodyPr/>
          <a:lstStyle/>
          <a:p>
            <a:r>
              <a:rPr lang="nl-NL" sz="1200" kern="1200" dirty="0">
                <a:solidFill>
                  <a:schemeClr val="tx1"/>
                </a:solidFill>
                <a:latin typeface="+mn-lt"/>
                <a:ea typeface="+mn-ea"/>
                <a:cs typeface="+mn-cs"/>
              </a:rPr>
              <a:t>Deze groep zeer primitieve wieren doet het prima in een zuurstof arme omgeving. Hun verbranding wordt dan onvolledig en ze gaan giftige stoffen afstoten. In dit milieu kunnen ze zich heel snel vermeerderen. De beruchte algenbloei maakt plassen dan ongeschikt om te duiken. Om deze reden komen de blauwwieren in warme zomers letterlijk in het nieuws, en daarmee op het bord van de instructeur. </a:t>
            </a:r>
            <a:endParaRPr lang="nl-NL" dirty="0"/>
          </a:p>
        </p:txBody>
      </p:sp>
    </p:spTree>
    <p:extLst>
      <p:ext uri="{BB962C8B-B14F-4D97-AF65-F5344CB8AC3E}">
        <p14:creationId xmlns:p14="http://schemas.microsoft.com/office/powerpoint/2010/main" val="1569732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dt" sz="quarter" idx="1"/>
          </p:nvPr>
        </p:nvSpPr>
        <p:spPr>
          <a:noFill/>
        </p:spPr>
        <p:txBody>
          <a:bodyPr/>
          <a:lstStyle/>
          <a:p>
            <a:fld id="{96A8B8DE-144A-4396-84F7-8E5F73FD6622}" type="datetime1">
              <a:rPr lang="nl-NL" smtClean="0"/>
              <a:pPr/>
              <a:t>11-9-2024</a:t>
            </a:fld>
            <a:endParaRPr lang="nl-NL"/>
          </a:p>
        </p:txBody>
      </p:sp>
      <p:sp>
        <p:nvSpPr>
          <p:cNvPr id="50179" name="Rectangle 6"/>
          <p:cNvSpPr>
            <a:spLocks noGrp="1" noChangeArrowheads="1"/>
          </p:cNvSpPr>
          <p:nvPr>
            <p:ph type="ftr" sz="quarter" idx="4"/>
          </p:nvPr>
        </p:nvSpPr>
        <p:spPr>
          <a:noFill/>
        </p:spPr>
        <p:txBody>
          <a:bodyPr/>
          <a:lstStyle/>
          <a:p>
            <a:r>
              <a:rPr lang="nl-NL"/>
              <a:t>Rob Kool NOB instructeur 120</a:t>
            </a:r>
          </a:p>
        </p:txBody>
      </p:sp>
      <p:sp>
        <p:nvSpPr>
          <p:cNvPr id="50180" name="Rectangle 7"/>
          <p:cNvSpPr>
            <a:spLocks noGrp="1" noChangeArrowheads="1"/>
          </p:cNvSpPr>
          <p:nvPr>
            <p:ph type="sldNum" sz="quarter" idx="5"/>
          </p:nvPr>
        </p:nvSpPr>
        <p:spPr>
          <a:noFill/>
        </p:spPr>
        <p:txBody>
          <a:bodyPr/>
          <a:lstStyle/>
          <a:p>
            <a:fld id="{AA6FC3B5-06FC-4CBB-B387-D1024A4E2074}" type="slidenum">
              <a:rPr lang="nl-NL" smtClean="0"/>
              <a:pPr/>
              <a:t>20</a:t>
            </a:fld>
            <a:endParaRPr lang="nl-NL"/>
          </a:p>
        </p:txBody>
      </p:sp>
      <p:sp>
        <p:nvSpPr>
          <p:cNvPr id="50181" name="Rectangle 2"/>
          <p:cNvSpPr>
            <a:spLocks noGrp="1" noRot="1" noChangeAspect="1" noChangeArrowheads="1" noTextEdit="1"/>
          </p:cNvSpPr>
          <p:nvPr>
            <p:ph type="sldImg"/>
          </p:nvPr>
        </p:nvSpPr>
        <p:spPr>
          <a:xfrm>
            <a:off x="685800" y="1143000"/>
            <a:ext cx="5486400" cy="3086100"/>
          </a:xfrm>
          <a:ln/>
        </p:spPr>
      </p:sp>
      <p:sp>
        <p:nvSpPr>
          <p:cNvPr id="50182" name="Rectangle 3"/>
          <p:cNvSpPr>
            <a:spLocks noGrp="1" noChangeArrowheads="1"/>
          </p:cNvSpPr>
          <p:nvPr>
            <p:ph type="body" idx="1"/>
          </p:nvPr>
        </p:nvSpPr>
        <p:spPr>
          <a:noFill/>
          <a:ln/>
        </p:spPr>
        <p:txBody>
          <a:bodyPr/>
          <a:lstStyle/>
          <a:p>
            <a:r>
              <a:rPr lang="nl-NL" dirty="0"/>
              <a:t>Zonlicht moet door kunnen dringen. Flap</a:t>
            </a:r>
            <a:r>
              <a:rPr lang="nl-NL" baseline="0" dirty="0"/>
              <a:t> biedt een onderkomen (en voedselbron) aan allerlei dieren zoals slakken en watermijt.</a:t>
            </a:r>
            <a:endParaRPr lang="nl-NL" dirty="0"/>
          </a:p>
        </p:txBody>
      </p:sp>
    </p:spTree>
    <p:extLst>
      <p:ext uri="{BB962C8B-B14F-4D97-AF65-F5344CB8AC3E}">
        <p14:creationId xmlns:p14="http://schemas.microsoft.com/office/powerpoint/2010/main" val="2098510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dt" sz="quarter" idx="1"/>
          </p:nvPr>
        </p:nvSpPr>
        <p:spPr>
          <a:noFill/>
        </p:spPr>
        <p:txBody>
          <a:bodyPr/>
          <a:lstStyle/>
          <a:p>
            <a:fld id="{6958B959-C0E9-46D7-8CBD-A35CAC0B938D}" type="datetime1">
              <a:rPr lang="nl-NL" smtClean="0"/>
              <a:pPr/>
              <a:t>11-9-2024</a:t>
            </a:fld>
            <a:endParaRPr lang="nl-NL"/>
          </a:p>
        </p:txBody>
      </p:sp>
      <p:sp>
        <p:nvSpPr>
          <p:cNvPr id="52227" name="Rectangle 6"/>
          <p:cNvSpPr>
            <a:spLocks noGrp="1" noChangeArrowheads="1"/>
          </p:cNvSpPr>
          <p:nvPr>
            <p:ph type="ftr" sz="quarter" idx="4"/>
          </p:nvPr>
        </p:nvSpPr>
        <p:spPr>
          <a:noFill/>
        </p:spPr>
        <p:txBody>
          <a:bodyPr/>
          <a:lstStyle/>
          <a:p>
            <a:r>
              <a:rPr lang="nl-NL"/>
              <a:t>Rob Kool NOB instructeur 120</a:t>
            </a:r>
          </a:p>
        </p:txBody>
      </p:sp>
      <p:sp>
        <p:nvSpPr>
          <p:cNvPr id="52228" name="Rectangle 7"/>
          <p:cNvSpPr>
            <a:spLocks noGrp="1" noChangeArrowheads="1"/>
          </p:cNvSpPr>
          <p:nvPr>
            <p:ph type="sldNum" sz="quarter" idx="5"/>
          </p:nvPr>
        </p:nvSpPr>
        <p:spPr>
          <a:noFill/>
        </p:spPr>
        <p:txBody>
          <a:bodyPr/>
          <a:lstStyle/>
          <a:p>
            <a:fld id="{F284ADBF-6CA8-4C11-A652-E8708792DE33}" type="slidenum">
              <a:rPr lang="nl-NL" smtClean="0"/>
              <a:pPr/>
              <a:t>21</a:t>
            </a:fld>
            <a:endParaRPr lang="nl-NL"/>
          </a:p>
        </p:txBody>
      </p:sp>
      <p:sp>
        <p:nvSpPr>
          <p:cNvPr id="52229" name="Rectangle 2"/>
          <p:cNvSpPr>
            <a:spLocks noGrp="1" noRot="1" noChangeAspect="1" noChangeArrowheads="1" noTextEdit="1"/>
          </p:cNvSpPr>
          <p:nvPr>
            <p:ph type="sldImg"/>
          </p:nvPr>
        </p:nvSpPr>
        <p:spPr>
          <a:xfrm>
            <a:off x="685800" y="1143000"/>
            <a:ext cx="5486400" cy="3086100"/>
          </a:xfrm>
          <a:ln/>
        </p:spPr>
      </p:sp>
      <p:sp>
        <p:nvSpPr>
          <p:cNvPr id="52230" name="Rectangle 3"/>
          <p:cNvSpPr>
            <a:spLocks noGrp="1" noChangeArrowheads="1"/>
          </p:cNvSpPr>
          <p:nvPr>
            <p:ph type="body" idx="1"/>
          </p:nvPr>
        </p:nvSpPr>
        <p:spPr>
          <a:noFill/>
          <a:ln/>
        </p:spPr>
        <p:txBody>
          <a:bodyPr/>
          <a:lstStyle/>
          <a:p>
            <a:r>
              <a:rPr lang="nl-NL" dirty="0"/>
              <a:t>Naast bladgroen is er een tweede bladkorrel die energie op neemt en aan het bladgroen over draagt. De combinatie zorgt voor de specifieke kleur. Door deze optie doet bruinwier het ook uitstekend op grotere diepte.</a:t>
            </a:r>
          </a:p>
          <a:p>
            <a:r>
              <a:rPr lang="nl-NL" dirty="0"/>
              <a:t>Wasachtige buitenste laag:(</a:t>
            </a:r>
            <a:r>
              <a:rPr lang="nl-NL" dirty="0" err="1"/>
              <a:t>alginine</a:t>
            </a:r>
            <a:r>
              <a:rPr lang="nl-NL" dirty="0"/>
              <a:t>)  houdt vocht vast in getij. Blijft glad.</a:t>
            </a:r>
          </a:p>
          <a:p>
            <a:r>
              <a:rPr lang="nl-NL" dirty="0"/>
              <a:t>Hechtschijf is geen wortel. Wier zit op ondergrond in plaats van er in.</a:t>
            </a:r>
          </a:p>
          <a:p>
            <a:r>
              <a:rPr lang="nl-NL" dirty="0"/>
              <a:t>Plant sterft vaak af aan eind seizoen. Zie ook schema </a:t>
            </a:r>
            <a:r>
              <a:rPr lang="nl-NL" dirty="0" err="1"/>
              <a:t>blz</a:t>
            </a:r>
            <a:r>
              <a:rPr lang="nl-NL" dirty="0"/>
              <a:t> 14.</a:t>
            </a:r>
          </a:p>
        </p:txBody>
      </p:sp>
    </p:spTree>
    <p:extLst>
      <p:ext uri="{BB962C8B-B14F-4D97-AF65-F5344CB8AC3E}">
        <p14:creationId xmlns:p14="http://schemas.microsoft.com/office/powerpoint/2010/main" val="1688528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dt" sz="quarter" idx="1"/>
          </p:nvPr>
        </p:nvSpPr>
        <p:spPr>
          <a:noFill/>
        </p:spPr>
        <p:txBody>
          <a:bodyPr/>
          <a:lstStyle/>
          <a:p>
            <a:fld id="{B5576233-1F8B-4C30-90AD-1B33DE84E2CE}" type="datetime1">
              <a:rPr lang="nl-NL" smtClean="0"/>
              <a:pPr/>
              <a:t>11-9-2024</a:t>
            </a:fld>
            <a:endParaRPr lang="nl-NL"/>
          </a:p>
        </p:txBody>
      </p:sp>
      <p:sp>
        <p:nvSpPr>
          <p:cNvPr id="51203" name="Rectangle 6"/>
          <p:cNvSpPr>
            <a:spLocks noGrp="1" noChangeArrowheads="1"/>
          </p:cNvSpPr>
          <p:nvPr>
            <p:ph type="ftr" sz="quarter" idx="4"/>
          </p:nvPr>
        </p:nvSpPr>
        <p:spPr>
          <a:noFill/>
        </p:spPr>
        <p:txBody>
          <a:bodyPr/>
          <a:lstStyle/>
          <a:p>
            <a:r>
              <a:rPr lang="nl-NL"/>
              <a:t>Rob Kool NOB instructeur 120</a:t>
            </a:r>
          </a:p>
        </p:txBody>
      </p:sp>
      <p:sp>
        <p:nvSpPr>
          <p:cNvPr id="51204" name="Rectangle 7"/>
          <p:cNvSpPr>
            <a:spLocks noGrp="1" noChangeArrowheads="1"/>
          </p:cNvSpPr>
          <p:nvPr>
            <p:ph type="sldNum" sz="quarter" idx="5"/>
          </p:nvPr>
        </p:nvSpPr>
        <p:spPr>
          <a:noFill/>
        </p:spPr>
        <p:txBody>
          <a:bodyPr/>
          <a:lstStyle/>
          <a:p>
            <a:fld id="{DE417B7B-C2C1-45D4-9589-93F0BFD445AA}" type="slidenum">
              <a:rPr lang="nl-NL" smtClean="0"/>
              <a:pPr/>
              <a:t>22</a:t>
            </a:fld>
            <a:endParaRPr lang="nl-NL"/>
          </a:p>
        </p:txBody>
      </p:sp>
      <p:sp>
        <p:nvSpPr>
          <p:cNvPr id="51205" name="Rectangle 2"/>
          <p:cNvSpPr>
            <a:spLocks noGrp="1" noRot="1" noChangeAspect="1" noChangeArrowheads="1" noTextEdit="1"/>
          </p:cNvSpPr>
          <p:nvPr>
            <p:ph type="sldImg"/>
          </p:nvPr>
        </p:nvSpPr>
        <p:spPr>
          <a:xfrm>
            <a:off x="685800" y="1143000"/>
            <a:ext cx="5486400" cy="3086100"/>
          </a:xfrm>
          <a:ln/>
        </p:spPr>
      </p:sp>
      <p:sp>
        <p:nvSpPr>
          <p:cNvPr id="51206" name="Rectangle 3"/>
          <p:cNvSpPr>
            <a:spLocks noGrp="1" noChangeArrowheads="1"/>
          </p:cNvSpPr>
          <p:nvPr>
            <p:ph type="body" idx="1"/>
          </p:nvPr>
        </p:nvSpPr>
        <p:spPr>
          <a:noFill/>
          <a:ln/>
        </p:spPr>
        <p:txBody>
          <a:bodyPr/>
          <a:lstStyle/>
          <a:p>
            <a:r>
              <a:rPr lang="nl-NL" dirty="0"/>
              <a:t>Iriseren: specifieke manier van licht breking. Achtergrond boompjeswier:</a:t>
            </a:r>
            <a:r>
              <a:rPr lang="nl-NL" baseline="0" dirty="0"/>
              <a:t> Zeesla</a:t>
            </a:r>
            <a:endParaRPr lang="nl-NL" dirty="0"/>
          </a:p>
        </p:txBody>
      </p:sp>
    </p:spTree>
    <p:extLst>
      <p:ext uri="{BB962C8B-B14F-4D97-AF65-F5344CB8AC3E}">
        <p14:creationId xmlns:p14="http://schemas.microsoft.com/office/powerpoint/2010/main" val="3510378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r>
              <a:rPr lang="nl-NL" dirty="0"/>
              <a:t>Ze planten zich voort met sporen.</a:t>
            </a:r>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23</a:t>
            </a:fld>
            <a:endParaRPr lang="nl-NL"/>
          </a:p>
        </p:txBody>
      </p:sp>
    </p:spTree>
    <p:extLst>
      <p:ext uri="{BB962C8B-B14F-4D97-AF65-F5344CB8AC3E}">
        <p14:creationId xmlns:p14="http://schemas.microsoft.com/office/powerpoint/2010/main" val="316941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dt" sz="quarter" idx="1"/>
          </p:nvPr>
        </p:nvSpPr>
        <p:spPr>
          <a:noFill/>
        </p:spPr>
        <p:txBody>
          <a:bodyPr/>
          <a:lstStyle/>
          <a:p>
            <a:fld id="{B8A07D09-3E55-49A6-9045-63CBBB2FABE6}" type="datetime1">
              <a:rPr lang="nl-NL" smtClean="0"/>
              <a:pPr/>
              <a:t>11-9-2024</a:t>
            </a:fld>
            <a:endParaRPr lang="nl-NL"/>
          </a:p>
        </p:txBody>
      </p:sp>
      <p:sp>
        <p:nvSpPr>
          <p:cNvPr id="54275" name="Rectangle 6"/>
          <p:cNvSpPr>
            <a:spLocks noGrp="1" noChangeArrowheads="1"/>
          </p:cNvSpPr>
          <p:nvPr>
            <p:ph type="ftr" sz="quarter" idx="4"/>
          </p:nvPr>
        </p:nvSpPr>
        <p:spPr>
          <a:noFill/>
        </p:spPr>
        <p:txBody>
          <a:bodyPr/>
          <a:lstStyle/>
          <a:p>
            <a:r>
              <a:rPr lang="nl-NL"/>
              <a:t>Rob Kool NOB instructeur 120</a:t>
            </a:r>
          </a:p>
        </p:txBody>
      </p:sp>
      <p:sp>
        <p:nvSpPr>
          <p:cNvPr id="54276" name="Rectangle 7"/>
          <p:cNvSpPr>
            <a:spLocks noGrp="1" noChangeArrowheads="1"/>
          </p:cNvSpPr>
          <p:nvPr>
            <p:ph type="sldNum" sz="quarter" idx="5"/>
          </p:nvPr>
        </p:nvSpPr>
        <p:spPr>
          <a:noFill/>
        </p:spPr>
        <p:txBody>
          <a:bodyPr/>
          <a:lstStyle/>
          <a:p>
            <a:fld id="{21CC06CC-3D19-4C95-815E-0C5088F8D1EF}" type="slidenum">
              <a:rPr lang="nl-NL" smtClean="0"/>
              <a:pPr/>
              <a:t>24</a:t>
            </a:fld>
            <a:endParaRPr lang="nl-NL"/>
          </a:p>
        </p:txBody>
      </p:sp>
      <p:sp>
        <p:nvSpPr>
          <p:cNvPr id="54277" name="Rectangle 2"/>
          <p:cNvSpPr>
            <a:spLocks noGrp="1" noRot="1" noChangeAspect="1" noChangeArrowheads="1" noTextEdit="1"/>
          </p:cNvSpPr>
          <p:nvPr>
            <p:ph type="sldImg"/>
          </p:nvPr>
        </p:nvSpPr>
        <p:spPr>
          <a:xfrm>
            <a:off x="685800" y="1143000"/>
            <a:ext cx="5486400" cy="3086100"/>
          </a:xfrm>
          <a:ln/>
        </p:spPr>
      </p:sp>
      <p:sp>
        <p:nvSpPr>
          <p:cNvPr id="54278" name="Rectangle 3"/>
          <p:cNvSpPr>
            <a:spLocks noGrp="1" noChangeArrowheads="1"/>
          </p:cNvSpPr>
          <p:nvPr>
            <p:ph type="body" idx="1"/>
          </p:nvPr>
        </p:nvSpPr>
        <p:spPr>
          <a:noFill/>
          <a:ln/>
        </p:spPr>
        <p:txBody>
          <a:bodyPr/>
          <a:lstStyle/>
          <a:p>
            <a:r>
              <a:rPr lang="nl-NL" dirty="0"/>
              <a:t>Er zijn weinig Zaadplanten in zout water. Wel: Zeegras in Middellandse zee bedreigde soort door oprukkend</a:t>
            </a:r>
            <a:r>
              <a:rPr lang="nl-NL" baseline="0" dirty="0"/>
              <a:t> wier</a:t>
            </a:r>
            <a:r>
              <a:rPr lang="nl-NL" dirty="0"/>
              <a:t>.</a:t>
            </a:r>
            <a:r>
              <a:rPr lang="nl-NL" baseline="0" dirty="0"/>
              <a:t> </a:t>
            </a:r>
            <a:endParaRPr lang="nl-NL" dirty="0"/>
          </a:p>
        </p:txBody>
      </p:sp>
    </p:spTree>
    <p:extLst>
      <p:ext uri="{BB962C8B-B14F-4D97-AF65-F5344CB8AC3E}">
        <p14:creationId xmlns:p14="http://schemas.microsoft.com/office/powerpoint/2010/main" val="1067505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dt" sz="quarter" idx="1"/>
          </p:nvPr>
        </p:nvSpPr>
        <p:spPr>
          <a:noFill/>
        </p:spPr>
        <p:txBody>
          <a:bodyPr/>
          <a:lstStyle/>
          <a:p>
            <a:fld id="{B7CD251A-39AB-42E9-9177-101727C85749}" type="datetime1">
              <a:rPr lang="nl-NL" smtClean="0"/>
              <a:pPr/>
              <a:t>11-9-2024</a:t>
            </a:fld>
            <a:endParaRPr lang="nl-NL"/>
          </a:p>
        </p:txBody>
      </p:sp>
      <p:sp>
        <p:nvSpPr>
          <p:cNvPr id="55299" name="Rectangle 6"/>
          <p:cNvSpPr>
            <a:spLocks noGrp="1" noChangeArrowheads="1"/>
          </p:cNvSpPr>
          <p:nvPr>
            <p:ph type="ftr" sz="quarter" idx="4"/>
          </p:nvPr>
        </p:nvSpPr>
        <p:spPr>
          <a:noFill/>
        </p:spPr>
        <p:txBody>
          <a:bodyPr/>
          <a:lstStyle/>
          <a:p>
            <a:r>
              <a:rPr lang="nl-NL"/>
              <a:t>Rob Kool NOB instructeur 120</a:t>
            </a:r>
          </a:p>
        </p:txBody>
      </p:sp>
      <p:sp>
        <p:nvSpPr>
          <p:cNvPr id="55300" name="Rectangle 7"/>
          <p:cNvSpPr>
            <a:spLocks noGrp="1" noChangeArrowheads="1"/>
          </p:cNvSpPr>
          <p:nvPr>
            <p:ph type="sldNum" sz="quarter" idx="5"/>
          </p:nvPr>
        </p:nvSpPr>
        <p:spPr>
          <a:noFill/>
        </p:spPr>
        <p:txBody>
          <a:bodyPr/>
          <a:lstStyle/>
          <a:p>
            <a:fld id="{B8C748CA-A853-4841-AD48-9E925A39B104}" type="slidenum">
              <a:rPr lang="nl-NL" smtClean="0"/>
              <a:pPr/>
              <a:t>25</a:t>
            </a:fld>
            <a:endParaRPr lang="nl-NL"/>
          </a:p>
        </p:txBody>
      </p:sp>
      <p:sp>
        <p:nvSpPr>
          <p:cNvPr id="55301" name="Rectangle 2"/>
          <p:cNvSpPr>
            <a:spLocks noGrp="1" noRot="1" noChangeAspect="1" noChangeArrowheads="1" noTextEdit="1"/>
          </p:cNvSpPr>
          <p:nvPr>
            <p:ph type="sldImg"/>
          </p:nvPr>
        </p:nvSpPr>
        <p:spPr>
          <a:xfrm>
            <a:off x="685800" y="1143000"/>
            <a:ext cx="5486400" cy="3086100"/>
          </a:xfrm>
          <a:ln/>
        </p:spPr>
      </p:sp>
      <p:sp>
        <p:nvSpPr>
          <p:cNvPr id="55302" name="Rectangle 3"/>
          <p:cNvSpPr>
            <a:spLocks noGrp="1" noChangeArrowheads="1"/>
          </p:cNvSpPr>
          <p:nvPr>
            <p:ph type="body" idx="1"/>
          </p:nvPr>
        </p:nvSpPr>
        <p:spPr>
          <a:noFill/>
          <a:ln/>
        </p:spPr>
        <p:txBody>
          <a:bodyPr/>
          <a:lstStyle/>
          <a:p>
            <a:r>
              <a:rPr lang="nl-NL" dirty="0"/>
              <a:t>De onderste delen van het wier zijn een schutplaats voor andere soorten, waaronder kleine visjes.</a:t>
            </a:r>
          </a:p>
        </p:txBody>
      </p:sp>
    </p:spTree>
    <p:extLst>
      <p:ext uri="{BB962C8B-B14F-4D97-AF65-F5344CB8AC3E}">
        <p14:creationId xmlns:p14="http://schemas.microsoft.com/office/powerpoint/2010/main" val="3021025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dt" sz="quarter" idx="1"/>
          </p:nvPr>
        </p:nvSpPr>
        <p:spPr>
          <a:noFill/>
        </p:spPr>
        <p:txBody>
          <a:bodyPr/>
          <a:lstStyle/>
          <a:p>
            <a:fld id="{DFFD89A6-9075-46E9-A4E9-C1082EC4938C}" type="datetime1">
              <a:rPr lang="nl-NL" smtClean="0"/>
              <a:pPr/>
              <a:t>11-9-2024</a:t>
            </a:fld>
            <a:endParaRPr lang="nl-NL"/>
          </a:p>
        </p:txBody>
      </p:sp>
      <p:sp>
        <p:nvSpPr>
          <p:cNvPr id="56323" name="Rectangle 6"/>
          <p:cNvSpPr>
            <a:spLocks noGrp="1" noChangeArrowheads="1"/>
          </p:cNvSpPr>
          <p:nvPr>
            <p:ph type="ftr" sz="quarter" idx="4"/>
          </p:nvPr>
        </p:nvSpPr>
        <p:spPr>
          <a:noFill/>
        </p:spPr>
        <p:txBody>
          <a:bodyPr/>
          <a:lstStyle/>
          <a:p>
            <a:r>
              <a:rPr lang="nl-NL"/>
              <a:t>Rob Kool NOB instructeur 120</a:t>
            </a:r>
          </a:p>
        </p:txBody>
      </p:sp>
      <p:sp>
        <p:nvSpPr>
          <p:cNvPr id="56324" name="Rectangle 7"/>
          <p:cNvSpPr>
            <a:spLocks noGrp="1" noChangeArrowheads="1"/>
          </p:cNvSpPr>
          <p:nvPr>
            <p:ph type="sldNum" sz="quarter" idx="5"/>
          </p:nvPr>
        </p:nvSpPr>
        <p:spPr>
          <a:noFill/>
        </p:spPr>
        <p:txBody>
          <a:bodyPr/>
          <a:lstStyle/>
          <a:p>
            <a:fld id="{810E78FD-6CE7-45C4-A778-38C0705FDA74}" type="slidenum">
              <a:rPr lang="nl-NL" smtClean="0"/>
              <a:pPr/>
              <a:t>26</a:t>
            </a:fld>
            <a:endParaRPr lang="nl-NL"/>
          </a:p>
        </p:txBody>
      </p:sp>
      <p:sp>
        <p:nvSpPr>
          <p:cNvPr id="56325" name="Rectangle 2"/>
          <p:cNvSpPr>
            <a:spLocks noGrp="1" noRot="1" noChangeAspect="1" noChangeArrowheads="1" noTextEdit="1"/>
          </p:cNvSpPr>
          <p:nvPr>
            <p:ph type="sldImg"/>
          </p:nvPr>
        </p:nvSpPr>
        <p:spPr>
          <a:xfrm>
            <a:off x="685800" y="1143000"/>
            <a:ext cx="5486400" cy="3086100"/>
          </a:xfrm>
          <a:ln/>
        </p:spPr>
      </p:sp>
      <p:sp>
        <p:nvSpPr>
          <p:cNvPr id="56326" name="Rectangle 3"/>
          <p:cNvSpPr>
            <a:spLocks noGrp="1" noChangeArrowheads="1"/>
          </p:cNvSpPr>
          <p:nvPr>
            <p:ph type="body" idx="1"/>
          </p:nvPr>
        </p:nvSpPr>
        <p:spPr>
          <a:noFill/>
          <a:ln/>
        </p:spPr>
        <p:txBody>
          <a:bodyPr/>
          <a:lstStyle/>
          <a:p>
            <a:r>
              <a:rPr lang="nl-NL" dirty="0"/>
              <a:t>Een</a:t>
            </a:r>
            <a:r>
              <a:rPr lang="nl-NL" baseline="0" dirty="0"/>
              <a:t> voorbeeld</a:t>
            </a:r>
            <a:endParaRPr lang="nl-NL" dirty="0"/>
          </a:p>
        </p:txBody>
      </p:sp>
    </p:spTree>
    <p:extLst>
      <p:ext uri="{BB962C8B-B14F-4D97-AF65-F5344CB8AC3E}">
        <p14:creationId xmlns:p14="http://schemas.microsoft.com/office/powerpoint/2010/main" val="1743945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dt" sz="quarter" idx="1"/>
          </p:nvPr>
        </p:nvSpPr>
        <p:spPr>
          <a:noFill/>
        </p:spPr>
        <p:txBody>
          <a:bodyPr/>
          <a:lstStyle/>
          <a:p>
            <a:fld id="{43744890-1B29-407D-A87E-E1A73E4F431A}" type="datetime1">
              <a:rPr lang="nl-NL" smtClean="0"/>
              <a:pPr/>
              <a:t>11-9-2024</a:t>
            </a:fld>
            <a:endParaRPr lang="nl-NL"/>
          </a:p>
        </p:txBody>
      </p:sp>
      <p:sp>
        <p:nvSpPr>
          <p:cNvPr id="57347" name="Rectangle 6"/>
          <p:cNvSpPr>
            <a:spLocks noGrp="1" noChangeArrowheads="1"/>
          </p:cNvSpPr>
          <p:nvPr>
            <p:ph type="ftr" sz="quarter" idx="4"/>
          </p:nvPr>
        </p:nvSpPr>
        <p:spPr>
          <a:noFill/>
        </p:spPr>
        <p:txBody>
          <a:bodyPr/>
          <a:lstStyle/>
          <a:p>
            <a:r>
              <a:rPr lang="nl-NL"/>
              <a:t>Rob Kool NOB instructeur 120</a:t>
            </a:r>
          </a:p>
        </p:txBody>
      </p:sp>
      <p:sp>
        <p:nvSpPr>
          <p:cNvPr id="57348" name="Rectangle 7"/>
          <p:cNvSpPr>
            <a:spLocks noGrp="1" noChangeArrowheads="1"/>
          </p:cNvSpPr>
          <p:nvPr>
            <p:ph type="sldNum" sz="quarter" idx="5"/>
          </p:nvPr>
        </p:nvSpPr>
        <p:spPr>
          <a:noFill/>
        </p:spPr>
        <p:txBody>
          <a:bodyPr/>
          <a:lstStyle/>
          <a:p>
            <a:fld id="{8DDB02F7-6F23-4720-83B7-832180A47689}" type="slidenum">
              <a:rPr lang="nl-NL" smtClean="0"/>
              <a:pPr/>
              <a:t>27</a:t>
            </a:fld>
            <a:endParaRPr lang="nl-NL"/>
          </a:p>
        </p:txBody>
      </p:sp>
      <p:sp>
        <p:nvSpPr>
          <p:cNvPr id="57349" name="Rectangle 2"/>
          <p:cNvSpPr>
            <a:spLocks noGrp="1" noRot="1" noChangeAspect="1" noChangeArrowheads="1" noTextEdit="1"/>
          </p:cNvSpPr>
          <p:nvPr>
            <p:ph type="sldImg"/>
          </p:nvPr>
        </p:nvSpPr>
        <p:spPr>
          <a:xfrm>
            <a:off x="685800" y="1143000"/>
            <a:ext cx="5486400" cy="3086100"/>
          </a:xfrm>
          <a:ln/>
        </p:spPr>
      </p:sp>
      <p:sp>
        <p:nvSpPr>
          <p:cNvPr id="57350" name="Rectangle 3"/>
          <p:cNvSpPr>
            <a:spLocks noGrp="1" noChangeArrowheads="1"/>
          </p:cNvSpPr>
          <p:nvPr>
            <p:ph type="body" idx="1"/>
          </p:nvPr>
        </p:nvSpPr>
        <p:spPr>
          <a:noFill/>
          <a:ln/>
        </p:spPr>
        <p:txBody>
          <a:bodyPr/>
          <a:lstStyle/>
          <a:p>
            <a:r>
              <a:rPr lang="nl-NL" dirty="0"/>
              <a:t>En nog een</a:t>
            </a:r>
          </a:p>
        </p:txBody>
      </p:sp>
    </p:spTree>
    <p:extLst>
      <p:ext uri="{BB962C8B-B14F-4D97-AF65-F5344CB8AC3E}">
        <p14:creationId xmlns:p14="http://schemas.microsoft.com/office/powerpoint/2010/main" val="2319309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dt" sz="quarter" idx="1"/>
          </p:nvPr>
        </p:nvSpPr>
        <p:spPr>
          <a:noFill/>
        </p:spPr>
        <p:txBody>
          <a:bodyPr/>
          <a:lstStyle/>
          <a:p>
            <a:fld id="{C13CD4C4-83C9-4386-91FA-71FA14615A4A}" type="datetime1">
              <a:rPr lang="nl-NL" smtClean="0"/>
              <a:pPr/>
              <a:t>11-9-2024</a:t>
            </a:fld>
            <a:endParaRPr lang="nl-NL"/>
          </a:p>
        </p:txBody>
      </p:sp>
      <p:sp>
        <p:nvSpPr>
          <p:cNvPr id="58371" name="Rectangle 6"/>
          <p:cNvSpPr>
            <a:spLocks noGrp="1" noChangeArrowheads="1"/>
          </p:cNvSpPr>
          <p:nvPr>
            <p:ph type="ftr" sz="quarter" idx="4"/>
          </p:nvPr>
        </p:nvSpPr>
        <p:spPr>
          <a:noFill/>
        </p:spPr>
        <p:txBody>
          <a:bodyPr/>
          <a:lstStyle/>
          <a:p>
            <a:r>
              <a:rPr lang="nl-NL"/>
              <a:t>Rob Kool NOB instructeur 120</a:t>
            </a:r>
          </a:p>
        </p:txBody>
      </p:sp>
      <p:sp>
        <p:nvSpPr>
          <p:cNvPr id="58372" name="Rectangle 7"/>
          <p:cNvSpPr>
            <a:spLocks noGrp="1" noChangeArrowheads="1"/>
          </p:cNvSpPr>
          <p:nvPr>
            <p:ph type="sldNum" sz="quarter" idx="5"/>
          </p:nvPr>
        </p:nvSpPr>
        <p:spPr>
          <a:noFill/>
        </p:spPr>
        <p:txBody>
          <a:bodyPr/>
          <a:lstStyle/>
          <a:p>
            <a:fld id="{08F02998-EA57-4208-8DF9-2D10C8F727EE}" type="slidenum">
              <a:rPr lang="nl-NL" smtClean="0"/>
              <a:pPr/>
              <a:t>28</a:t>
            </a:fld>
            <a:endParaRPr lang="nl-NL"/>
          </a:p>
        </p:txBody>
      </p:sp>
      <p:sp>
        <p:nvSpPr>
          <p:cNvPr id="58373" name="Rectangle 2"/>
          <p:cNvSpPr>
            <a:spLocks noGrp="1" noRot="1" noChangeAspect="1" noChangeArrowheads="1" noTextEdit="1"/>
          </p:cNvSpPr>
          <p:nvPr>
            <p:ph type="sldImg"/>
          </p:nvPr>
        </p:nvSpPr>
        <p:spPr>
          <a:xfrm>
            <a:off x="685800" y="1143000"/>
            <a:ext cx="5486400" cy="3086100"/>
          </a:xfrm>
          <a:ln/>
        </p:spPr>
      </p:sp>
      <p:sp>
        <p:nvSpPr>
          <p:cNvPr id="58374" name="Rectangle 3"/>
          <p:cNvSpPr>
            <a:spLocks noGrp="1" noChangeArrowheads="1"/>
          </p:cNvSpPr>
          <p:nvPr>
            <p:ph type="body" idx="1"/>
          </p:nvPr>
        </p:nvSpPr>
        <p:spPr>
          <a:noFill/>
          <a:ln/>
        </p:spPr>
        <p:txBody>
          <a:bodyPr/>
          <a:lstStyle/>
          <a:p>
            <a:r>
              <a:rPr lang="nl-NL" dirty="0"/>
              <a:t>Deze</a:t>
            </a:r>
            <a:r>
              <a:rPr lang="nl-NL" baseline="0" dirty="0"/>
              <a:t> planten bloeien onder of boven water. Onder water stellen de bloemen niets voor. De vruchten zijn soms wel goed te zien (zie fonteinkruid)</a:t>
            </a:r>
            <a:endParaRPr lang="nl-NL" dirty="0"/>
          </a:p>
        </p:txBody>
      </p:sp>
    </p:spTree>
    <p:extLst>
      <p:ext uri="{BB962C8B-B14F-4D97-AF65-F5344CB8AC3E}">
        <p14:creationId xmlns:p14="http://schemas.microsoft.com/office/powerpoint/2010/main" val="2234734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dt" sz="quarter" idx="1"/>
          </p:nvPr>
        </p:nvSpPr>
        <p:spPr>
          <a:noFill/>
        </p:spPr>
        <p:txBody>
          <a:bodyPr/>
          <a:lstStyle/>
          <a:p>
            <a:fld id="{025B1F23-F75E-4C9F-8379-798D74A20D0B}" type="datetime1">
              <a:rPr lang="nl-NL" smtClean="0"/>
              <a:pPr/>
              <a:t>11-9-2024</a:t>
            </a:fld>
            <a:endParaRPr lang="nl-NL"/>
          </a:p>
        </p:txBody>
      </p:sp>
      <p:sp>
        <p:nvSpPr>
          <p:cNvPr id="59395" name="Rectangle 6"/>
          <p:cNvSpPr>
            <a:spLocks noGrp="1" noChangeArrowheads="1"/>
          </p:cNvSpPr>
          <p:nvPr>
            <p:ph type="ftr" sz="quarter" idx="4"/>
          </p:nvPr>
        </p:nvSpPr>
        <p:spPr>
          <a:noFill/>
        </p:spPr>
        <p:txBody>
          <a:bodyPr/>
          <a:lstStyle/>
          <a:p>
            <a:r>
              <a:rPr lang="nl-NL"/>
              <a:t>Rob Kool NOB instructeur 120</a:t>
            </a:r>
          </a:p>
        </p:txBody>
      </p:sp>
      <p:sp>
        <p:nvSpPr>
          <p:cNvPr id="59396" name="Rectangle 7"/>
          <p:cNvSpPr>
            <a:spLocks noGrp="1" noChangeArrowheads="1"/>
          </p:cNvSpPr>
          <p:nvPr>
            <p:ph type="sldNum" sz="quarter" idx="5"/>
          </p:nvPr>
        </p:nvSpPr>
        <p:spPr>
          <a:noFill/>
        </p:spPr>
        <p:txBody>
          <a:bodyPr/>
          <a:lstStyle/>
          <a:p>
            <a:fld id="{BAA11BD0-8636-4885-ABC9-AF496E77824D}" type="slidenum">
              <a:rPr lang="nl-NL" smtClean="0"/>
              <a:pPr/>
              <a:t>29</a:t>
            </a:fld>
            <a:endParaRPr lang="nl-NL"/>
          </a:p>
        </p:txBody>
      </p:sp>
      <p:sp>
        <p:nvSpPr>
          <p:cNvPr id="59397" name="Rectangle 2"/>
          <p:cNvSpPr>
            <a:spLocks noGrp="1" noRot="1" noChangeAspect="1" noChangeArrowheads="1" noTextEdit="1"/>
          </p:cNvSpPr>
          <p:nvPr>
            <p:ph type="sldImg"/>
          </p:nvPr>
        </p:nvSpPr>
        <p:spPr>
          <a:xfrm>
            <a:off x="685800" y="1143000"/>
            <a:ext cx="5486400" cy="3086100"/>
          </a:xfrm>
          <a:ln/>
        </p:spPr>
      </p:sp>
      <p:sp>
        <p:nvSpPr>
          <p:cNvPr id="59398" name="Rectangle 3"/>
          <p:cNvSpPr>
            <a:spLocks noGrp="1" noChangeArrowheads="1"/>
          </p:cNvSpPr>
          <p:nvPr>
            <p:ph type="body" idx="1"/>
          </p:nvPr>
        </p:nvSpPr>
        <p:spPr>
          <a:noFill/>
          <a:ln/>
        </p:spPr>
        <p:txBody>
          <a:bodyPr/>
          <a:lstStyle/>
          <a:p>
            <a:r>
              <a:rPr lang="nl-NL" dirty="0"/>
              <a:t>Hoever ga je in je soorten kennis? Hier</a:t>
            </a:r>
            <a:r>
              <a:rPr lang="nl-NL" baseline="0" dirty="0"/>
              <a:t> een</a:t>
            </a:r>
            <a:r>
              <a:rPr lang="nl-NL" dirty="0"/>
              <a:t> beekje in Frankrijk. Zie je water met groen, of een verzameling waterplanten?</a:t>
            </a:r>
          </a:p>
        </p:txBody>
      </p:sp>
    </p:spTree>
    <p:extLst>
      <p:ext uri="{BB962C8B-B14F-4D97-AF65-F5344CB8AC3E}">
        <p14:creationId xmlns:p14="http://schemas.microsoft.com/office/powerpoint/2010/main" val="3847191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689EC269-338B-4309-9E54-6FABF6620DFE}" type="slidenum">
              <a:rPr lang="nl-NL" smtClean="0"/>
              <a:pPr/>
              <a:t>30</a:t>
            </a:fld>
            <a:endParaRPr lang="nl-NL"/>
          </a:p>
        </p:txBody>
      </p:sp>
    </p:spTree>
    <p:extLst>
      <p:ext uri="{BB962C8B-B14F-4D97-AF65-F5344CB8AC3E}">
        <p14:creationId xmlns:p14="http://schemas.microsoft.com/office/powerpoint/2010/main" val="3402502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a:noFill/>
        </p:spPr>
        <p:txBody>
          <a:bodyPr/>
          <a:lstStyle/>
          <a:p>
            <a:fld id="{01F34059-5033-422B-8DB4-1FA06249E3BC}" type="datetime1">
              <a:rPr lang="nl-NL" smtClean="0"/>
              <a:pPr/>
              <a:t>11-9-2024</a:t>
            </a:fld>
            <a:endParaRPr lang="nl-NL"/>
          </a:p>
        </p:txBody>
      </p:sp>
      <p:sp>
        <p:nvSpPr>
          <p:cNvPr id="60419" name="Rectangle 6"/>
          <p:cNvSpPr>
            <a:spLocks noGrp="1" noChangeArrowheads="1"/>
          </p:cNvSpPr>
          <p:nvPr>
            <p:ph type="ftr" sz="quarter" idx="4"/>
          </p:nvPr>
        </p:nvSpPr>
        <p:spPr>
          <a:noFill/>
        </p:spPr>
        <p:txBody>
          <a:bodyPr/>
          <a:lstStyle/>
          <a:p>
            <a:r>
              <a:rPr lang="nl-NL"/>
              <a:t>Rob Kool NOB instructeur 120</a:t>
            </a:r>
          </a:p>
        </p:txBody>
      </p:sp>
      <p:sp>
        <p:nvSpPr>
          <p:cNvPr id="60420" name="Rectangle 7"/>
          <p:cNvSpPr>
            <a:spLocks noGrp="1" noChangeArrowheads="1"/>
          </p:cNvSpPr>
          <p:nvPr>
            <p:ph type="sldNum" sz="quarter" idx="5"/>
          </p:nvPr>
        </p:nvSpPr>
        <p:spPr>
          <a:noFill/>
        </p:spPr>
        <p:txBody>
          <a:bodyPr/>
          <a:lstStyle/>
          <a:p>
            <a:fld id="{1CF5CD5A-ED25-4D6B-BC60-2C1EDEFA01FA}" type="slidenum">
              <a:rPr lang="nl-NL" smtClean="0"/>
              <a:pPr/>
              <a:t>31</a:t>
            </a:fld>
            <a:endParaRPr lang="nl-NL"/>
          </a:p>
        </p:txBody>
      </p:sp>
      <p:sp>
        <p:nvSpPr>
          <p:cNvPr id="60421" name="Rectangle 2"/>
          <p:cNvSpPr>
            <a:spLocks noGrp="1" noRot="1" noChangeAspect="1" noChangeArrowheads="1" noTextEdit="1"/>
          </p:cNvSpPr>
          <p:nvPr>
            <p:ph type="sldImg"/>
          </p:nvPr>
        </p:nvSpPr>
        <p:spPr>
          <a:xfrm>
            <a:off x="685800" y="1143000"/>
            <a:ext cx="5486400" cy="3086100"/>
          </a:xfrm>
          <a:ln/>
        </p:spPr>
      </p:sp>
      <p:sp>
        <p:nvSpPr>
          <p:cNvPr id="60422" name="Rectangle 3"/>
          <p:cNvSpPr>
            <a:spLocks noGrp="1" noChangeArrowheads="1"/>
          </p:cNvSpPr>
          <p:nvPr>
            <p:ph type="body" idx="1"/>
          </p:nvPr>
        </p:nvSpPr>
        <p:spPr>
          <a:noFill/>
          <a:ln/>
        </p:spPr>
        <p:txBody>
          <a:bodyPr/>
          <a:lstStyle/>
          <a:p>
            <a:r>
              <a:rPr lang="nl-NL" dirty="0"/>
              <a:t>I.t.t. hebben planten hebben dieren voedsel nodig, in Nederland is ca alles &gt; 6 m. dierlijk. </a:t>
            </a:r>
          </a:p>
          <a:p>
            <a:r>
              <a:rPr lang="nl-NL" dirty="0"/>
              <a:t>Foto: </a:t>
            </a:r>
            <a:r>
              <a:rPr lang="nl-NL" dirty="0" err="1"/>
              <a:t>Geribaldi</a:t>
            </a:r>
            <a:r>
              <a:rPr lang="nl-NL" dirty="0"/>
              <a:t>: Omgeving Los Angeles. Fotokleur</a:t>
            </a:r>
            <a:r>
              <a:rPr lang="nl-NL" baseline="0" dirty="0"/>
              <a:t> niet bewerkt.</a:t>
            </a:r>
            <a:endParaRPr lang="nl-NL" dirty="0"/>
          </a:p>
        </p:txBody>
      </p:sp>
    </p:spTree>
    <p:extLst>
      <p:ext uri="{BB962C8B-B14F-4D97-AF65-F5344CB8AC3E}">
        <p14:creationId xmlns:p14="http://schemas.microsoft.com/office/powerpoint/2010/main" val="452580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dt" sz="quarter" idx="1"/>
          </p:nvPr>
        </p:nvSpPr>
        <p:spPr>
          <a:noFill/>
        </p:spPr>
        <p:txBody>
          <a:bodyPr/>
          <a:lstStyle/>
          <a:p>
            <a:fld id="{916DD622-F7EB-4FA9-8E79-F402543E5CB5}" type="datetime1">
              <a:rPr lang="nl-NL" smtClean="0"/>
              <a:pPr/>
              <a:t>11-9-2024</a:t>
            </a:fld>
            <a:endParaRPr lang="nl-NL"/>
          </a:p>
        </p:txBody>
      </p:sp>
      <p:sp>
        <p:nvSpPr>
          <p:cNvPr id="61443" name="Rectangle 6"/>
          <p:cNvSpPr>
            <a:spLocks noGrp="1" noChangeArrowheads="1"/>
          </p:cNvSpPr>
          <p:nvPr>
            <p:ph type="ftr" sz="quarter" idx="4"/>
          </p:nvPr>
        </p:nvSpPr>
        <p:spPr>
          <a:noFill/>
        </p:spPr>
        <p:txBody>
          <a:bodyPr/>
          <a:lstStyle/>
          <a:p>
            <a:r>
              <a:rPr lang="nl-NL"/>
              <a:t>Rob Kool NOB instructeur 120</a:t>
            </a:r>
          </a:p>
        </p:txBody>
      </p:sp>
      <p:sp>
        <p:nvSpPr>
          <p:cNvPr id="61444" name="Rectangle 7"/>
          <p:cNvSpPr>
            <a:spLocks noGrp="1" noChangeArrowheads="1"/>
          </p:cNvSpPr>
          <p:nvPr>
            <p:ph type="sldNum" sz="quarter" idx="5"/>
          </p:nvPr>
        </p:nvSpPr>
        <p:spPr>
          <a:noFill/>
        </p:spPr>
        <p:txBody>
          <a:bodyPr/>
          <a:lstStyle/>
          <a:p>
            <a:fld id="{FE2841D1-0D05-4089-8BF9-05D5AEB46E1D}" type="slidenum">
              <a:rPr lang="nl-NL" smtClean="0"/>
              <a:pPr/>
              <a:t>32</a:t>
            </a:fld>
            <a:endParaRPr lang="nl-NL"/>
          </a:p>
        </p:txBody>
      </p:sp>
      <p:sp>
        <p:nvSpPr>
          <p:cNvPr id="61445" name="Rectangle 2"/>
          <p:cNvSpPr>
            <a:spLocks noGrp="1" noRot="1" noChangeAspect="1" noChangeArrowheads="1" noTextEdit="1"/>
          </p:cNvSpPr>
          <p:nvPr>
            <p:ph type="sldImg"/>
          </p:nvPr>
        </p:nvSpPr>
        <p:spPr>
          <a:xfrm>
            <a:off x="685800" y="1143000"/>
            <a:ext cx="5486400" cy="3086100"/>
          </a:xfrm>
          <a:ln/>
        </p:spPr>
      </p:sp>
      <p:sp>
        <p:nvSpPr>
          <p:cNvPr id="61446" name="Rectangle 3"/>
          <p:cNvSpPr>
            <a:spLocks noGrp="1" noChangeArrowheads="1"/>
          </p:cNvSpPr>
          <p:nvPr>
            <p:ph type="body" idx="1"/>
          </p:nvPr>
        </p:nvSpPr>
        <p:spPr>
          <a:noFill/>
          <a:ln/>
        </p:spPr>
        <p:txBody>
          <a:bodyPr/>
          <a:lstStyle/>
          <a:p>
            <a:r>
              <a:rPr lang="nl-NL" dirty="0"/>
              <a:t>Plaatje Zeevonk. Op diepte vaak te zien, en tijdens nachtduiken. Wel even afspreken dat de lamp uit gaat. Tekening uit de </a:t>
            </a:r>
            <a:r>
              <a:rPr lang="nl-NL" dirty="0" err="1"/>
              <a:t>Grzimek</a:t>
            </a:r>
            <a:r>
              <a:rPr lang="nl-NL" baseline="0" dirty="0"/>
              <a:t> encyclopedie</a:t>
            </a:r>
            <a:endParaRPr lang="nl-NL" dirty="0"/>
          </a:p>
        </p:txBody>
      </p:sp>
    </p:spTree>
    <p:extLst>
      <p:ext uri="{BB962C8B-B14F-4D97-AF65-F5344CB8AC3E}">
        <p14:creationId xmlns:p14="http://schemas.microsoft.com/office/powerpoint/2010/main" val="3563869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dt" sz="quarter" idx="1"/>
          </p:nvPr>
        </p:nvSpPr>
        <p:spPr>
          <a:noFill/>
        </p:spPr>
        <p:txBody>
          <a:bodyPr/>
          <a:lstStyle/>
          <a:p>
            <a:fld id="{D247EAEB-78C8-453C-AAE2-A38307DD758C}" type="datetime1">
              <a:rPr lang="nl-NL" smtClean="0"/>
              <a:pPr/>
              <a:t>11-9-2024</a:t>
            </a:fld>
            <a:endParaRPr lang="nl-NL"/>
          </a:p>
        </p:txBody>
      </p:sp>
      <p:sp>
        <p:nvSpPr>
          <p:cNvPr id="62467" name="Rectangle 6"/>
          <p:cNvSpPr>
            <a:spLocks noGrp="1" noChangeArrowheads="1"/>
          </p:cNvSpPr>
          <p:nvPr>
            <p:ph type="ftr" sz="quarter" idx="4"/>
          </p:nvPr>
        </p:nvSpPr>
        <p:spPr>
          <a:noFill/>
        </p:spPr>
        <p:txBody>
          <a:bodyPr/>
          <a:lstStyle/>
          <a:p>
            <a:r>
              <a:rPr lang="nl-NL"/>
              <a:t>Rob Kool NOB instructeur 120</a:t>
            </a:r>
          </a:p>
        </p:txBody>
      </p:sp>
      <p:sp>
        <p:nvSpPr>
          <p:cNvPr id="62468" name="Rectangle 7"/>
          <p:cNvSpPr>
            <a:spLocks noGrp="1" noChangeArrowheads="1"/>
          </p:cNvSpPr>
          <p:nvPr>
            <p:ph type="sldNum" sz="quarter" idx="5"/>
          </p:nvPr>
        </p:nvSpPr>
        <p:spPr>
          <a:noFill/>
        </p:spPr>
        <p:txBody>
          <a:bodyPr/>
          <a:lstStyle/>
          <a:p>
            <a:fld id="{999AFAFD-3DF9-4D07-8385-EC589C6EAD0F}" type="slidenum">
              <a:rPr lang="nl-NL" smtClean="0"/>
              <a:pPr/>
              <a:t>33</a:t>
            </a:fld>
            <a:endParaRPr lang="nl-NL"/>
          </a:p>
        </p:txBody>
      </p:sp>
      <p:sp>
        <p:nvSpPr>
          <p:cNvPr id="62469" name="Rectangle 2"/>
          <p:cNvSpPr>
            <a:spLocks noGrp="1" noRot="1" noChangeAspect="1" noChangeArrowheads="1" noTextEdit="1"/>
          </p:cNvSpPr>
          <p:nvPr>
            <p:ph type="sldImg"/>
          </p:nvPr>
        </p:nvSpPr>
        <p:spPr>
          <a:xfrm>
            <a:off x="685800" y="1143000"/>
            <a:ext cx="5486400" cy="3086100"/>
          </a:xfrm>
          <a:ln/>
        </p:spPr>
      </p:sp>
      <p:sp>
        <p:nvSpPr>
          <p:cNvPr id="62470" name="Rectangle 3"/>
          <p:cNvSpPr>
            <a:spLocks noGrp="1" noChangeArrowheads="1"/>
          </p:cNvSpPr>
          <p:nvPr>
            <p:ph type="body" idx="1"/>
          </p:nvPr>
        </p:nvSpPr>
        <p:spPr>
          <a:noFill/>
          <a:ln/>
        </p:spPr>
        <p:txBody>
          <a:bodyPr/>
          <a:lstStyle/>
          <a:p>
            <a:r>
              <a:rPr lang="nl-NL" dirty="0"/>
              <a:t>Water wordt door trilharen door grote opening naar buiten gepompt (inclusief voortplantingscellen en afval). Via poriën</a:t>
            </a:r>
            <a:r>
              <a:rPr lang="nl-NL" baseline="0" dirty="0"/>
              <a:t> aan zijkant komt het water binnen en wordt daar ontdaan van voedsel.</a:t>
            </a:r>
          </a:p>
          <a:p>
            <a:r>
              <a:rPr lang="nl-NL" baseline="0" dirty="0"/>
              <a:t>Regeneratie vermogen is vermogen om afgebroken delen aan te laten groeien. Sponzen bieden vaak onderdak aan andere soorten. Hier kan een voorschot worden genomen op de ecologie.</a:t>
            </a:r>
            <a:endParaRPr lang="nl-NL" dirty="0"/>
          </a:p>
        </p:txBody>
      </p:sp>
    </p:spTree>
    <p:extLst>
      <p:ext uri="{BB962C8B-B14F-4D97-AF65-F5344CB8AC3E}">
        <p14:creationId xmlns:p14="http://schemas.microsoft.com/office/powerpoint/2010/main" val="24764846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dt" sz="quarter" idx="1"/>
          </p:nvPr>
        </p:nvSpPr>
        <p:spPr>
          <a:noFill/>
        </p:spPr>
        <p:txBody>
          <a:bodyPr/>
          <a:lstStyle/>
          <a:p>
            <a:fld id="{190E2B6D-24BB-4894-A754-9137C2821FE5}" type="datetime1">
              <a:rPr lang="nl-NL" smtClean="0"/>
              <a:pPr/>
              <a:t>11-9-2024</a:t>
            </a:fld>
            <a:endParaRPr lang="nl-NL"/>
          </a:p>
        </p:txBody>
      </p:sp>
      <p:sp>
        <p:nvSpPr>
          <p:cNvPr id="63491" name="Rectangle 6"/>
          <p:cNvSpPr>
            <a:spLocks noGrp="1" noChangeArrowheads="1"/>
          </p:cNvSpPr>
          <p:nvPr>
            <p:ph type="ftr" sz="quarter" idx="4"/>
          </p:nvPr>
        </p:nvSpPr>
        <p:spPr>
          <a:noFill/>
        </p:spPr>
        <p:txBody>
          <a:bodyPr/>
          <a:lstStyle/>
          <a:p>
            <a:r>
              <a:rPr lang="nl-NL"/>
              <a:t>Rob Kool NOB instructeur 120</a:t>
            </a:r>
          </a:p>
        </p:txBody>
      </p:sp>
      <p:sp>
        <p:nvSpPr>
          <p:cNvPr id="63492" name="Rectangle 7"/>
          <p:cNvSpPr>
            <a:spLocks noGrp="1" noChangeArrowheads="1"/>
          </p:cNvSpPr>
          <p:nvPr>
            <p:ph type="sldNum" sz="quarter" idx="5"/>
          </p:nvPr>
        </p:nvSpPr>
        <p:spPr>
          <a:noFill/>
        </p:spPr>
        <p:txBody>
          <a:bodyPr/>
          <a:lstStyle/>
          <a:p>
            <a:fld id="{831157AD-6F2A-4E78-A069-2744AC436D0D}" type="slidenum">
              <a:rPr lang="nl-NL" smtClean="0"/>
              <a:pPr/>
              <a:t>34</a:t>
            </a:fld>
            <a:endParaRPr lang="nl-NL"/>
          </a:p>
        </p:txBody>
      </p:sp>
      <p:sp>
        <p:nvSpPr>
          <p:cNvPr id="63493" name="Rectangle 2"/>
          <p:cNvSpPr>
            <a:spLocks noGrp="1" noRot="1" noChangeAspect="1" noChangeArrowheads="1" noTextEdit="1"/>
          </p:cNvSpPr>
          <p:nvPr>
            <p:ph type="sldImg"/>
          </p:nvPr>
        </p:nvSpPr>
        <p:spPr>
          <a:xfrm>
            <a:off x="685800" y="1143000"/>
            <a:ext cx="5486400" cy="3086100"/>
          </a:xfrm>
          <a:ln/>
        </p:spPr>
      </p:sp>
      <p:sp>
        <p:nvSpPr>
          <p:cNvPr id="63494" name="Rectangle 3"/>
          <p:cNvSpPr>
            <a:spLocks noGrp="1" noChangeArrowheads="1"/>
          </p:cNvSpPr>
          <p:nvPr>
            <p:ph type="body" idx="1"/>
          </p:nvPr>
        </p:nvSpPr>
        <p:spPr>
          <a:noFill/>
          <a:ln/>
        </p:spPr>
        <p:txBody>
          <a:bodyPr/>
          <a:lstStyle/>
          <a:p>
            <a:r>
              <a:rPr lang="nl-NL" dirty="0"/>
              <a:t>Geweispons</a:t>
            </a:r>
            <a:r>
              <a:rPr lang="nl-NL" baseline="0" dirty="0"/>
              <a:t> vorm afhankelijk van plaats. Sponzen bieden vaak beschutting voor andere soorten. Boorspons is volgens sommige bronnen parasitair. De spons groeit in zacht gesteente of schelpen.   </a:t>
            </a:r>
          </a:p>
          <a:p>
            <a:r>
              <a:rPr lang="nl-NL" baseline="0" dirty="0"/>
              <a:t>Symbiose (samenleving tussen twee soorten met </a:t>
            </a:r>
            <a:r>
              <a:rPr lang="nl-NL" baseline="0" dirty="0" err="1"/>
              <a:t>wederzijdsvoordeel</a:t>
            </a:r>
            <a:r>
              <a:rPr lang="nl-NL" baseline="0" dirty="0"/>
              <a:t>) tussen groenwier en </a:t>
            </a:r>
            <a:r>
              <a:rPr lang="nl-NL" baseline="0" dirty="0" err="1"/>
              <a:t>zoetwaterspons</a:t>
            </a:r>
            <a:r>
              <a:rPr lang="nl-NL" baseline="0" dirty="0"/>
              <a:t> veroorzaakt groene kleur. (Al weer: ecologie loopt direct mee)</a:t>
            </a:r>
            <a:endParaRPr lang="nl-NL" dirty="0"/>
          </a:p>
        </p:txBody>
      </p:sp>
    </p:spTree>
    <p:extLst>
      <p:ext uri="{BB962C8B-B14F-4D97-AF65-F5344CB8AC3E}">
        <p14:creationId xmlns:p14="http://schemas.microsoft.com/office/powerpoint/2010/main" val="14491101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dt" sz="quarter" idx="1"/>
          </p:nvPr>
        </p:nvSpPr>
        <p:spPr>
          <a:noFill/>
        </p:spPr>
        <p:txBody>
          <a:bodyPr/>
          <a:lstStyle/>
          <a:p>
            <a:fld id="{FCB5444C-4B80-4DA2-8533-9C283F6B8FF4}" type="datetime1">
              <a:rPr lang="nl-NL" smtClean="0"/>
              <a:pPr/>
              <a:t>11-9-2024</a:t>
            </a:fld>
            <a:endParaRPr lang="nl-NL"/>
          </a:p>
        </p:txBody>
      </p:sp>
      <p:sp>
        <p:nvSpPr>
          <p:cNvPr id="64515" name="Rectangle 6"/>
          <p:cNvSpPr>
            <a:spLocks noGrp="1" noChangeArrowheads="1"/>
          </p:cNvSpPr>
          <p:nvPr>
            <p:ph type="ftr" sz="quarter" idx="4"/>
          </p:nvPr>
        </p:nvSpPr>
        <p:spPr>
          <a:noFill/>
        </p:spPr>
        <p:txBody>
          <a:bodyPr/>
          <a:lstStyle/>
          <a:p>
            <a:r>
              <a:rPr lang="nl-NL"/>
              <a:t>Rob Kool NOB instructeur 120</a:t>
            </a:r>
          </a:p>
        </p:txBody>
      </p:sp>
      <p:sp>
        <p:nvSpPr>
          <p:cNvPr id="64516" name="Rectangle 7"/>
          <p:cNvSpPr>
            <a:spLocks noGrp="1" noChangeArrowheads="1"/>
          </p:cNvSpPr>
          <p:nvPr>
            <p:ph type="sldNum" sz="quarter" idx="5"/>
          </p:nvPr>
        </p:nvSpPr>
        <p:spPr>
          <a:noFill/>
        </p:spPr>
        <p:txBody>
          <a:bodyPr/>
          <a:lstStyle/>
          <a:p>
            <a:fld id="{DD395C08-AD20-4C3A-B718-14AD595BEAB8}" type="slidenum">
              <a:rPr lang="nl-NL" smtClean="0"/>
              <a:pPr/>
              <a:t>35</a:t>
            </a:fld>
            <a:endParaRPr lang="nl-NL"/>
          </a:p>
        </p:txBody>
      </p:sp>
      <p:sp>
        <p:nvSpPr>
          <p:cNvPr id="64517" name="Rectangle 2"/>
          <p:cNvSpPr>
            <a:spLocks noGrp="1" noRot="1" noChangeAspect="1" noChangeArrowheads="1" noTextEdit="1"/>
          </p:cNvSpPr>
          <p:nvPr>
            <p:ph type="sldImg"/>
          </p:nvPr>
        </p:nvSpPr>
        <p:spPr>
          <a:xfrm>
            <a:off x="685800" y="1143000"/>
            <a:ext cx="5486400" cy="3086100"/>
          </a:xfrm>
          <a:ln/>
        </p:spPr>
      </p:sp>
      <p:sp>
        <p:nvSpPr>
          <p:cNvPr id="64518" name="Rectangle 3"/>
          <p:cNvSpPr>
            <a:spLocks noGrp="1" noChangeArrowheads="1"/>
          </p:cNvSpPr>
          <p:nvPr>
            <p:ph type="body" idx="1"/>
          </p:nvPr>
        </p:nvSpPr>
        <p:spPr>
          <a:noFill/>
          <a:ln/>
        </p:spPr>
        <p:txBody>
          <a:bodyPr/>
          <a:lstStyle/>
          <a:p>
            <a:r>
              <a:rPr lang="nl-NL" dirty="0"/>
              <a:t>Zie cyclus in boek</a:t>
            </a:r>
          </a:p>
        </p:txBody>
      </p:sp>
    </p:spTree>
    <p:extLst>
      <p:ext uri="{BB962C8B-B14F-4D97-AF65-F5344CB8AC3E}">
        <p14:creationId xmlns:p14="http://schemas.microsoft.com/office/powerpoint/2010/main" val="15757223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dt" sz="quarter" idx="1"/>
          </p:nvPr>
        </p:nvSpPr>
        <p:spPr>
          <a:noFill/>
        </p:spPr>
        <p:txBody>
          <a:bodyPr/>
          <a:lstStyle/>
          <a:p>
            <a:fld id="{17EAB082-D797-4114-A401-D11850C0ACB5}" type="datetime1">
              <a:rPr lang="nl-NL" smtClean="0"/>
              <a:pPr/>
              <a:t>11-9-2024</a:t>
            </a:fld>
            <a:endParaRPr lang="nl-NL"/>
          </a:p>
        </p:txBody>
      </p:sp>
      <p:sp>
        <p:nvSpPr>
          <p:cNvPr id="65539" name="Rectangle 6"/>
          <p:cNvSpPr>
            <a:spLocks noGrp="1" noChangeArrowheads="1"/>
          </p:cNvSpPr>
          <p:nvPr>
            <p:ph type="ftr" sz="quarter" idx="4"/>
          </p:nvPr>
        </p:nvSpPr>
        <p:spPr>
          <a:noFill/>
        </p:spPr>
        <p:txBody>
          <a:bodyPr/>
          <a:lstStyle/>
          <a:p>
            <a:r>
              <a:rPr lang="nl-NL"/>
              <a:t>Rob Kool NOB instructeur 120</a:t>
            </a:r>
          </a:p>
        </p:txBody>
      </p:sp>
      <p:sp>
        <p:nvSpPr>
          <p:cNvPr id="65540" name="Rectangle 7"/>
          <p:cNvSpPr>
            <a:spLocks noGrp="1" noChangeArrowheads="1"/>
          </p:cNvSpPr>
          <p:nvPr>
            <p:ph type="sldNum" sz="quarter" idx="5"/>
          </p:nvPr>
        </p:nvSpPr>
        <p:spPr>
          <a:noFill/>
        </p:spPr>
        <p:txBody>
          <a:bodyPr/>
          <a:lstStyle/>
          <a:p>
            <a:fld id="{AD9AF200-E85D-4485-AF3D-6BC2831AB191}" type="slidenum">
              <a:rPr lang="nl-NL" smtClean="0"/>
              <a:pPr/>
              <a:t>36</a:t>
            </a:fld>
            <a:endParaRPr lang="nl-NL"/>
          </a:p>
        </p:txBody>
      </p:sp>
      <p:sp>
        <p:nvSpPr>
          <p:cNvPr id="65541" name="Rectangle 2"/>
          <p:cNvSpPr>
            <a:spLocks noGrp="1" noRot="1" noChangeAspect="1" noChangeArrowheads="1" noTextEdit="1"/>
          </p:cNvSpPr>
          <p:nvPr>
            <p:ph type="sldImg"/>
          </p:nvPr>
        </p:nvSpPr>
        <p:spPr>
          <a:xfrm>
            <a:off x="685800" y="1143000"/>
            <a:ext cx="5486400" cy="3086100"/>
          </a:xfrm>
          <a:ln/>
        </p:spPr>
      </p:sp>
      <p:sp>
        <p:nvSpPr>
          <p:cNvPr id="65542" name="Rectangle 3"/>
          <p:cNvSpPr>
            <a:spLocks noGrp="1" noChangeArrowheads="1"/>
          </p:cNvSpPr>
          <p:nvPr>
            <p:ph type="body" idx="1"/>
          </p:nvPr>
        </p:nvSpPr>
        <p:spPr>
          <a:noFill/>
          <a:ln/>
        </p:spPr>
        <p:txBody>
          <a:bodyPr/>
          <a:lstStyle/>
          <a:p>
            <a:r>
              <a:rPr lang="nl-NL" dirty="0"/>
              <a:t>Poliepjes komen heel vaak voor op planten in zoet water. De geslachtelijke vorm (de kwal) zie je alleen aan het begin van de zomer als alle omstandigheden meezitten. Doordat de poliepen zich ook ongeslachtelijk voortplanten is uitstel van het kwalstadium</a:t>
            </a:r>
            <a:r>
              <a:rPr lang="nl-NL" baseline="0" dirty="0"/>
              <a:t> geen probleem.</a:t>
            </a:r>
            <a:endParaRPr lang="nl-NL" dirty="0"/>
          </a:p>
        </p:txBody>
      </p:sp>
    </p:spTree>
    <p:extLst>
      <p:ext uri="{BB962C8B-B14F-4D97-AF65-F5344CB8AC3E}">
        <p14:creationId xmlns:p14="http://schemas.microsoft.com/office/powerpoint/2010/main" val="4173210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dt" sz="quarter" idx="1"/>
          </p:nvPr>
        </p:nvSpPr>
        <p:spPr>
          <a:noFill/>
        </p:spPr>
        <p:txBody>
          <a:bodyPr/>
          <a:lstStyle/>
          <a:p>
            <a:fld id="{7025FDD5-F99F-43CE-9E71-6A507B7E6C2D}" type="datetime1">
              <a:rPr lang="nl-NL" smtClean="0"/>
              <a:pPr/>
              <a:t>11-9-2024</a:t>
            </a:fld>
            <a:endParaRPr lang="nl-NL"/>
          </a:p>
        </p:txBody>
      </p:sp>
      <p:sp>
        <p:nvSpPr>
          <p:cNvPr id="66563" name="Rectangle 6"/>
          <p:cNvSpPr>
            <a:spLocks noGrp="1" noChangeArrowheads="1"/>
          </p:cNvSpPr>
          <p:nvPr>
            <p:ph type="ftr" sz="quarter" idx="4"/>
          </p:nvPr>
        </p:nvSpPr>
        <p:spPr>
          <a:noFill/>
        </p:spPr>
        <p:txBody>
          <a:bodyPr/>
          <a:lstStyle/>
          <a:p>
            <a:r>
              <a:rPr lang="nl-NL"/>
              <a:t>Rob Kool NOB instructeur 120</a:t>
            </a:r>
          </a:p>
        </p:txBody>
      </p:sp>
      <p:sp>
        <p:nvSpPr>
          <p:cNvPr id="66564" name="Rectangle 7"/>
          <p:cNvSpPr>
            <a:spLocks noGrp="1" noChangeArrowheads="1"/>
          </p:cNvSpPr>
          <p:nvPr>
            <p:ph type="sldNum" sz="quarter" idx="5"/>
          </p:nvPr>
        </p:nvSpPr>
        <p:spPr>
          <a:noFill/>
        </p:spPr>
        <p:txBody>
          <a:bodyPr/>
          <a:lstStyle/>
          <a:p>
            <a:fld id="{71844E08-32A1-43E9-A0E8-F83850E6BD3E}" type="slidenum">
              <a:rPr lang="nl-NL" smtClean="0"/>
              <a:pPr/>
              <a:t>37</a:t>
            </a:fld>
            <a:endParaRPr lang="nl-NL"/>
          </a:p>
        </p:txBody>
      </p:sp>
      <p:sp>
        <p:nvSpPr>
          <p:cNvPr id="66565" name="Rectangle 2"/>
          <p:cNvSpPr>
            <a:spLocks noGrp="1" noRot="1" noChangeAspect="1" noChangeArrowheads="1" noTextEdit="1"/>
          </p:cNvSpPr>
          <p:nvPr>
            <p:ph type="sldImg"/>
          </p:nvPr>
        </p:nvSpPr>
        <p:spPr>
          <a:xfrm>
            <a:off x="685800" y="1143000"/>
            <a:ext cx="5486400" cy="3086100"/>
          </a:xfrm>
          <a:ln/>
        </p:spPr>
      </p:sp>
      <p:sp>
        <p:nvSpPr>
          <p:cNvPr id="66566" name="Rectangle 3"/>
          <p:cNvSpPr>
            <a:spLocks noGrp="1" noChangeArrowheads="1"/>
          </p:cNvSpPr>
          <p:nvPr>
            <p:ph type="body" idx="1"/>
          </p:nvPr>
        </p:nvSpPr>
        <p:spPr>
          <a:noFill/>
          <a:ln/>
        </p:spPr>
        <p:txBody>
          <a:bodyPr/>
          <a:lstStyle/>
          <a:p>
            <a:endParaRPr lang="nl-NL" dirty="0"/>
          </a:p>
        </p:txBody>
      </p:sp>
    </p:spTree>
    <p:extLst>
      <p:ext uri="{BB962C8B-B14F-4D97-AF65-F5344CB8AC3E}">
        <p14:creationId xmlns:p14="http://schemas.microsoft.com/office/powerpoint/2010/main" val="913578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dt" sz="quarter" idx="1"/>
          </p:nvPr>
        </p:nvSpPr>
        <p:spPr>
          <a:noFill/>
        </p:spPr>
        <p:txBody>
          <a:bodyPr/>
          <a:lstStyle/>
          <a:p>
            <a:fld id="{67B55D01-1286-4ACB-8BB9-98ABF2F81586}" type="datetime1">
              <a:rPr lang="nl-NL" smtClean="0"/>
              <a:pPr/>
              <a:t>11-9-2024</a:t>
            </a:fld>
            <a:endParaRPr lang="nl-NL"/>
          </a:p>
        </p:txBody>
      </p:sp>
      <p:sp>
        <p:nvSpPr>
          <p:cNvPr id="67587" name="Rectangle 6"/>
          <p:cNvSpPr>
            <a:spLocks noGrp="1" noChangeArrowheads="1"/>
          </p:cNvSpPr>
          <p:nvPr>
            <p:ph type="ftr" sz="quarter" idx="4"/>
          </p:nvPr>
        </p:nvSpPr>
        <p:spPr>
          <a:noFill/>
        </p:spPr>
        <p:txBody>
          <a:bodyPr/>
          <a:lstStyle/>
          <a:p>
            <a:r>
              <a:rPr lang="nl-NL"/>
              <a:t>Rob Kool NOB instructeur 120</a:t>
            </a:r>
          </a:p>
        </p:txBody>
      </p:sp>
      <p:sp>
        <p:nvSpPr>
          <p:cNvPr id="67588" name="Rectangle 7"/>
          <p:cNvSpPr>
            <a:spLocks noGrp="1" noChangeArrowheads="1"/>
          </p:cNvSpPr>
          <p:nvPr>
            <p:ph type="sldNum" sz="quarter" idx="5"/>
          </p:nvPr>
        </p:nvSpPr>
        <p:spPr>
          <a:noFill/>
        </p:spPr>
        <p:txBody>
          <a:bodyPr/>
          <a:lstStyle/>
          <a:p>
            <a:fld id="{4642F11F-45D9-4D39-A276-F968F532DD47}" type="slidenum">
              <a:rPr lang="nl-NL" smtClean="0"/>
              <a:pPr/>
              <a:t>38</a:t>
            </a:fld>
            <a:endParaRPr lang="nl-NL"/>
          </a:p>
        </p:txBody>
      </p:sp>
      <p:sp>
        <p:nvSpPr>
          <p:cNvPr id="67589" name="Rectangle 2"/>
          <p:cNvSpPr>
            <a:spLocks noGrp="1" noRot="1" noChangeAspect="1" noChangeArrowheads="1" noTextEdit="1"/>
          </p:cNvSpPr>
          <p:nvPr>
            <p:ph type="sldImg"/>
          </p:nvPr>
        </p:nvSpPr>
        <p:spPr>
          <a:xfrm>
            <a:off x="685800" y="1143000"/>
            <a:ext cx="5486400" cy="3086100"/>
          </a:xfrm>
          <a:ln/>
        </p:spPr>
      </p:sp>
      <p:sp>
        <p:nvSpPr>
          <p:cNvPr id="67590"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2218157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dt" sz="quarter" idx="1"/>
          </p:nvPr>
        </p:nvSpPr>
        <p:spPr>
          <a:noFill/>
        </p:spPr>
        <p:txBody>
          <a:bodyPr/>
          <a:lstStyle/>
          <a:p>
            <a:fld id="{69CD7869-60EE-408C-BDBF-985628D0BF3D}" type="datetime1">
              <a:rPr lang="nl-NL" smtClean="0"/>
              <a:pPr/>
              <a:t>11-9-2024</a:t>
            </a:fld>
            <a:endParaRPr lang="nl-NL"/>
          </a:p>
        </p:txBody>
      </p:sp>
      <p:sp>
        <p:nvSpPr>
          <p:cNvPr id="68611" name="Rectangle 6"/>
          <p:cNvSpPr>
            <a:spLocks noGrp="1" noChangeArrowheads="1"/>
          </p:cNvSpPr>
          <p:nvPr>
            <p:ph type="ftr" sz="quarter" idx="4"/>
          </p:nvPr>
        </p:nvSpPr>
        <p:spPr>
          <a:noFill/>
        </p:spPr>
        <p:txBody>
          <a:bodyPr/>
          <a:lstStyle/>
          <a:p>
            <a:r>
              <a:rPr lang="nl-NL"/>
              <a:t>Rob Kool NOB instructeur 120</a:t>
            </a:r>
          </a:p>
        </p:txBody>
      </p:sp>
      <p:sp>
        <p:nvSpPr>
          <p:cNvPr id="68612" name="Rectangle 7"/>
          <p:cNvSpPr>
            <a:spLocks noGrp="1" noChangeArrowheads="1"/>
          </p:cNvSpPr>
          <p:nvPr>
            <p:ph type="sldNum" sz="quarter" idx="5"/>
          </p:nvPr>
        </p:nvSpPr>
        <p:spPr>
          <a:noFill/>
        </p:spPr>
        <p:txBody>
          <a:bodyPr/>
          <a:lstStyle/>
          <a:p>
            <a:fld id="{BBD75FD1-704C-4926-B649-ADA2462587B4}" type="slidenum">
              <a:rPr lang="nl-NL" smtClean="0"/>
              <a:pPr/>
              <a:t>39</a:t>
            </a:fld>
            <a:endParaRPr lang="nl-NL"/>
          </a:p>
        </p:txBody>
      </p:sp>
      <p:sp>
        <p:nvSpPr>
          <p:cNvPr id="68613" name="Rectangle 2"/>
          <p:cNvSpPr>
            <a:spLocks noGrp="1" noRot="1" noChangeAspect="1" noChangeArrowheads="1" noTextEdit="1"/>
          </p:cNvSpPr>
          <p:nvPr>
            <p:ph type="sldImg"/>
          </p:nvPr>
        </p:nvSpPr>
        <p:spPr>
          <a:xfrm>
            <a:off x="685800" y="1143000"/>
            <a:ext cx="5486400" cy="3086100"/>
          </a:xfrm>
          <a:ln/>
        </p:spPr>
      </p:sp>
      <p:sp>
        <p:nvSpPr>
          <p:cNvPr id="68614" name="Rectangle 3"/>
          <p:cNvSpPr>
            <a:spLocks noGrp="1" noChangeArrowheads="1"/>
          </p:cNvSpPr>
          <p:nvPr>
            <p:ph type="body" idx="1"/>
          </p:nvPr>
        </p:nvSpPr>
        <p:spPr>
          <a:noFill/>
          <a:ln/>
        </p:spPr>
        <p:txBody>
          <a:bodyPr/>
          <a:lstStyle/>
          <a:p>
            <a:r>
              <a:rPr lang="nl-NL" dirty="0"/>
              <a:t>Foto’s boek zijn beter…, Onduidelijk is of dit de gedraaide of </a:t>
            </a:r>
            <a:r>
              <a:rPr lang="nl-NL"/>
              <a:t>geknoopte zeedraad is</a:t>
            </a:r>
            <a:endParaRPr lang="nl-NL" dirty="0"/>
          </a:p>
        </p:txBody>
      </p:sp>
    </p:spTree>
    <p:extLst>
      <p:ext uri="{BB962C8B-B14F-4D97-AF65-F5344CB8AC3E}">
        <p14:creationId xmlns:p14="http://schemas.microsoft.com/office/powerpoint/2010/main" val="24673599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dt" sz="quarter" idx="1"/>
          </p:nvPr>
        </p:nvSpPr>
        <p:spPr>
          <a:noFill/>
        </p:spPr>
        <p:txBody>
          <a:bodyPr/>
          <a:lstStyle/>
          <a:p>
            <a:fld id="{7243A050-A16C-4A83-A4E1-C113495B668A}" type="datetime1">
              <a:rPr lang="nl-NL" smtClean="0"/>
              <a:pPr/>
              <a:t>11-9-2024</a:t>
            </a:fld>
            <a:endParaRPr lang="nl-NL"/>
          </a:p>
        </p:txBody>
      </p:sp>
      <p:sp>
        <p:nvSpPr>
          <p:cNvPr id="69635" name="Rectangle 6"/>
          <p:cNvSpPr>
            <a:spLocks noGrp="1" noChangeArrowheads="1"/>
          </p:cNvSpPr>
          <p:nvPr>
            <p:ph type="ftr" sz="quarter" idx="4"/>
          </p:nvPr>
        </p:nvSpPr>
        <p:spPr>
          <a:noFill/>
        </p:spPr>
        <p:txBody>
          <a:bodyPr/>
          <a:lstStyle/>
          <a:p>
            <a:r>
              <a:rPr lang="nl-NL"/>
              <a:t>Rob Kool NOB instructeur 120</a:t>
            </a:r>
          </a:p>
        </p:txBody>
      </p:sp>
      <p:sp>
        <p:nvSpPr>
          <p:cNvPr id="69636" name="Rectangle 7"/>
          <p:cNvSpPr>
            <a:spLocks noGrp="1" noChangeArrowheads="1"/>
          </p:cNvSpPr>
          <p:nvPr>
            <p:ph type="sldNum" sz="quarter" idx="5"/>
          </p:nvPr>
        </p:nvSpPr>
        <p:spPr>
          <a:noFill/>
        </p:spPr>
        <p:txBody>
          <a:bodyPr/>
          <a:lstStyle/>
          <a:p>
            <a:fld id="{991F6C02-3185-4611-9C16-6509406DC8BC}" type="slidenum">
              <a:rPr lang="nl-NL" smtClean="0"/>
              <a:pPr/>
              <a:t>40</a:t>
            </a:fld>
            <a:endParaRPr lang="nl-NL"/>
          </a:p>
        </p:txBody>
      </p:sp>
      <p:sp>
        <p:nvSpPr>
          <p:cNvPr id="69637" name="Rectangle 2"/>
          <p:cNvSpPr>
            <a:spLocks noGrp="1" noRot="1" noChangeAspect="1" noChangeArrowheads="1" noTextEdit="1"/>
          </p:cNvSpPr>
          <p:nvPr>
            <p:ph type="sldImg"/>
          </p:nvPr>
        </p:nvSpPr>
        <p:spPr>
          <a:xfrm>
            <a:off x="685800" y="1143000"/>
            <a:ext cx="5486400" cy="3086100"/>
          </a:xfrm>
          <a:ln/>
        </p:spPr>
      </p:sp>
      <p:sp>
        <p:nvSpPr>
          <p:cNvPr id="69638" name="Rectangle 3"/>
          <p:cNvSpPr>
            <a:spLocks noGrp="1" noChangeArrowheads="1"/>
          </p:cNvSpPr>
          <p:nvPr>
            <p:ph type="body" idx="1"/>
          </p:nvPr>
        </p:nvSpPr>
        <p:spPr>
          <a:noFill/>
          <a:ln/>
        </p:spPr>
        <p:txBody>
          <a:bodyPr/>
          <a:lstStyle/>
          <a:p>
            <a:r>
              <a:rPr lang="nl-NL" dirty="0"/>
              <a:t>Dodemansduim is de enige zachte koraalsoort </a:t>
            </a:r>
            <a:r>
              <a:rPr lang="nl-NL"/>
              <a:t>in Nederland</a:t>
            </a:r>
          </a:p>
        </p:txBody>
      </p:sp>
    </p:spTree>
    <p:extLst>
      <p:ext uri="{BB962C8B-B14F-4D97-AF65-F5344CB8AC3E}">
        <p14:creationId xmlns:p14="http://schemas.microsoft.com/office/powerpoint/2010/main" val="24400864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dt" sz="quarter" idx="1"/>
          </p:nvPr>
        </p:nvSpPr>
        <p:spPr>
          <a:noFill/>
        </p:spPr>
        <p:txBody>
          <a:bodyPr/>
          <a:lstStyle/>
          <a:p>
            <a:fld id="{CD1CA030-65C1-494B-B87A-3A9FA5C65D0B}" type="datetime1">
              <a:rPr lang="nl-NL" smtClean="0"/>
              <a:pPr/>
              <a:t>11-9-2024</a:t>
            </a:fld>
            <a:endParaRPr lang="nl-NL"/>
          </a:p>
        </p:txBody>
      </p:sp>
      <p:sp>
        <p:nvSpPr>
          <p:cNvPr id="70659" name="Rectangle 6"/>
          <p:cNvSpPr>
            <a:spLocks noGrp="1" noChangeArrowheads="1"/>
          </p:cNvSpPr>
          <p:nvPr>
            <p:ph type="ftr" sz="quarter" idx="4"/>
          </p:nvPr>
        </p:nvSpPr>
        <p:spPr>
          <a:noFill/>
        </p:spPr>
        <p:txBody>
          <a:bodyPr/>
          <a:lstStyle/>
          <a:p>
            <a:r>
              <a:rPr lang="nl-NL"/>
              <a:t>Rob Kool NOB instructeur 120</a:t>
            </a:r>
          </a:p>
        </p:txBody>
      </p:sp>
      <p:sp>
        <p:nvSpPr>
          <p:cNvPr id="70660" name="Rectangle 7"/>
          <p:cNvSpPr>
            <a:spLocks noGrp="1" noChangeArrowheads="1"/>
          </p:cNvSpPr>
          <p:nvPr>
            <p:ph type="sldNum" sz="quarter" idx="5"/>
          </p:nvPr>
        </p:nvSpPr>
        <p:spPr>
          <a:noFill/>
        </p:spPr>
        <p:txBody>
          <a:bodyPr/>
          <a:lstStyle/>
          <a:p>
            <a:fld id="{E3791FAA-B746-4EEB-AC7E-EE88065C8086}" type="slidenum">
              <a:rPr lang="nl-NL" smtClean="0"/>
              <a:pPr/>
              <a:t>41</a:t>
            </a:fld>
            <a:endParaRPr lang="nl-NL"/>
          </a:p>
        </p:txBody>
      </p:sp>
      <p:sp>
        <p:nvSpPr>
          <p:cNvPr id="70661" name="Rectangle 2"/>
          <p:cNvSpPr>
            <a:spLocks noGrp="1" noRot="1" noChangeAspect="1" noChangeArrowheads="1" noTextEdit="1"/>
          </p:cNvSpPr>
          <p:nvPr>
            <p:ph type="sldImg"/>
          </p:nvPr>
        </p:nvSpPr>
        <p:spPr>
          <a:xfrm>
            <a:off x="685800" y="1143000"/>
            <a:ext cx="5486400" cy="3086100"/>
          </a:xfrm>
          <a:ln/>
        </p:spPr>
      </p:sp>
      <p:sp>
        <p:nvSpPr>
          <p:cNvPr id="70662"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31482109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dt" sz="quarter" idx="1"/>
          </p:nvPr>
        </p:nvSpPr>
        <p:spPr>
          <a:noFill/>
        </p:spPr>
        <p:txBody>
          <a:bodyPr/>
          <a:lstStyle/>
          <a:p>
            <a:fld id="{7304FE22-DACC-4A20-B439-FCB7CE81C09C}" type="datetime1">
              <a:rPr lang="nl-NL" smtClean="0"/>
              <a:pPr/>
              <a:t>11-9-2024</a:t>
            </a:fld>
            <a:endParaRPr lang="nl-NL"/>
          </a:p>
        </p:txBody>
      </p:sp>
      <p:sp>
        <p:nvSpPr>
          <p:cNvPr id="71683" name="Rectangle 6"/>
          <p:cNvSpPr>
            <a:spLocks noGrp="1" noChangeArrowheads="1"/>
          </p:cNvSpPr>
          <p:nvPr>
            <p:ph type="ftr" sz="quarter" idx="4"/>
          </p:nvPr>
        </p:nvSpPr>
        <p:spPr>
          <a:noFill/>
        </p:spPr>
        <p:txBody>
          <a:bodyPr/>
          <a:lstStyle/>
          <a:p>
            <a:r>
              <a:rPr lang="nl-NL"/>
              <a:t>Rob Kool NOB instructeur 120</a:t>
            </a:r>
          </a:p>
        </p:txBody>
      </p:sp>
      <p:sp>
        <p:nvSpPr>
          <p:cNvPr id="71684" name="Rectangle 7"/>
          <p:cNvSpPr>
            <a:spLocks noGrp="1" noChangeArrowheads="1"/>
          </p:cNvSpPr>
          <p:nvPr>
            <p:ph type="sldNum" sz="quarter" idx="5"/>
          </p:nvPr>
        </p:nvSpPr>
        <p:spPr>
          <a:noFill/>
        </p:spPr>
        <p:txBody>
          <a:bodyPr/>
          <a:lstStyle/>
          <a:p>
            <a:fld id="{CFDEE87C-97F4-498A-AB95-D33C80F45283}" type="slidenum">
              <a:rPr lang="nl-NL" smtClean="0"/>
              <a:pPr/>
              <a:t>42</a:t>
            </a:fld>
            <a:endParaRPr lang="nl-NL"/>
          </a:p>
        </p:txBody>
      </p:sp>
      <p:sp>
        <p:nvSpPr>
          <p:cNvPr id="71685" name="Rectangle 2"/>
          <p:cNvSpPr>
            <a:spLocks noGrp="1" noRot="1" noChangeAspect="1" noChangeArrowheads="1" noTextEdit="1"/>
          </p:cNvSpPr>
          <p:nvPr>
            <p:ph type="sldImg"/>
          </p:nvPr>
        </p:nvSpPr>
        <p:spPr>
          <a:xfrm>
            <a:off x="685800" y="1143000"/>
            <a:ext cx="5486400" cy="3086100"/>
          </a:xfrm>
          <a:ln/>
        </p:spPr>
      </p:sp>
      <p:sp>
        <p:nvSpPr>
          <p:cNvPr id="71686" name="Rectangle 3"/>
          <p:cNvSpPr>
            <a:spLocks noGrp="1" noChangeArrowheads="1"/>
          </p:cNvSpPr>
          <p:nvPr>
            <p:ph type="body" idx="1"/>
          </p:nvPr>
        </p:nvSpPr>
        <p:spPr>
          <a:noFill/>
          <a:ln/>
        </p:spPr>
        <p:txBody>
          <a:bodyPr/>
          <a:lstStyle/>
          <a:p>
            <a:endParaRPr lang="nl-NL"/>
          </a:p>
        </p:txBody>
      </p:sp>
    </p:spTree>
    <p:extLst>
      <p:ext uri="{BB962C8B-B14F-4D97-AF65-F5344CB8AC3E}">
        <p14:creationId xmlns:p14="http://schemas.microsoft.com/office/powerpoint/2010/main" val="13740908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730C1944-84F8-4819-A30A-64BBF0D4ADDF}"/>
              </a:ext>
            </a:extLst>
          </p:cNvPr>
          <p:cNvPicPr>
            <a:picLocks noChangeAspect="1"/>
          </p:cNvPicPr>
          <p:nvPr userDrawn="1"/>
        </p:nvPicPr>
        <p:blipFill>
          <a:blip r:embed="rId2"/>
          <a:stretch>
            <a:fillRect/>
          </a:stretch>
        </p:blipFill>
        <p:spPr>
          <a:xfrm>
            <a:off x="2" y="-7377"/>
            <a:ext cx="8865252" cy="6648939"/>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r>
              <a:rPr lang="nl-NL"/>
              <a:t>Rob Kool I120</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
        <p:nvSpPr>
          <p:cNvPr id="8" name="Rechthoek 7">
            <a:extLst>
              <a:ext uri="{FF2B5EF4-FFF2-40B4-BE49-F238E27FC236}">
                <a16:creationId xmlns:a16="http://schemas.microsoft.com/office/drawing/2014/main" id="{2A205D1A-590C-4C45-A9F7-054030D9A6B5}"/>
              </a:ext>
            </a:extLst>
          </p:cNvPr>
          <p:cNvSpPr/>
          <p:nvPr userDrawn="1"/>
        </p:nvSpPr>
        <p:spPr>
          <a:xfrm>
            <a:off x="8951517" y="-331321"/>
            <a:ext cx="3240483" cy="7189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9" name="Afbeelding 8">
            <a:extLst>
              <a:ext uri="{FF2B5EF4-FFF2-40B4-BE49-F238E27FC236}">
                <a16:creationId xmlns:a16="http://schemas.microsoft.com/office/drawing/2014/main" id="{C8DCD066-A101-4588-A488-2F78E9AEC59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312" y="-165661"/>
            <a:ext cx="9017829" cy="7189322"/>
          </a:xfrm>
          <a:prstGeom prst="rect">
            <a:avLst/>
          </a:prstGeom>
        </p:spPr>
      </p:pic>
      <p:pic>
        <p:nvPicPr>
          <p:cNvPr id="10" name="Afbeelding 9">
            <a:extLst>
              <a:ext uri="{FF2B5EF4-FFF2-40B4-BE49-F238E27FC236}">
                <a16:creationId xmlns:a16="http://schemas.microsoft.com/office/drawing/2014/main" id="{9E0BCB60-7FD1-41BD-BC2E-79FED643C41D}"/>
              </a:ext>
            </a:extLst>
          </p:cNvPr>
          <p:cNvPicPr>
            <a:picLocks noChangeAspect="1"/>
          </p:cNvPicPr>
          <p:nvPr userDrawn="1"/>
        </p:nvPicPr>
        <p:blipFill>
          <a:blip r:embed="rId4"/>
          <a:stretch>
            <a:fillRect/>
          </a:stretch>
        </p:blipFill>
        <p:spPr>
          <a:xfrm>
            <a:off x="10107543" y="4233312"/>
            <a:ext cx="1802748" cy="2488167"/>
          </a:xfrm>
          <a:prstGeom prst="rect">
            <a:avLst/>
          </a:prstGeom>
        </p:spPr>
      </p:pic>
    </p:spTree>
    <p:extLst>
      <p:ext uri="{BB962C8B-B14F-4D97-AF65-F5344CB8AC3E}">
        <p14:creationId xmlns:p14="http://schemas.microsoft.com/office/powerpoint/2010/main" val="370132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nl-NL" dirty="0"/>
              <a:t>Klik om stijl te bewerken</a:t>
            </a:r>
            <a:endParaRPr lang="en-US"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0" y="6492879"/>
            <a:ext cx="2743200" cy="365125"/>
          </a:xfrm>
        </p:spPr>
        <p:txBody>
          <a:bodyPr/>
          <a:lstStyle>
            <a:lvl1pPr>
              <a:defRPr sz="1051">
                <a:solidFill>
                  <a:schemeClr val="bg1">
                    <a:lumMod val="75000"/>
                  </a:schemeClr>
                </a:solidFill>
              </a:defRPr>
            </a:lvl1pPr>
          </a:lstStyle>
          <a:p>
            <a:r>
              <a:rPr lang="nl-NL"/>
              <a:t>Rob Kool I120</a:t>
            </a:r>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945001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3006566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37187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Tekststijl van het model bewerken</a:t>
            </a:r>
          </a:p>
        </p:txBody>
      </p:sp>
      <p:sp>
        <p:nvSpPr>
          <p:cNvPr id="4" name="Content Placeholder 3"/>
          <p:cNvSpPr>
            <a:spLocks noGrp="1"/>
          </p:cNvSpPr>
          <p:nvPr>
            <p:ph sz="half" idx="2"/>
          </p:nvPr>
        </p:nvSpPr>
        <p:spPr>
          <a:xfrm>
            <a:off x="839789"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172202"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r>
              <a:rPr lang="nl-NL"/>
              <a:t>Rob Kool I120</a:t>
            </a:r>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3531877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r>
              <a:rPr lang="nl-NL"/>
              <a:t>Rob Kool I120</a:t>
            </a:r>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ECA1B8AA-CDE6-4FAC-B964-C03C65C26EBE}" type="slidenum">
              <a:rPr lang="nl-NL" smtClean="0"/>
              <a:t>‹nr.›</a:t>
            </a:fld>
            <a:endParaRPr lang="nl-NL"/>
          </a:p>
        </p:txBody>
      </p:sp>
      <p:pic>
        <p:nvPicPr>
          <p:cNvPr id="6" name="Afbeelding 5">
            <a:extLst>
              <a:ext uri="{FF2B5EF4-FFF2-40B4-BE49-F238E27FC236}">
                <a16:creationId xmlns:a16="http://schemas.microsoft.com/office/drawing/2014/main" id="{67A7FDB0-04A9-4209-A6F9-215E5AA113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3923" y="0"/>
            <a:ext cx="9639756" cy="8082436"/>
          </a:xfrm>
          <a:prstGeom prst="rect">
            <a:avLst/>
          </a:prstGeom>
        </p:spPr>
      </p:pic>
    </p:spTree>
    <p:extLst>
      <p:ext uri="{BB962C8B-B14F-4D97-AF65-F5344CB8AC3E}">
        <p14:creationId xmlns:p14="http://schemas.microsoft.com/office/powerpoint/2010/main" val="1246401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Rob Kool I120</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169057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405157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r>
              <a:rPr lang="nl-NL"/>
              <a:t>Rob Kool I120</a:t>
            </a:r>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935935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2293124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Rob Kool I120</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CA1B8AA-CDE6-4FAC-B964-C03C65C26EBE}" type="slidenum">
              <a:rPr lang="nl-NL" smtClean="0"/>
              <a:t>‹nr.›</a:t>
            </a:fld>
            <a:endParaRPr lang="nl-NL"/>
          </a:p>
        </p:txBody>
      </p:sp>
    </p:spTree>
    <p:extLst>
      <p:ext uri="{BB962C8B-B14F-4D97-AF65-F5344CB8AC3E}">
        <p14:creationId xmlns:p14="http://schemas.microsoft.com/office/powerpoint/2010/main" val="190608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CE4CBB5-3341-46B2-AA2C-B8A73E8153B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 y="-79251"/>
            <a:ext cx="12265295" cy="6858000"/>
          </a:xfrm>
          <a:prstGeom prst="rect">
            <a:avLst/>
          </a:prstGeom>
        </p:spPr>
      </p:pic>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nl-NL" dirty="0"/>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NL"/>
              <a:t>Rob Kool I120</a:t>
            </a: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A1B8AA-CDE6-4FAC-B964-C03C65C26EBE}" type="slidenum">
              <a:rPr lang="nl-NL" smtClean="0"/>
              <a:t>‹nr.›</a:t>
            </a:fld>
            <a:endParaRPr lang="nl-NL"/>
          </a:p>
        </p:txBody>
      </p:sp>
    </p:spTree>
    <p:extLst>
      <p:ext uri="{BB962C8B-B14F-4D97-AF65-F5344CB8AC3E}">
        <p14:creationId xmlns:p14="http://schemas.microsoft.com/office/powerpoint/2010/main" val="2935399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377" rtl="0" eaLnBrk="1" latinLnBrk="0" hangingPunct="1">
        <a:lnSpc>
          <a:spcPct val="90000"/>
        </a:lnSpc>
        <a:spcBef>
          <a:spcPct val="0"/>
        </a:spcBef>
        <a:buNone/>
        <a:defRPr sz="4400" kern="1200">
          <a:solidFill>
            <a:srgbClr val="F88044"/>
          </a:solidFill>
          <a:latin typeface="Lucida Sans" panose="020B0602040502020204" pitchFamily="34" charset="0"/>
          <a:ea typeface="+mj-ea"/>
          <a:cs typeface="Lucida Sans" panose="020B0602040502020204" pitchFamily="34" charset="0"/>
        </a:defRPr>
      </a:lvl1pPr>
    </p:titleStyle>
    <p:bodyStyle>
      <a:lvl1pPr marL="228594" indent="-228594" algn="l" defTabSz="914377" rtl="0" eaLnBrk="1" latinLnBrk="0" hangingPunct="1">
        <a:lnSpc>
          <a:spcPct val="90000"/>
        </a:lnSpc>
        <a:spcBef>
          <a:spcPts val="1000"/>
        </a:spcBef>
        <a:buFontTx/>
        <a:buBlip>
          <a:blip r:embed="rId14"/>
        </a:buBlip>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Tx/>
        <a:buBlip>
          <a:blip r:embed="rId14"/>
        </a:buBlip>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Tx/>
        <a:buBlip>
          <a:blip r:embed="rId14"/>
        </a:buBlip>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Tx/>
        <a:buBlip>
          <a:blip r:embed="rId14"/>
        </a:buBlip>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Tx/>
        <a:buBlip>
          <a:blip r:embed="rId14"/>
        </a:buBlip>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hyperlink" Target="https://zeewierwijzer.n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22.gif"/><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6496829" y="1194127"/>
            <a:ext cx="5901649" cy="959531"/>
          </a:xfrm>
        </p:spPr>
        <p:txBody>
          <a:bodyPr>
            <a:noAutofit/>
          </a:bodyPr>
          <a:lstStyle/>
          <a:p>
            <a:r>
              <a:rPr lang="nl-NL" sz="4400" dirty="0"/>
              <a:t>Specialisatie Onderwaterbiologie</a:t>
            </a:r>
            <a:br>
              <a:rPr lang="nl-NL" sz="4400" dirty="0"/>
            </a:br>
            <a:r>
              <a:rPr lang="nl-NL" sz="3600" dirty="0"/>
              <a:t>(Nederland)</a:t>
            </a:r>
            <a:br>
              <a:rPr lang="nl-NL" sz="3600" dirty="0"/>
            </a:br>
            <a:endParaRPr lang="en-GB" sz="3200" dirty="0"/>
          </a:p>
        </p:txBody>
      </p:sp>
      <p:sp>
        <p:nvSpPr>
          <p:cNvPr id="5" name="Ondertitel 4"/>
          <p:cNvSpPr>
            <a:spLocks noGrp="1"/>
          </p:cNvSpPr>
          <p:nvPr>
            <p:ph type="subTitle" idx="1"/>
          </p:nvPr>
        </p:nvSpPr>
        <p:spPr>
          <a:xfrm>
            <a:off x="2734448" y="6168125"/>
            <a:ext cx="6858000" cy="689876"/>
          </a:xfrm>
        </p:spPr>
        <p:txBody>
          <a:bodyPr/>
          <a:lstStyle/>
          <a:p>
            <a:r>
              <a:rPr lang="nl-NL" dirty="0">
                <a:solidFill>
                  <a:schemeClr val="bg1">
                    <a:lumMod val="85000"/>
                  </a:schemeClr>
                </a:solidFill>
              </a:rPr>
              <a:t>- Versie 2024 -</a:t>
            </a:r>
            <a:endParaRPr lang="en-GB" dirty="0">
              <a:solidFill>
                <a:schemeClr val="bg1">
                  <a:lumMod val="85000"/>
                </a:schemeClr>
              </a:solidFill>
            </a:endParaRPr>
          </a:p>
        </p:txBody>
      </p:sp>
      <p:pic>
        <p:nvPicPr>
          <p:cNvPr id="3" name="Afbeelding 2">
            <a:extLst>
              <a:ext uri="{FF2B5EF4-FFF2-40B4-BE49-F238E27FC236}">
                <a16:creationId xmlns:a16="http://schemas.microsoft.com/office/drawing/2014/main" id="{674A425A-FF7B-3E81-FB4F-2BE83B78AB30}"/>
              </a:ext>
            </a:extLst>
          </p:cNvPr>
          <p:cNvPicPr>
            <a:picLocks noChangeAspect="1"/>
          </p:cNvPicPr>
          <p:nvPr/>
        </p:nvPicPr>
        <p:blipFill>
          <a:blip r:embed="rId2"/>
          <a:stretch>
            <a:fillRect/>
          </a:stretch>
        </p:blipFill>
        <p:spPr>
          <a:xfrm>
            <a:off x="9924907" y="1842944"/>
            <a:ext cx="2038635" cy="2048161"/>
          </a:xfrm>
          <a:prstGeom prst="rect">
            <a:avLst/>
          </a:prstGeom>
        </p:spPr>
      </p:pic>
    </p:spTree>
    <p:extLst>
      <p:ext uri="{BB962C8B-B14F-4D97-AF65-F5344CB8AC3E}">
        <p14:creationId xmlns:p14="http://schemas.microsoft.com/office/powerpoint/2010/main" val="1957869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B55A6A-8020-4B08-827C-B4B862020B04}"/>
              </a:ext>
            </a:extLst>
          </p:cNvPr>
          <p:cNvSpPr>
            <a:spLocks noGrp="1"/>
          </p:cNvSpPr>
          <p:nvPr>
            <p:ph type="title"/>
          </p:nvPr>
        </p:nvSpPr>
        <p:spPr/>
        <p:txBody>
          <a:bodyPr/>
          <a:lstStyle/>
          <a:p>
            <a:r>
              <a:rPr lang="nl-NL" dirty="0"/>
              <a:t>Veiligheid</a:t>
            </a:r>
          </a:p>
        </p:txBody>
      </p:sp>
      <p:sp>
        <p:nvSpPr>
          <p:cNvPr id="3" name="Tijdelijke aanduiding voor dianummer 2">
            <a:extLst>
              <a:ext uri="{FF2B5EF4-FFF2-40B4-BE49-F238E27FC236}">
                <a16:creationId xmlns:a16="http://schemas.microsoft.com/office/drawing/2014/main" id="{E5A71291-FCEF-4AA5-8155-9B2ABA1E31EC}"/>
              </a:ext>
            </a:extLst>
          </p:cNvPr>
          <p:cNvSpPr>
            <a:spLocks noGrp="1"/>
          </p:cNvSpPr>
          <p:nvPr>
            <p:ph type="sldNum" sz="quarter" idx="12"/>
          </p:nvPr>
        </p:nvSpPr>
        <p:spPr/>
        <p:txBody>
          <a:bodyPr/>
          <a:lstStyle/>
          <a:p>
            <a:pPr>
              <a:defRPr/>
            </a:pPr>
            <a:fld id="{0CEF5DA4-0715-4226-8CAF-BF5ABF79C6DF}" type="slidenum">
              <a:rPr lang="nl-NL" smtClean="0"/>
              <a:pPr>
                <a:defRPr/>
              </a:pPr>
              <a:t>2</a:t>
            </a:fld>
            <a:endParaRPr lang="nl-NL"/>
          </a:p>
        </p:txBody>
      </p:sp>
      <p:sp>
        <p:nvSpPr>
          <p:cNvPr id="8" name="Tekstvak 7">
            <a:extLst>
              <a:ext uri="{FF2B5EF4-FFF2-40B4-BE49-F238E27FC236}">
                <a16:creationId xmlns:a16="http://schemas.microsoft.com/office/drawing/2014/main" id="{F95D757F-FC27-4B6A-AF54-9B953AE20900}"/>
              </a:ext>
            </a:extLst>
          </p:cNvPr>
          <p:cNvSpPr txBox="1"/>
          <p:nvPr/>
        </p:nvSpPr>
        <p:spPr>
          <a:xfrm>
            <a:off x="7555993" y="489513"/>
            <a:ext cx="2587953" cy="1661993"/>
          </a:xfrm>
          <a:prstGeom prst="rect">
            <a:avLst/>
          </a:prstGeom>
          <a:noFill/>
        </p:spPr>
        <p:txBody>
          <a:bodyPr wrap="none" rtlCol="0">
            <a:spAutoFit/>
          </a:bodyPr>
          <a:lstStyle/>
          <a:p>
            <a:pPr marL="285750" indent="-285750">
              <a:buFont typeface="Arial" panose="020B0604020202020204" pitchFamily="34" charset="0"/>
              <a:buChar char="•"/>
            </a:pPr>
            <a:r>
              <a:rPr lang="nl-NL" sz="2800" i="1" dirty="0">
                <a:solidFill>
                  <a:schemeClr val="accent1"/>
                </a:solidFill>
                <a:latin typeface="+mn-lt"/>
              </a:rPr>
              <a:t>Foto’s?</a:t>
            </a:r>
          </a:p>
          <a:p>
            <a:pPr marL="285750" indent="-285750">
              <a:buFont typeface="Arial" panose="020B0604020202020204" pitchFamily="34" charset="0"/>
              <a:buChar char="•"/>
            </a:pPr>
            <a:r>
              <a:rPr lang="nl-NL" sz="2800" i="1" dirty="0" err="1">
                <a:solidFill>
                  <a:schemeClr val="accent1"/>
                </a:solidFill>
                <a:latin typeface="+mn-lt"/>
              </a:rPr>
              <a:t>Kim’s</a:t>
            </a:r>
            <a:r>
              <a:rPr lang="nl-NL" sz="2800" i="1" dirty="0">
                <a:solidFill>
                  <a:schemeClr val="accent1"/>
                </a:solidFill>
                <a:latin typeface="+mn-lt"/>
              </a:rPr>
              <a:t> Highway</a:t>
            </a:r>
          </a:p>
          <a:p>
            <a:pPr marL="285750" indent="-285750">
              <a:buFont typeface="Arial" panose="020B0604020202020204" pitchFamily="34" charset="0"/>
              <a:buChar char="•"/>
            </a:pPr>
            <a:r>
              <a:rPr lang="nl-NL" sz="2800" i="1" dirty="0">
                <a:solidFill>
                  <a:schemeClr val="accent1"/>
                </a:solidFill>
              </a:rPr>
              <a:t>Veiligheid?</a:t>
            </a:r>
            <a:endParaRPr lang="nl-NL" sz="2800" i="1" dirty="0">
              <a:solidFill>
                <a:schemeClr val="accent1"/>
              </a:solidFill>
              <a:latin typeface="+mn-lt"/>
            </a:endParaRPr>
          </a:p>
          <a:p>
            <a:endParaRPr lang="nl-NL" dirty="0"/>
          </a:p>
        </p:txBody>
      </p:sp>
      <p:pic>
        <p:nvPicPr>
          <p:cNvPr id="15" name="Tijdelijke aanduiding voor inhoud 13">
            <a:extLst>
              <a:ext uri="{FF2B5EF4-FFF2-40B4-BE49-F238E27FC236}">
                <a16:creationId xmlns:a16="http://schemas.microsoft.com/office/drawing/2014/main" id="{C9A22568-B73B-46D5-88E5-8E5389D78E38}"/>
              </a:ext>
            </a:extLst>
          </p:cNvPr>
          <p:cNvPicPr>
            <a:picLocks noGrp="1" noChangeAspect="1"/>
          </p:cNvPicPr>
          <p:nvPr>
            <p:ph sz="half" idx="2"/>
          </p:nvPr>
        </p:nvPicPr>
        <p:blipFill>
          <a:blip r:embed="rId3"/>
          <a:stretch>
            <a:fillRect/>
          </a:stretch>
        </p:blipFill>
        <p:spPr>
          <a:xfrm>
            <a:off x="2444904" y="2102301"/>
            <a:ext cx="6487600" cy="4325066"/>
          </a:xfrm>
        </p:spPr>
      </p:pic>
    </p:spTree>
    <p:extLst>
      <p:ext uri="{BB962C8B-B14F-4D97-AF65-F5344CB8AC3E}">
        <p14:creationId xmlns:p14="http://schemas.microsoft.com/office/powerpoint/2010/main" val="428935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0A19B9-17F9-4C7C-9146-1844AD686FF3}"/>
              </a:ext>
            </a:extLst>
          </p:cNvPr>
          <p:cNvSpPr>
            <a:spLocks noGrp="1"/>
          </p:cNvSpPr>
          <p:nvPr>
            <p:ph type="title"/>
          </p:nvPr>
        </p:nvSpPr>
        <p:spPr/>
        <p:txBody>
          <a:bodyPr/>
          <a:lstStyle/>
          <a:p>
            <a:r>
              <a:rPr lang="nl-NL" dirty="0"/>
              <a:t>Voorstellen, data </a:t>
            </a:r>
            <a:r>
              <a:rPr lang="nl-NL" dirty="0" err="1"/>
              <a:t>etc</a:t>
            </a:r>
            <a:r>
              <a:rPr lang="nl-NL" dirty="0"/>
              <a:t>…..</a:t>
            </a:r>
          </a:p>
        </p:txBody>
      </p:sp>
      <p:sp>
        <p:nvSpPr>
          <p:cNvPr id="3" name="Tijdelijke aanduiding voor inhoud 2">
            <a:extLst>
              <a:ext uri="{FF2B5EF4-FFF2-40B4-BE49-F238E27FC236}">
                <a16:creationId xmlns:a16="http://schemas.microsoft.com/office/drawing/2014/main" id="{AEF2531F-E454-4E9A-A694-F18CBEB60063}"/>
              </a:ext>
            </a:extLst>
          </p:cNvPr>
          <p:cNvSpPr>
            <a:spLocks noGrp="1"/>
          </p:cNvSpPr>
          <p:nvPr>
            <p:ph idx="1"/>
          </p:nvPr>
        </p:nvSpPr>
        <p:spPr>
          <a:xfrm>
            <a:off x="690033" y="1328742"/>
            <a:ext cx="9906000" cy="4351338"/>
          </a:xfrm>
        </p:spPr>
        <p:txBody>
          <a:bodyPr>
            <a:normAutofit/>
          </a:bodyPr>
          <a:lstStyle/>
          <a:p>
            <a:pPr algn="l"/>
            <a:r>
              <a:rPr lang="nl-NL" sz="2400" dirty="0"/>
              <a:t>Nu dus,</a:t>
            </a:r>
          </a:p>
          <a:p>
            <a:pPr algn="l"/>
            <a:r>
              <a:rPr lang="nl-NL" sz="2400" dirty="0"/>
              <a:t>En morgen,</a:t>
            </a:r>
          </a:p>
          <a:p>
            <a:pPr algn="l"/>
            <a:r>
              <a:rPr lang="nl-NL" sz="2400" dirty="0"/>
              <a:t>Maandag 16 september</a:t>
            </a:r>
          </a:p>
          <a:p>
            <a:pPr algn="l"/>
            <a:r>
              <a:rPr lang="nl-NL" sz="2400" dirty="0"/>
              <a:t>21 september zoutwater: 10:00 Den </a:t>
            </a:r>
            <a:r>
              <a:rPr lang="nl-NL" sz="2400" dirty="0" err="1"/>
              <a:t>Osse</a:t>
            </a:r>
            <a:r>
              <a:rPr lang="nl-NL" sz="2400" dirty="0"/>
              <a:t> strekdam</a:t>
            </a:r>
          </a:p>
          <a:p>
            <a:pPr algn="l"/>
            <a:r>
              <a:rPr lang="nl-NL" sz="2400" dirty="0"/>
              <a:t>Zoet? 19:30</a:t>
            </a:r>
          </a:p>
          <a:p>
            <a:pPr algn="l"/>
            <a:endParaRPr lang="nl-NL" sz="2400" dirty="0"/>
          </a:p>
          <a:p>
            <a:pPr algn="l"/>
            <a:endParaRPr lang="nl-NL" sz="2400" dirty="0"/>
          </a:p>
        </p:txBody>
      </p:sp>
      <p:sp>
        <p:nvSpPr>
          <p:cNvPr id="4" name="Text Box 10">
            <a:extLst>
              <a:ext uri="{FF2B5EF4-FFF2-40B4-BE49-F238E27FC236}">
                <a16:creationId xmlns:a16="http://schemas.microsoft.com/office/drawing/2014/main" id="{3AF8D68B-F1FC-454A-BDC7-CDF7B95FB2B4}"/>
              </a:ext>
            </a:extLst>
          </p:cNvPr>
          <p:cNvSpPr txBox="1">
            <a:spLocks noChangeArrowheads="1"/>
          </p:cNvSpPr>
          <p:nvPr/>
        </p:nvSpPr>
        <p:spPr bwMode="auto">
          <a:xfrm>
            <a:off x="6908802" y="6042030"/>
            <a:ext cx="1091966" cy="461665"/>
          </a:xfrm>
          <a:prstGeom prst="rect">
            <a:avLst/>
          </a:prstGeom>
          <a:noFill/>
          <a:ln w="12700">
            <a:noFill/>
            <a:miter lim="800000"/>
            <a:headEnd/>
            <a:tailEnd/>
          </a:ln>
        </p:spPr>
        <p:txBody>
          <a:bodyPr wrap="none" anchor="ctr">
            <a:spAutoFit/>
          </a:bodyPr>
          <a:lstStyle/>
          <a:p>
            <a:r>
              <a:rPr lang="nl-NL" sz="2400" dirty="0" err="1">
                <a:solidFill>
                  <a:srgbClr val="106AB3"/>
                </a:solidFill>
              </a:rPr>
              <a:t>Sepiola</a:t>
            </a:r>
            <a:endParaRPr lang="nl-NL" dirty="0">
              <a:solidFill>
                <a:srgbClr val="106AB3"/>
              </a:solidFill>
            </a:endParaRPr>
          </a:p>
        </p:txBody>
      </p:sp>
      <p:pic>
        <p:nvPicPr>
          <p:cNvPr id="5" name="Picture 7">
            <a:extLst>
              <a:ext uri="{FF2B5EF4-FFF2-40B4-BE49-F238E27FC236}">
                <a16:creationId xmlns:a16="http://schemas.microsoft.com/office/drawing/2014/main" id="{8E17E6B6-B101-46E7-82B7-07C5470610EE}"/>
              </a:ext>
            </a:extLst>
          </p:cNvPr>
          <p:cNvPicPr>
            <a:picLocks noChangeAspect="1" noChangeArrowheads="1"/>
          </p:cNvPicPr>
          <p:nvPr/>
        </p:nvPicPr>
        <p:blipFill>
          <a:blip r:embed="rId2" cstate="print"/>
          <a:srcRect/>
          <a:stretch>
            <a:fillRect/>
          </a:stretch>
        </p:blipFill>
        <p:spPr bwMode="auto">
          <a:xfrm>
            <a:off x="8175899" y="3823756"/>
            <a:ext cx="3948365" cy="2873375"/>
          </a:xfrm>
          <a:prstGeom prst="rect">
            <a:avLst/>
          </a:prstGeom>
          <a:noFill/>
          <a:ln w="25400">
            <a:noFill/>
            <a:miter lim="800000"/>
            <a:headEnd/>
            <a:tailEnd/>
          </a:ln>
        </p:spPr>
      </p:pic>
      <p:pic>
        <p:nvPicPr>
          <p:cNvPr id="7" name="Afbeelding 6">
            <a:extLst>
              <a:ext uri="{FF2B5EF4-FFF2-40B4-BE49-F238E27FC236}">
                <a16:creationId xmlns:a16="http://schemas.microsoft.com/office/drawing/2014/main" id="{D2BA114E-31B0-1C67-0C7C-0E6F4925DFA5}"/>
              </a:ext>
            </a:extLst>
          </p:cNvPr>
          <p:cNvPicPr>
            <a:picLocks noChangeAspect="1"/>
          </p:cNvPicPr>
          <p:nvPr/>
        </p:nvPicPr>
        <p:blipFill>
          <a:blip r:embed="rId3"/>
          <a:stretch>
            <a:fillRect/>
          </a:stretch>
        </p:blipFill>
        <p:spPr>
          <a:xfrm>
            <a:off x="1790700" y="3790950"/>
            <a:ext cx="2781300" cy="2781300"/>
          </a:xfrm>
          <a:prstGeom prst="rect">
            <a:avLst/>
          </a:prstGeom>
        </p:spPr>
      </p:pic>
      <p:sp>
        <p:nvSpPr>
          <p:cNvPr id="8" name="Tekstvak 7">
            <a:extLst>
              <a:ext uri="{FF2B5EF4-FFF2-40B4-BE49-F238E27FC236}">
                <a16:creationId xmlns:a16="http://schemas.microsoft.com/office/drawing/2014/main" id="{9AF0EAB6-0958-955F-C670-F67EA2F135EE}"/>
              </a:ext>
            </a:extLst>
          </p:cNvPr>
          <p:cNvSpPr txBox="1"/>
          <p:nvPr/>
        </p:nvSpPr>
        <p:spPr>
          <a:xfrm>
            <a:off x="2562225" y="6488668"/>
            <a:ext cx="1168974" cy="369332"/>
          </a:xfrm>
          <a:prstGeom prst="rect">
            <a:avLst/>
          </a:prstGeom>
          <a:noFill/>
        </p:spPr>
        <p:txBody>
          <a:bodyPr wrap="none" rtlCol="0">
            <a:spAutoFit/>
          </a:bodyPr>
          <a:lstStyle/>
          <a:p>
            <a:r>
              <a:rPr lang="nl-NL" dirty="0"/>
              <a:t>Kim &amp; Rob</a:t>
            </a:r>
          </a:p>
        </p:txBody>
      </p:sp>
    </p:spTree>
    <p:extLst>
      <p:ext uri="{BB962C8B-B14F-4D97-AF65-F5344CB8AC3E}">
        <p14:creationId xmlns:p14="http://schemas.microsoft.com/office/powerpoint/2010/main" val="283303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Specialisatie Biologie</a:t>
            </a:r>
          </a:p>
        </p:txBody>
      </p:sp>
      <p:sp>
        <p:nvSpPr>
          <p:cNvPr id="3" name="Tijdelijke aanduiding voor inhoud 2"/>
          <p:cNvSpPr>
            <a:spLocks noGrp="1"/>
          </p:cNvSpPr>
          <p:nvPr>
            <p:ph idx="1"/>
          </p:nvPr>
        </p:nvSpPr>
        <p:spPr/>
        <p:txBody>
          <a:bodyPr/>
          <a:lstStyle/>
          <a:p>
            <a:pPr>
              <a:buNone/>
            </a:pPr>
            <a:r>
              <a:rPr lang="nl-NL" dirty="0"/>
              <a:t>Programma van vanavond.</a:t>
            </a:r>
          </a:p>
          <a:p>
            <a:r>
              <a:rPr lang="nl-NL" dirty="0"/>
              <a:t>De aftrap</a:t>
            </a:r>
          </a:p>
          <a:p>
            <a:r>
              <a:rPr lang="nl-NL" dirty="0"/>
              <a:t>Doelstellingen</a:t>
            </a:r>
          </a:p>
          <a:p>
            <a:r>
              <a:rPr lang="nl-NL" dirty="0"/>
              <a:t>Meer biologiecursussen…</a:t>
            </a:r>
          </a:p>
          <a:p>
            <a:r>
              <a:rPr lang="nl-NL" dirty="0"/>
              <a:t>Hoofdstuk 1 – 3</a:t>
            </a:r>
          </a:p>
          <a:p>
            <a:r>
              <a:rPr lang="nl-NL" dirty="0"/>
              <a:t>Huiswerk</a:t>
            </a:r>
          </a:p>
          <a:p>
            <a:pPr>
              <a:buNone/>
            </a:pPr>
            <a:endParaRPr lang="nl-NL" dirty="0"/>
          </a:p>
        </p:txBody>
      </p:sp>
      <p:pic>
        <p:nvPicPr>
          <p:cNvPr id="5122" name="Picture 2"/>
          <p:cNvPicPr>
            <a:picLocks noChangeAspect="1" noChangeArrowheads="1"/>
          </p:cNvPicPr>
          <p:nvPr/>
        </p:nvPicPr>
        <p:blipFill>
          <a:blip r:embed="rId3" cstate="print"/>
          <a:srcRect/>
          <a:stretch>
            <a:fillRect/>
          </a:stretch>
        </p:blipFill>
        <p:spPr bwMode="auto">
          <a:xfrm>
            <a:off x="7381885" y="1744373"/>
            <a:ext cx="2643175" cy="4827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kstvak 4"/>
          <p:cNvSpPr txBox="1"/>
          <p:nvPr/>
        </p:nvSpPr>
        <p:spPr>
          <a:xfrm>
            <a:off x="5595935" y="6000772"/>
            <a:ext cx="1327736" cy="461665"/>
          </a:xfrm>
          <a:prstGeom prst="rect">
            <a:avLst/>
          </a:prstGeom>
          <a:noFill/>
        </p:spPr>
        <p:txBody>
          <a:bodyPr wrap="none" rtlCol="0">
            <a:spAutoFit/>
          </a:bodyPr>
          <a:lstStyle/>
          <a:p>
            <a:r>
              <a:rPr lang="nl-NL" sz="2400" dirty="0">
                <a:solidFill>
                  <a:srgbClr val="106AB3"/>
                </a:solidFill>
              </a:rPr>
              <a:t>Zeeappel</a:t>
            </a:r>
          </a:p>
        </p:txBody>
      </p:sp>
    </p:spTree>
    <p:extLst>
      <p:ext uri="{BB962C8B-B14F-4D97-AF65-F5344CB8AC3E}">
        <p14:creationId xmlns:p14="http://schemas.microsoft.com/office/powerpoint/2010/main" val="87284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p:cNvPicPr>
            <a:picLocks noGrp="1" noChangeAspect="1" noChangeArrowheads="1"/>
          </p:cNvPicPr>
          <p:nvPr>
            <p:ph idx="1"/>
          </p:nvPr>
        </p:nvPicPr>
        <p:blipFill>
          <a:blip r:embed="rId3" cstate="print"/>
          <a:srcRect/>
          <a:stretch>
            <a:fillRect/>
          </a:stretch>
        </p:blipFill>
        <p:spPr bwMode="auto">
          <a:xfrm>
            <a:off x="3134724" y="1256373"/>
            <a:ext cx="7227427" cy="5624779"/>
          </a:xfrm>
          <a:prstGeom prst="rect">
            <a:avLst/>
          </a:prstGeom>
          <a:ln>
            <a:noFill/>
          </a:ln>
          <a:effectLst>
            <a:outerShdw blurRad="292100" dist="139700" dir="2700000" algn="tl" rotWithShape="0">
              <a:srgbClr val="333333">
                <a:alpha val="65000"/>
              </a:srgbClr>
            </a:outerShdw>
          </a:effectLst>
        </p:spPr>
      </p:pic>
      <p:sp>
        <p:nvSpPr>
          <p:cNvPr id="5" name="Tekstvak 4"/>
          <p:cNvSpPr txBox="1"/>
          <p:nvPr/>
        </p:nvSpPr>
        <p:spPr>
          <a:xfrm>
            <a:off x="3167046" y="6072210"/>
            <a:ext cx="1117935" cy="276999"/>
          </a:xfrm>
          <a:prstGeom prst="rect">
            <a:avLst/>
          </a:prstGeom>
          <a:noFill/>
        </p:spPr>
        <p:txBody>
          <a:bodyPr wrap="none" rtlCol="0">
            <a:spAutoFit/>
          </a:bodyPr>
          <a:lstStyle/>
          <a:p>
            <a:r>
              <a:rPr lang="nl-NL" sz="1200" dirty="0"/>
              <a:t>Reclameposter</a:t>
            </a:r>
          </a:p>
        </p:txBody>
      </p:sp>
      <p:pic>
        <p:nvPicPr>
          <p:cNvPr id="9" name="Afbeelding 8">
            <a:extLst>
              <a:ext uri="{FF2B5EF4-FFF2-40B4-BE49-F238E27FC236}">
                <a16:creationId xmlns:a16="http://schemas.microsoft.com/office/drawing/2014/main" id="{87716C13-C55F-43D4-ACBE-2602157B77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1453" y="-219074"/>
            <a:ext cx="8233969" cy="7541519"/>
          </a:xfrm>
          <a:prstGeom prst="rect">
            <a:avLst/>
          </a:prstGeom>
        </p:spPr>
      </p:pic>
      <p:sp>
        <p:nvSpPr>
          <p:cNvPr id="2" name="Titel 1"/>
          <p:cNvSpPr>
            <a:spLocks noGrp="1"/>
          </p:cNvSpPr>
          <p:nvPr>
            <p:ph type="title"/>
          </p:nvPr>
        </p:nvSpPr>
        <p:spPr>
          <a:xfrm>
            <a:off x="1037415" y="246921"/>
            <a:ext cx="10515600" cy="1325563"/>
          </a:xfrm>
        </p:spPr>
        <p:txBody>
          <a:bodyPr>
            <a:normAutofit/>
          </a:bodyPr>
          <a:lstStyle/>
          <a:p>
            <a:r>
              <a:rPr lang="nl-NL" dirty="0"/>
              <a:t>De aftrap</a:t>
            </a:r>
          </a:p>
        </p:txBody>
      </p:sp>
      <p:sp>
        <p:nvSpPr>
          <p:cNvPr id="6" name="Tekstvak 5"/>
          <p:cNvSpPr txBox="1"/>
          <p:nvPr/>
        </p:nvSpPr>
        <p:spPr>
          <a:xfrm>
            <a:off x="137653" y="427736"/>
            <a:ext cx="7997780" cy="400110"/>
          </a:xfrm>
          <a:prstGeom prst="rect">
            <a:avLst/>
          </a:prstGeom>
          <a:noFill/>
        </p:spPr>
        <p:txBody>
          <a:bodyPr wrap="square" rtlCol="0">
            <a:spAutoFit/>
          </a:bodyPr>
          <a:lstStyle/>
          <a:p>
            <a:r>
              <a:rPr lang="nl-NL" sz="2000" i="1" u="sng" dirty="0">
                <a:solidFill>
                  <a:srgbClr val="FDA236"/>
                </a:solidFill>
              </a:rPr>
              <a:t>Disclaimer: op alles zijn uitzonderingen</a:t>
            </a:r>
            <a:endParaRPr lang="en-GB" sz="2000" i="1" u="sng" dirty="0">
              <a:solidFill>
                <a:srgbClr val="FDA236"/>
              </a:solidFill>
            </a:endParaRPr>
          </a:p>
        </p:txBody>
      </p:sp>
    </p:spTree>
    <p:extLst>
      <p:ext uri="{BB962C8B-B14F-4D97-AF65-F5344CB8AC3E}">
        <p14:creationId xmlns:p14="http://schemas.microsoft.com/office/powerpoint/2010/main" val="175197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down)">
                                      <p:cBhvr>
                                        <p:cTn id="11" dur="580">
                                          <p:stCondLst>
                                            <p:cond delay="0"/>
                                          </p:stCondLst>
                                        </p:cTn>
                                        <p:tgtEl>
                                          <p:spTgt spid="6">
                                            <p:txEl>
                                              <p:pRg st="0" end="0"/>
                                            </p:txEl>
                                          </p:spTgt>
                                        </p:tgtEl>
                                      </p:cBhvr>
                                    </p:animEffect>
                                    <p:anim calcmode="lin" valueType="num">
                                      <p:cBhvr>
                                        <p:cTn id="12"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6">
                                            <p:txEl>
                                              <p:pRg st="0" end="0"/>
                                            </p:txEl>
                                          </p:spTgt>
                                        </p:tgtEl>
                                      </p:cBhvr>
                                      <p:to x="100000" y="60000"/>
                                    </p:animScale>
                                    <p:animScale>
                                      <p:cBhvr>
                                        <p:cTn id="18" dur="166" decel="50000">
                                          <p:stCondLst>
                                            <p:cond delay="676"/>
                                          </p:stCondLst>
                                        </p:cTn>
                                        <p:tgtEl>
                                          <p:spTgt spid="6">
                                            <p:txEl>
                                              <p:pRg st="0" end="0"/>
                                            </p:txEl>
                                          </p:spTgt>
                                        </p:tgtEl>
                                      </p:cBhvr>
                                      <p:to x="100000" y="100000"/>
                                    </p:animScale>
                                    <p:animScale>
                                      <p:cBhvr>
                                        <p:cTn id="19" dur="26">
                                          <p:stCondLst>
                                            <p:cond delay="1312"/>
                                          </p:stCondLst>
                                        </p:cTn>
                                        <p:tgtEl>
                                          <p:spTgt spid="6">
                                            <p:txEl>
                                              <p:pRg st="0" end="0"/>
                                            </p:txEl>
                                          </p:spTgt>
                                        </p:tgtEl>
                                      </p:cBhvr>
                                      <p:to x="100000" y="80000"/>
                                    </p:animScale>
                                    <p:animScale>
                                      <p:cBhvr>
                                        <p:cTn id="20" dur="166" decel="50000">
                                          <p:stCondLst>
                                            <p:cond delay="1338"/>
                                          </p:stCondLst>
                                        </p:cTn>
                                        <p:tgtEl>
                                          <p:spTgt spid="6">
                                            <p:txEl>
                                              <p:pRg st="0" end="0"/>
                                            </p:txEl>
                                          </p:spTgt>
                                        </p:tgtEl>
                                      </p:cBhvr>
                                      <p:to x="100000" y="100000"/>
                                    </p:animScale>
                                    <p:animScale>
                                      <p:cBhvr>
                                        <p:cTn id="21" dur="26">
                                          <p:stCondLst>
                                            <p:cond delay="1642"/>
                                          </p:stCondLst>
                                        </p:cTn>
                                        <p:tgtEl>
                                          <p:spTgt spid="6">
                                            <p:txEl>
                                              <p:pRg st="0" end="0"/>
                                            </p:txEl>
                                          </p:spTgt>
                                        </p:tgtEl>
                                      </p:cBhvr>
                                      <p:to x="100000" y="90000"/>
                                    </p:animScale>
                                    <p:animScale>
                                      <p:cBhvr>
                                        <p:cTn id="22" dur="166" decel="50000">
                                          <p:stCondLst>
                                            <p:cond delay="1668"/>
                                          </p:stCondLst>
                                        </p:cTn>
                                        <p:tgtEl>
                                          <p:spTgt spid="6">
                                            <p:txEl>
                                              <p:pRg st="0" end="0"/>
                                            </p:txEl>
                                          </p:spTgt>
                                        </p:tgtEl>
                                      </p:cBhvr>
                                      <p:to x="100000" y="100000"/>
                                    </p:animScale>
                                    <p:animScale>
                                      <p:cBhvr>
                                        <p:cTn id="23" dur="26">
                                          <p:stCondLst>
                                            <p:cond delay="1808"/>
                                          </p:stCondLst>
                                        </p:cTn>
                                        <p:tgtEl>
                                          <p:spTgt spid="6">
                                            <p:txEl>
                                              <p:pRg st="0" end="0"/>
                                            </p:txEl>
                                          </p:spTgt>
                                        </p:tgtEl>
                                      </p:cBhvr>
                                      <p:to x="100000" y="95000"/>
                                    </p:animScale>
                                    <p:animScale>
                                      <p:cBhvr>
                                        <p:cTn id="24" dur="166" decel="50000">
                                          <p:stCondLst>
                                            <p:cond delay="1834"/>
                                          </p:stCondLst>
                                        </p:cTn>
                                        <p:tgtEl>
                                          <p:spTgt spid="6">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Doel specialisatie</a:t>
            </a:r>
            <a:endParaRPr lang="nl-NL" dirty="0"/>
          </a:p>
        </p:txBody>
      </p:sp>
      <p:sp>
        <p:nvSpPr>
          <p:cNvPr id="3" name="Tijdelijke aanduiding voor inhoud 2"/>
          <p:cNvSpPr>
            <a:spLocks noGrp="1"/>
          </p:cNvSpPr>
          <p:nvPr>
            <p:ph idx="1"/>
          </p:nvPr>
        </p:nvSpPr>
        <p:spPr>
          <a:xfrm>
            <a:off x="736599" y="1339425"/>
            <a:ext cx="10879667" cy="4351338"/>
          </a:xfrm>
        </p:spPr>
        <p:txBody>
          <a:bodyPr/>
          <a:lstStyle/>
          <a:p>
            <a:r>
              <a:rPr lang="nl-NL" sz="3200" dirty="0"/>
              <a:t>Altijd wat zien tijdens een duik</a:t>
            </a:r>
          </a:p>
          <a:p>
            <a:r>
              <a:rPr lang="nl-NL" sz="3200" dirty="0"/>
              <a:t>Meer plezier met recreatief duiken</a:t>
            </a:r>
          </a:p>
          <a:p>
            <a:r>
              <a:rPr lang="nl-NL" sz="3200" dirty="0"/>
              <a:t>Snappen hoe de samenhang van organismen onder water is.</a:t>
            </a:r>
          </a:p>
          <a:p>
            <a:r>
              <a:rPr lang="nl-NL" sz="3200" dirty="0"/>
              <a:t>Meer respect voor de natuur: milieubewuster duiken</a:t>
            </a:r>
            <a:r>
              <a:rPr lang="nl-NL" dirty="0"/>
              <a:t>.</a:t>
            </a:r>
          </a:p>
        </p:txBody>
      </p:sp>
      <p:sp>
        <p:nvSpPr>
          <p:cNvPr id="5" name="Tekstvak 4"/>
          <p:cNvSpPr txBox="1"/>
          <p:nvPr/>
        </p:nvSpPr>
        <p:spPr>
          <a:xfrm>
            <a:off x="5098869" y="4859766"/>
            <a:ext cx="1992533" cy="830997"/>
          </a:xfrm>
          <a:prstGeom prst="rect">
            <a:avLst/>
          </a:prstGeom>
          <a:noFill/>
        </p:spPr>
        <p:txBody>
          <a:bodyPr wrap="none" rtlCol="0">
            <a:spAutoFit/>
          </a:bodyPr>
          <a:lstStyle/>
          <a:p>
            <a:r>
              <a:rPr lang="nl-NL" sz="2400" dirty="0">
                <a:solidFill>
                  <a:srgbClr val="106AB3"/>
                </a:solidFill>
              </a:rPr>
              <a:t>Spookkreeft je</a:t>
            </a:r>
          </a:p>
          <a:p>
            <a:r>
              <a:rPr lang="nl-NL" sz="2400" dirty="0">
                <a:solidFill>
                  <a:srgbClr val="106AB3"/>
                </a:solidFill>
              </a:rPr>
              <a:t>op Zakpijp</a:t>
            </a:r>
          </a:p>
        </p:txBody>
      </p:sp>
      <p:pic>
        <p:nvPicPr>
          <p:cNvPr id="2051" name="Picture 3"/>
          <p:cNvPicPr>
            <a:picLocks noChangeAspect="1" noChangeArrowheads="1"/>
          </p:cNvPicPr>
          <p:nvPr/>
        </p:nvPicPr>
        <p:blipFill>
          <a:blip r:embed="rId3" cstate="print"/>
          <a:srcRect/>
          <a:stretch>
            <a:fillRect/>
          </a:stretch>
        </p:blipFill>
        <p:spPr bwMode="auto">
          <a:xfrm>
            <a:off x="7091399" y="3929845"/>
            <a:ext cx="3904208" cy="2928156"/>
          </a:xfrm>
          <a:prstGeom prst="rect">
            <a:avLst/>
          </a:prstGeom>
          <a:ln>
            <a:noFill/>
          </a:ln>
          <a:effectLst>
            <a:outerShdw blurRad="292100" dist="139700" dir="2700000" algn="tl" rotWithShape="0">
              <a:srgbClr val="333333">
                <a:alpha val="65000"/>
              </a:srgbClr>
            </a:outerShdw>
          </a:effectLst>
        </p:spPr>
      </p:pic>
      <p:pic>
        <p:nvPicPr>
          <p:cNvPr id="2052" name="Picture 4"/>
          <p:cNvPicPr>
            <a:picLocks noChangeAspect="1" noChangeArrowheads="1"/>
          </p:cNvPicPr>
          <p:nvPr/>
        </p:nvPicPr>
        <p:blipFill>
          <a:blip r:embed="rId4" cstate="print"/>
          <a:srcRect/>
          <a:stretch>
            <a:fillRect/>
          </a:stretch>
        </p:blipFill>
        <p:spPr bwMode="auto">
          <a:xfrm>
            <a:off x="838200" y="4038599"/>
            <a:ext cx="3916607" cy="26828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9785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Biologiespecialisaties</a:t>
            </a:r>
            <a:endParaRPr lang="nl-NL" dirty="0"/>
          </a:p>
        </p:txBody>
      </p:sp>
      <p:sp>
        <p:nvSpPr>
          <p:cNvPr id="3" name="Tijdelijke aanduiding voor inhoud 2"/>
          <p:cNvSpPr>
            <a:spLocks noGrp="1"/>
          </p:cNvSpPr>
          <p:nvPr>
            <p:ph idx="1"/>
          </p:nvPr>
        </p:nvSpPr>
        <p:spPr>
          <a:xfrm>
            <a:off x="838199" y="1356512"/>
            <a:ext cx="11032067" cy="4351339"/>
          </a:xfrm>
        </p:spPr>
        <p:txBody>
          <a:bodyPr/>
          <a:lstStyle/>
          <a:p>
            <a:r>
              <a:rPr lang="nl-NL" dirty="0"/>
              <a:t>Dit is een basiscursus</a:t>
            </a:r>
          </a:p>
          <a:p>
            <a:r>
              <a:rPr lang="nl-NL" dirty="0"/>
              <a:t>De er is een uitgebreidere variant: een zout weekend inclusief verzamelen van materiaal; daarnaast een cursus stenen keren.</a:t>
            </a:r>
          </a:p>
          <a:p>
            <a:r>
              <a:rPr lang="nl-NL" dirty="0"/>
              <a:t>En er is een 2e specialisatie over wereldwijd duiken en… </a:t>
            </a:r>
            <a:r>
              <a:rPr lang="nl-NL" dirty="0" err="1"/>
              <a:t>biolodrie</a:t>
            </a:r>
            <a:r>
              <a:rPr lang="nl-NL" dirty="0"/>
              <a:t>!!!</a:t>
            </a:r>
          </a:p>
          <a:p>
            <a:r>
              <a:rPr lang="nl-NL" dirty="0"/>
              <a:t>En </a:t>
            </a:r>
            <a:r>
              <a:rPr lang="nl-NL" dirty="0" err="1"/>
              <a:t>ecodiver</a:t>
            </a:r>
            <a:r>
              <a:rPr lang="nl-NL" dirty="0"/>
              <a:t> is in de maak…</a:t>
            </a:r>
          </a:p>
        </p:txBody>
      </p:sp>
      <p:pic>
        <p:nvPicPr>
          <p:cNvPr id="5" name="Afbeelding 4"/>
          <p:cNvPicPr>
            <a:picLocks noChangeAspect="1"/>
          </p:cNvPicPr>
          <p:nvPr/>
        </p:nvPicPr>
        <p:blipFill>
          <a:blip r:embed="rId2"/>
          <a:stretch>
            <a:fillRect/>
          </a:stretch>
        </p:blipFill>
        <p:spPr>
          <a:xfrm>
            <a:off x="6855405" y="3760515"/>
            <a:ext cx="3869459" cy="2902095"/>
          </a:xfrm>
          <a:prstGeom prst="rect">
            <a:avLst/>
          </a:prstGeom>
        </p:spPr>
      </p:pic>
      <p:sp>
        <p:nvSpPr>
          <p:cNvPr id="6" name="Tekstvak 5"/>
          <p:cNvSpPr txBox="1"/>
          <p:nvPr/>
        </p:nvSpPr>
        <p:spPr>
          <a:xfrm>
            <a:off x="9118309" y="3429000"/>
            <a:ext cx="2016258" cy="369332"/>
          </a:xfrm>
          <a:prstGeom prst="rect">
            <a:avLst/>
          </a:prstGeom>
          <a:noFill/>
        </p:spPr>
        <p:txBody>
          <a:bodyPr wrap="none" rtlCol="0">
            <a:spAutoFit/>
          </a:bodyPr>
          <a:lstStyle/>
          <a:p>
            <a:r>
              <a:rPr lang="nl-NL" dirty="0">
                <a:solidFill>
                  <a:srgbClr val="00B050"/>
                </a:solidFill>
              </a:rPr>
              <a:t>zoetwatermosselen</a:t>
            </a:r>
          </a:p>
        </p:txBody>
      </p:sp>
      <p:pic>
        <p:nvPicPr>
          <p:cNvPr id="7" name="Afbeelding 6"/>
          <p:cNvPicPr>
            <a:picLocks noChangeAspect="1"/>
          </p:cNvPicPr>
          <p:nvPr/>
        </p:nvPicPr>
        <p:blipFill>
          <a:blip r:embed="rId3"/>
          <a:stretch>
            <a:fillRect/>
          </a:stretch>
        </p:blipFill>
        <p:spPr>
          <a:xfrm>
            <a:off x="1672361" y="3700071"/>
            <a:ext cx="3869460" cy="2902095"/>
          </a:xfrm>
          <a:prstGeom prst="rect">
            <a:avLst/>
          </a:prstGeom>
        </p:spPr>
      </p:pic>
    </p:spTree>
    <p:extLst>
      <p:ext uri="{BB962C8B-B14F-4D97-AF65-F5344CB8AC3E}">
        <p14:creationId xmlns:p14="http://schemas.microsoft.com/office/powerpoint/2010/main" val="1483296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6"/>
          <p:cNvSpPr>
            <a:spLocks noGrp="1" noChangeArrowheads="1"/>
          </p:cNvSpPr>
          <p:nvPr>
            <p:ph type="title"/>
          </p:nvPr>
        </p:nvSpPr>
        <p:spPr/>
        <p:txBody>
          <a:bodyPr/>
          <a:lstStyle/>
          <a:p>
            <a:r>
              <a:rPr lang="nl-NL"/>
              <a:t>Cursusmateriaal</a:t>
            </a:r>
            <a:endParaRPr lang="nl-NL" dirty="0"/>
          </a:p>
        </p:txBody>
      </p:sp>
      <p:sp>
        <p:nvSpPr>
          <p:cNvPr id="17415" name="Rectangle 7"/>
          <p:cNvSpPr>
            <a:spLocks noGrp="1" noChangeArrowheads="1"/>
          </p:cNvSpPr>
          <p:nvPr>
            <p:ph type="body" idx="1"/>
          </p:nvPr>
        </p:nvSpPr>
        <p:spPr/>
        <p:txBody>
          <a:bodyPr/>
          <a:lstStyle/>
          <a:p>
            <a:r>
              <a:rPr lang="nl-NL" dirty="0"/>
              <a:t>Boeken</a:t>
            </a:r>
          </a:p>
          <a:p>
            <a:r>
              <a:rPr lang="nl-NL" dirty="0"/>
              <a:t>Leitje,  Camera of Plastic Tabel</a:t>
            </a:r>
          </a:p>
          <a:p>
            <a:r>
              <a:rPr lang="nl-NL" dirty="0"/>
              <a:t>Literatuur/Discussietabellen/Apps</a:t>
            </a:r>
          </a:p>
          <a:p>
            <a:pPr lvl="1"/>
            <a:r>
              <a:rPr lang="nl-NL" dirty="0"/>
              <a:t>tijdens cursus aanwezig</a:t>
            </a:r>
          </a:p>
          <a:p>
            <a:pPr lvl="1"/>
            <a:r>
              <a:rPr lang="nl-NL" dirty="0"/>
              <a:t>Neem ook eigen boeken etc. mee!</a:t>
            </a:r>
          </a:p>
          <a:p>
            <a:endParaRPr lang="nl-NL" dirty="0"/>
          </a:p>
        </p:txBody>
      </p:sp>
      <p:pic>
        <p:nvPicPr>
          <p:cNvPr id="9221" name="Picture 9"/>
          <p:cNvPicPr>
            <a:picLocks noChangeAspect="1" noChangeArrowheads="1"/>
          </p:cNvPicPr>
          <p:nvPr/>
        </p:nvPicPr>
        <p:blipFill>
          <a:blip r:embed="rId3" cstate="print"/>
          <a:srcRect/>
          <a:stretch>
            <a:fillRect/>
          </a:stretch>
        </p:blipFill>
        <p:spPr bwMode="auto">
          <a:xfrm>
            <a:off x="8642943" y="900449"/>
            <a:ext cx="2185971" cy="4185903"/>
          </a:xfrm>
          <a:prstGeom prst="rect">
            <a:avLst/>
          </a:prstGeom>
          <a:ln>
            <a:noFill/>
          </a:ln>
          <a:effectLst>
            <a:outerShdw blurRad="292100" dist="139700" dir="2700000" algn="tl" rotWithShape="0">
              <a:srgbClr val="333333">
                <a:alpha val="65000"/>
              </a:srgbClr>
            </a:outerShdw>
          </a:effectLst>
        </p:spPr>
      </p:pic>
      <p:sp>
        <p:nvSpPr>
          <p:cNvPr id="17418" name="Text Box 10"/>
          <p:cNvSpPr txBox="1">
            <a:spLocks noChangeArrowheads="1"/>
          </p:cNvSpPr>
          <p:nvPr/>
        </p:nvSpPr>
        <p:spPr bwMode="auto">
          <a:xfrm>
            <a:off x="8642943" y="5219701"/>
            <a:ext cx="2047703" cy="400110"/>
          </a:xfrm>
          <a:prstGeom prst="rect">
            <a:avLst/>
          </a:prstGeom>
          <a:noFill/>
          <a:ln w="12700">
            <a:noFill/>
            <a:miter lim="800000"/>
            <a:headEnd/>
            <a:tailEnd/>
          </a:ln>
        </p:spPr>
        <p:txBody>
          <a:bodyPr wrap="square" anchor="ctr">
            <a:spAutoFit/>
          </a:bodyPr>
          <a:lstStyle/>
          <a:p>
            <a:r>
              <a:rPr lang="nl-NL" sz="2000" dirty="0">
                <a:solidFill>
                  <a:srgbClr val="106AB3"/>
                </a:solidFill>
              </a:rPr>
              <a:t>Knots zakpijp</a:t>
            </a:r>
          </a:p>
        </p:txBody>
      </p:sp>
      <p:sp>
        <p:nvSpPr>
          <p:cNvPr id="8" name="Text Box 10"/>
          <p:cNvSpPr txBox="1">
            <a:spLocks noChangeArrowheads="1"/>
          </p:cNvSpPr>
          <p:nvPr/>
        </p:nvSpPr>
        <p:spPr bwMode="auto">
          <a:xfrm>
            <a:off x="410449" y="6176965"/>
            <a:ext cx="2014782" cy="400110"/>
          </a:xfrm>
          <a:prstGeom prst="rect">
            <a:avLst/>
          </a:prstGeom>
          <a:noFill/>
          <a:ln w="12700">
            <a:noFill/>
            <a:miter lim="800000"/>
            <a:headEnd/>
            <a:tailEnd/>
          </a:ln>
        </p:spPr>
        <p:txBody>
          <a:bodyPr wrap="none" anchor="ctr">
            <a:spAutoFit/>
          </a:bodyPr>
          <a:lstStyle/>
          <a:p>
            <a:r>
              <a:rPr lang="nl-NL" sz="2000" dirty="0">
                <a:solidFill>
                  <a:srgbClr val="61BA50"/>
                </a:solidFill>
              </a:rPr>
              <a:t>Zwartbek grondel</a:t>
            </a:r>
          </a:p>
        </p:txBody>
      </p:sp>
      <p:pic>
        <p:nvPicPr>
          <p:cNvPr id="3" name="Afbeelding 2"/>
          <p:cNvPicPr>
            <a:picLocks noChangeAspect="1"/>
          </p:cNvPicPr>
          <p:nvPr/>
        </p:nvPicPr>
        <p:blipFill>
          <a:blip r:embed="rId4"/>
          <a:stretch>
            <a:fillRect/>
          </a:stretch>
        </p:blipFill>
        <p:spPr>
          <a:xfrm>
            <a:off x="2456077" y="4229103"/>
            <a:ext cx="4433441" cy="2492375"/>
          </a:xfrm>
          <a:prstGeom prst="rect">
            <a:avLst/>
          </a:prstGeom>
        </p:spPr>
      </p:pic>
    </p:spTree>
    <p:extLst>
      <p:ext uri="{BB962C8B-B14F-4D97-AF65-F5344CB8AC3E}">
        <p14:creationId xmlns:p14="http://schemas.microsoft.com/office/powerpoint/2010/main" val="157925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174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741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741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741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74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4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build="p" autoUpdateAnimBg="0"/>
      <p:bldP spid="17418" grpId="0" autoUpdateAnimBg="0"/>
      <p:bldP spid="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normAutofit/>
          </a:bodyPr>
          <a:lstStyle/>
          <a:p>
            <a:pPr algn="l"/>
            <a:r>
              <a:rPr lang="nl-NL" dirty="0"/>
              <a:t>Werkwijze ….</a:t>
            </a:r>
          </a:p>
        </p:txBody>
      </p:sp>
      <p:sp>
        <p:nvSpPr>
          <p:cNvPr id="10243" name="Rectangle 7"/>
          <p:cNvSpPr>
            <a:spLocks noGrp="1" noChangeArrowheads="1"/>
          </p:cNvSpPr>
          <p:nvPr>
            <p:ph type="body" idx="1"/>
          </p:nvPr>
        </p:nvSpPr>
        <p:spPr/>
        <p:txBody>
          <a:bodyPr/>
          <a:lstStyle/>
          <a:p>
            <a:r>
              <a:rPr lang="nl-NL" dirty="0"/>
              <a:t>Luisteren</a:t>
            </a:r>
          </a:p>
          <a:p>
            <a:r>
              <a:rPr lang="nl-NL" dirty="0"/>
              <a:t>Vragen</a:t>
            </a:r>
          </a:p>
          <a:p>
            <a:r>
              <a:rPr lang="nl-NL" dirty="0"/>
              <a:t>Zoeken/bediscussiëren</a:t>
            </a:r>
          </a:p>
          <a:p>
            <a:r>
              <a:rPr lang="nl-NL" dirty="0"/>
              <a:t>Toepassen bij duiken</a:t>
            </a:r>
          </a:p>
        </p:txBody>
      </p:sp>
      <p:sp>
        <p:nvSpPr>
          <p:cNvPr id="19464" name="Rectangle 8"/>
          <p:cNvSpPr>
            <a:spLocks noChangeArrowheads="1"/>
          </p:cNvSpPr>
          <p:nvPr/>
        </p:nvSpPr>
        <p:spPr bwMode="auto">
          <a:xfrm>
            <a:off x="3162305" y="5500703"/>
            <a:ext cx="7291415" cy="685800"/>
          </a:xfrm>
          <a:prstGeom prst="rect">
            <a:avLst/>
          </a:prstGeom>
          <a:noFill/>
          <a:ln w="9525">
            <a:noFill/>
            <a:miter lim="800000"/>
            <a:headEnd/>
            <a:tailEnd/>
          </a:ln>
        </p:spPr>
        <p:txBody>
          <a:bodyPr/>
          <a:lstStyle/>
          <a:p>
            <a:pPr marL="342891" indent="-342891">
              <a:spcBef>
                <a:spcPct val="20000"/>
              </a:spcBef>
            </a:pPr>
            <a:r>
              <a:rPr lang="nl-NL" sz="3200" dirty="0">
                <a:solidFill>
                  <a:schemeClr val="bg1"/>
                </a:solidFill>
              </a:rPr>
              <a:t>VRAGEN???                  COMMENTAAR!!!! </a:t>
            </a:r>
          </a:p>
          <a:p>
            <a:pPr marL="342891" indent="-342891">
              <a:spcBef>
                <a:spcPct val="20000"/>
              </a:spcBef>
              <a:buFontTx/>
              <a:buChar char="•"/>
            </a:pPr>
            <a:endParaRPr lang="nl-NL" sz="3200" dirty="0"/>
          </a:p>
        </p:txBody>
      </p:sp>
      <p:sp>
        <p:nvSpPr>
          <p:cNvPr id="19466" name="Text Box 10"/>
          <p:cNvSpPr txBox="1">
            <a:spLocks noChangeArrowheads="1"/>
          </p:cNvSpPr>
          <p:nvPr/>
        </p:nvSpPr>
        <p:spPr bwMode="auto">
          <a:xfrm>
            <a:off x="6676768" y="1230048"/>
            <a:ext cx="1749774" cy="461665"/>
          </a:xfrm>
          <a:prstGeom prst="rect">
            <a:avLst/>
          </a:prstGeom>
          <a:noFill/>
          <a:ln w="12700">
            <a:noFill/>
            <a:miter lim="800000"/>
            <a:headEnd/>
            <a:tailEnd/>
          </a:ln>
        </p:spPr>
        <p:txBody>
          <a:bodyPr wrap="none" anchor="ctr">
            <a:spAutoFit/>
          </a:bodyPr>
          <a:lstStyle/>
          <a:p>
            <a:r>
              <a:rPr lang="nl-NL" sz="2400" dirty="0">
                <a:solidFill>
                  <a:srgbClr val="ADE4FD"/>
                </a:solidFill>
              </a:rPr>
              <a:t>Kompaskwal</a:t>
            </a:r>
          </a:p>
        </p:txBody>
      </p:sp>
      <p:sp>
        <p:nvSpPr>
          <p:cNvPr id="10247" name="Text Box 11"/>
          <p:cNvSpPr txBox="1">
            <a:spLocks noChangeArrowheads="1"/>
          </p:cNvSpPr>
          <p:nvPr/>
        </p:nvSpPr>
        <p:spPr bwMode="auto">
          <a:xfrm>
            <a:off x="10406096" y="6544768"/>
            <a:ext cx="304892" cy="369332"/>
          </a:xfrm>
          <a:prstGeom prst="rect">
            <a:avLst/>
          </a:prstGeom>
          <a:noFill/>
          <a:ln w="12700">
            <a:noFill/>
            <a:miter lim="800000"/>
            <a:headEnd/>
            <a:tailEnd/>
          </a:ln>
        </p:spPr>
        <p:txBody>
          <a:bodyPr wrap="none" anchor="ctr">
            <a:spAutoFit/>
          </a:bodyPr>
          <a:lstStyle/>
          <a:p>
            <a:r>
              <a:rPr lang="nl-NL" dirty="0"/>
              <a:t>X</a:t>
            </a:r>
          </a:p>
        </p:txBody>
      </p:sp>
      <p:pic>
        <p:nvPicPr>
          <p:cNvPr id="3" name="Afbeelding 2"/>
          <p:cNvPicPr>
            <a:picLocks noChangeAspect="1"/>
          </p:cNvPicPr>
          <p:nvPr/>
        </p:nvPicPr>
        <p:blipFill>
          <a:blip r:embed="rId3"/>
          <a:stretch>
            <a:fillRect/>
          </a:stretch>
        </p:blipFill>
        <p:spPr>
          <a:xfrm>
            <a:off x="6010151" y="1629003"/>
            <a:ext cx="5431000" cy="45229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9818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grpId="0" nodeType="clickEffect">
                                  <p:stCondLst>
                                    <p:cond delay="0"/>
                                  </p:stCondLst>
                                  <p:childTnLst>
                                    <p:set>
                                      <p:cBhvr>
                                        <p:cTn id="10" dur="1" fill="hold">
                                          <p:stCondLst>
                                            <p:cond delay="0"/>
                                          </p:stCondLst>
                                        </p:cTn>
                                        <p:tgtEl>
                                          <p:spTgt spid="19466"/>
                                        </p:tgtEl>
                                        <p:attrNameLst>
                                          <p:attrName>style.visibility</p:attrName>
                                        </p:attrNameLst>
                                      </p:cBhvr>
                                      <p:to>
                                        <p:strVal val="visible"/>
                                      </p:to>
                                    </p:set>
                                    <p:animEffect transition="in" filter="box(out)">
                                      <p:cBhvr>
                                        <p:cTn id="11" dur="500"/>
                                        <p:tgtEl>
                                          <p:spTgt spid="19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autoUpdateAnimBg="0"/>
      <p:bldP spid="1946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Verklaring sheets…..</a:t>
            </a:r>
          </a:p>
        </p:txBody>
      </p:sp>
      <p:sp>
        <p:nvSpPr>
          <p:cNvPr id="3" name="Tijdelijke aanduiding voor inhoud 2"/>
          <p:cNvSpPr>
            <a:spLocks noGrp="1"/>
          </p:cNvSpPr>
          <p:nvPr>
            <p:ph idx="1"/>
          </p:nvPr>
        </p:nvSpPr>
        <p:spPr>
          <a:xfrm>
            <a:off x="1395440" y="1689102"/>
            <a:ext cx="8229600" cy="4668839"/>
          </a:xfrm>
        </p:spPr>
        <p:txBody>
          <a:bodyPr/>
          <a:lstStyle/>
          <a:p>
            <a:pPr>
              <a:buNone/>
            </a:pPr>
            <a:r>
              <a:rPr lang="nl-NL" dirty="0"/>
              <a:t>Weergegeven namen:</a:t>
            </a:r>
          </a:p>
          <a:p>
            <a:r>
              <a:rPr lang="nl-NL" dirty="0">
                <a:solidFill>
                  <a:srgbClr val="61BA50"/>
                </a:solidFill>
              </a:rPr>
              <a:t>Groen</a:t>
            </a:r>
            <a:r>
              <a:rPr lang="nl-NL" dirty="0"/>
              <a:t> = zoetwater</a:t>
            </a:r>
          </a:p>
          <a:p>
            <a:r>
              <a:rPr lang="nl-NL" dirty="0">
                <a:solidFill>
                  <a:srgbClr val="106AB3"/>
                </a:solidFill>
              </a:rPr>
              <a:t>Blauw</a:t>
            </a:r>
            <a:r>
              <a:rPr lang="nl-NL" dirty="0"/>
              <a:t> = zout, NW Europa</a:t>
            </a:r>
          </a:p>
          <a:p>
            <a:r>
              <a:rPr lang="nl-NL" dirty="0">
                <a:solidFill>
                  <a:srgbClr val="060507"/>
                </a:solidFill>
              </a:rPr>
              <a:t>Zwart</a:t>
            </a:r>
            <a:r>
              <a:rPr lang="nl-NL" dirty="0"/>
              <a:t> = onbekend</a:t>
            </a:r>
          </a:p>
          <a:p>
            <a:pPr>
              <a:buNone/>
            </a:pPr>
            <a:endParaRPr lang="nl-NL" sz="2400" dirty="0"/>
          </a:p>
          <a:p>
            <a:pPr>
              <a:buNone/>
            </a:pPr>
            <a:r>
              <a:rPr lang="nl-NL" sz="2400" dirty="0"/>
              <a:t>Er is gestreefd naar materiaal zonder ©…</a:t>
            </a:r>
          </a:p>
          <a:p>
            <a:pPr>
              <a:buNone/>
            </a:pPr>
            <a:endParaRPr lang="nl-NL" dirty="0"/>
          </a:p>
        </p:txBody>
      </p:sp>
      <p:sp>
        <p:nvSpPr>
          <p:cNvPr id="4" name="Tekstvak 3"/>
          <p:cNvSpPr txBox="1"/>
          <p:nvPr/>
        </p:nvSpPr>
        <p:spPr>
          <a:xfrm>
            <a:off x="10294908" y="6488692"/>
            <a:ext cx="301686" cy="369332"/>
          </a:xfrm>
          <a:prstGeom prst="rect">
            <a:avLst/>
          </a:prstGeom>
          <a:solidFill>
            <a:schemeClr val="bg1"/>
          </a:solidFill>
        </p:spPr>
        <p:txBody>
          <a:bodyPr wrap="none" rtlCol="0">
            <a:spAutoFit/>
          </a:bodyPr>
          <a:lstStyle/>
          <a:p>
            <a:r>
              <a:rPr lang="nl-NL" dirty="0"/>
              <a:t>1</a:t>
            </a:r>
          </a:p>
        </p:txBody>
      </p:sp>
      <p:sp>
        <p:nvSpPr>
          <p:cNvPr id="5" name="Wolkvormige toelichting 4"/>
          <p:cNvSpPr/>
          <p:nvPr/>
        </p:nvSpPr>
        <p:spPr>
          <a:xfrm>
            <a:off x="7596198" y="5286389"/>
            <a:ext cx="2643207" cy="1000132"/>
          </a:xfrm>
          <a:prstGeom prst="cloudCallout">
            <a:avLst>
              <a:gd name="adj1" fmla="val 52899"/>
              <a:gd name="adj2" fmla="val 659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a:t>Bladzijde in boek</a:t>
            </a:r>
          </a:p>
        </p:txBody>
      </p:sp>
      <p:pic>
        <p:nvPicPr>
          <p:cNvPr id="5123" name="Picture 3"/>
          <p:cNvPicPr>
            <a:picLocks noChangeAspect="1" noChangeArrowheads="1"/>
          </p:cNvPicPr>
          <p:nvPr/>
        </p:nvPicPr>
        <p:blipFill>
          <a:blip r:embed="rId3" cstate="print"/>
          <a:srcRect/>
          <a:stretch>
            <a:fillRect/>
          </a:stretch>
        </p:blipFill>
        <p:spPr bwMode="auto">
          <a:xfrm>
            <a:off x="7150118" y="1738323"/>
            <a:ext cx="3295637" cy="24717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kstvak 7"/>
          <p:cNvSpPr txBox="1"/>
          <p:nvPr/>
        </p:nvSpPr>
        <p:spPr>
          <a:xfrm>
            <a:off x="8153404" y="4401341"/>
            <a:ext cx="1184107" cy="584775"/>
          </a:xfrm>
          <a:prstGeom prst="rect">
            <a:avLst/>
          </a:prstGeom>
          <a:noFill/>
        </p:spPr>
        <p:txBody>
          <a:bodyPr wrap="none" rtlCol="0">
            <a:spAutoFit/>
          </a:bodyPr>
          <a:lstStyle/>
          <a:p>
            <a:r>
              <a:rPr lang="nl-NL" sz="3200" dirty="0">
                <a:solidFill>
                  <a:srgbClr val="106AB3"/>
                </a:solidFill>
              </a:rPr>
              <a:t>P</a:t>
            </a:r>
            <a:r>
              <a:rPr lang="nl-NL" sz="3200" dirty="0">
                <a:solidFill>
                  <a:srgbClr val="61BA50"/>
                </a:solidFill>
              </a:rPr>
              <a:t>al</a:t>
            </a:r>
            <a:r>
              <a:rPr lang="nl-NL" sz="3200" dirty="0">
                <a:solidFill>
                  <a:srgbClr val="106AB3"/>
                </a:solidFill>
              </a:rPr>
              <a:t>i</a:t>
            </a:r>
            <a:r>
              <a:rPr lang="nl-NL" sz="3200" dirty="0">
                <a:solidFill>
                  <a:srgbClr val="61BA50"/>
                </a:solidFill>
              </a:rPr>
              <a:t>ng</a:t>
            </a:r>
          </a:p>
        </p:txBody>
      </p:sp>
    </p:spTree>
    <p:extLst>
      <p:ext uri="{BB962C8B-B14F-4D97-AF65-F5344CB8AC3E}">
        <p14:creationId xmlns:p14="http://schemas.microsoft.com/office/powerpoint/2010/main" val="161060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Hoofdstuk 1: Soortenrijkdom</a:t>
            </a:r>
            <a:endParaRPr lang="nl-NL" dirty="0"/>
          </a:p>
        </p:txBody>
      </p:sp>
      <p:sp>
        <p:nvSpPr>
          <p:cNvPr id="3" name="Tijdelijke aanduiding voor inhoud 2"/>
          <p:cNvSpPr>
            <a:spLocks noGrp="1"/>
          </p:cNvSpPr>
          <p:nvPr>
            <p:ph idx="1"/>
          </p:nvPr>
        </p:nvSpPr>
        <p:spPr/>
        <p:txBody>
          <a:bodyPr/>
          <a:lstStyle/>
          <a:p>
            <a:r>
              <a:rPr lang="nl-BE"/>
              <a:t>Als je dit hoofdstuk gelezen hebt:</a:t>
            </a:r>
            <a:endParaRPr lang="nl-NL"/>
          </a:p>
          <a:p>
            <a:pPr lvl="1"/>
            <a:r>
              <a:rPr lang="nl-BE"/>
              <a:t>weet je hoe en waarom organismen in groepen worden ingedeeld;</a:t>
            </a:r>
            <a:endParaRPr lang="nl-NL"/>
          </a:p>
          <a:p>
            <a:pPr lvl="1"/>
            <a:r>
              <a:rPr lang="nl-BE"/>
              <a:t>kun je drie hoofdgroepen wieren noemen en per groep twee voorbeelden geven;</a:t>
            </a:r>
            <a:endParaRPr lang="nl-NL"/>
          </a:p>
          <a:p>
            <a:pPr lvl="1"/>
            <a:r>
              <a:rPr lang="nl-BE"/>
              <a:t>weet je waarom hogere planten ten opzichte van wieren verschillen en kun je drie typen hogere zoetwaterplanten noemen.</a:t>
            </a:r>
            <a:endParaRPr lang="nl-NL"/>
          </a:p>
          <a:p>
            <a:endParaRPr lang="nl-NL" dirty="0"/>
          </a:p>
        </p:txBody>
      </p:sp>
      <p:sp>
        <p:nvSpPr>
          <p:cNvPr id="4" name="Text Box 1038"/>
          <p:cNvSpPr txBox="1">
            <a:spLocks noChangeArrowheads="1"/>
          </p:cNvSpPr>
          <p:nvPr/>
        </p:nvSpPr>
        <p:spPr bwMode="auto">
          <a:xfrm>
            <a:off x="10161588" y="6560129"/>
            <a:ext cx="418704" cy="369332"/>
          </a:xfrm>
          <a:prstGeom prst="rect">
            <a:avLst/>
          </a:prstGeom>
          <a:noFill/>
          <a:ln w="12700">
            <a:noFill/>
            <a:miter lim="800000"/>
            <a:headEnd/>
            <a:tailEnd/>
          </a:ln>
        </p:spPr>
        <p:txBody>
          <a:bodyPr wrap="none">
            <a:spAutoFit/>
          </a:bodyPr>
          <a:lstStyle/>
          <a:p>
            <a:r>
              <a:rPr lang="nl-NL" dirty="0"/>
              <a:t>11</a:t>
            </a:r>
          </a:p>
        </p:txBody>
      </p:sp>
      <p:sp>
        <p:nvSpPr>
          <p:cNvPr id="7" name="Text Box 10"/>
          <p:cNvSpPr txBox="1">
            <a:spLocks noChangeArrowheads="1"/>
          </p:cNvSpPr>
          <p:nvPr/>
        </p:nvSpPr>
        <p:spPr bwMode="auto">
          <a:xfrm>
            <a:off x="8829634" y="5623666"/>
            <a:ext cx="942887" cy="461665"/>
          </a:xfrm>
          <a:prstGeom prst="rect">
            <a:avLst/>
          </a:prstGeom>
          <a:noFill/>
          <a:ln w="12700">
            <a:noFill/>
            <a:miter lim="800000"/>
            <a:headEnd/>
            <a:tailEnd/>
          </a:ln>
        </p:spPr>
        <p:txBody>
          <a:bodyPr wrap="none" anchor="ctr">
            <a:spAutoFit/>
          </a:bodyPr>
          <a:lstStyle/>
          <a:p>
            <a:r>
              <a:rPr lang="nl-NL" sz="2400" dirty="0">
                <a:solidFill>
                  <a:srgbClr val="61BA50"/>
                </a:solidFill>
              </a:rPr>
              <a:t>Snoek</a:t>
            </a:r>
          </a:p>
        </p:txBody>
      </p:sp>
      <p:pic>
        <p:nvPicPr>
          <p:cNvPr id="6" name="Afbeelding 5"/>
          <p:cNvPicPr>
            <a:picLocks noChangeAspect="1"/>
          </p:cNvPicPr>
          <p:nvPr/>
        </p:nvPicPr>
        <p:blipFill>
          <a:blip r:embed="rId3"/>
          <a:stretch>
            <a:fillRect/>
          </a:stretch>
        </p:blipFill>
        <p:spPr>
          <a:xfrm>
            <a:off x="3250856" y="4111809"/>
            <a:ext cx="4673944" cy="26329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596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4001" y="511141"/>
            <a:ext cx="4476751" cy="631844"/>
          </a:xfrm>
        </p:spPr>
        <p:txBody>
          <a:bodyPr>
            <a:noAutofit/>
          </a:bodyPr>
          <a:lstStyle/>
          <a:p>
            <a:pPr algn="l"/>
            <a:r>
              <a:rPr lang="nl-NL" sz="3200" i="1" dirty="0"/>
              <a:t>zien – observeren – indelen</a:t>
            </a:r>
            <a:endParaRPr lang="nl-NL" sz="3200"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6096000" y="1"/>
            <a:ext cx="4572000" cy="6858000"/>
          </a:xfrm>
          <a:prstGeom prst="rect">
            <a:avLst/>
          </a:prstGeom>
          <a:ln>
            <a:noFill/>
          </a:ln>
          <a:effectLst>
            <a:outerShdw blurRad="292100" dist="139700" dir="2700000" algn="tl" rotWithShape="0">
              <a:srgbClr val="333333">
                <a:alpha val="65000"/>
              </a:srgbClr>
            </a:outerShdw>
          </a:effectLst>
        </p:spPr>
      </p:pic>
      <p:sp>
        <p:nvSpPr>
          <p:cNvPr id="4" name="Tekstvak 3"/>
          <p:cNvSpPr txBox="1"/>
          <p:nvPr/>
        </p:nvSpPr>
        <p:spPr>
          <a:xfrm rot="5400000">
            <a:off x="9479769" y="5688842"/>
            <a:ext cx="1684179" cy="307777"/>
          </a:xfrm>
          <a:prstGeom prst="rect">
            <a:avLst/>
          </a:prstGeom>
          <a:noFill/>
        </p:spPr>
        <p:txBody>
          <a:bodyPr wrap="none" rtlCol="0">
            <a:spAutoFit/>
          </a:bodyPr>
          <a:lstStyle/>
          <a:p>
            <a:r>
              <a:rPr lang="en-GB" sz="1400" dirty="0">
                <a:solidFill>
                  <a:schemeClr val="bg1"/>
                </a:solidFill>
              </a:rPr>
              <a:t>© Esther &amp; Rob Kool</a:t>
            </a:r>
          </a:p>
        </p:txBody>
      </p:sp>
      <p:sp>
        <p:nvSpPr>
          <p:cNvPr id="7" name="Tekstvak 6"/>
          <p:cNvSpPr txBox="1"/>
          <p:nvPr/>
        </p:nvSpPr>
        <p:spPr>
          <a:xfrm>
            <a:off x="6381755" y="3286124"/>
            <a:ext cx="1265411" cy="369332"/>
          </a:xfrm>
          <a:prstGeom prst="rect">
            <a:avLst/>
          </a:prstGeom>
          <a:noFill/>
        </p:spPr>
        <p:txBody>
          <a:bodyPr wrap="none" rtlCol="0">
            <a:spAutoFit/>
          </a:bodyPr>
          <a:lstStyle/>
          <a:p>
            <a:r>
              <a:rPr lang="nl-NL" dirty="0">
                <a:solidFill>
                  <a:srgbClr val="ADE4FD"/>
                </a:solidFill>
              </a:rPr>
              <a:t>Kokerworm</a:t>
            </a:r>
          </a:p>
        </p:txBody>
      </p:sp>
      <p:sp>
        <p:nvSpPr>
          <p:cNvPr id="9" name="Tekstvak 8"/>
          <p:cNvSpPr txBox="1"/>
          <p:nvPr/>
        </p:nvSpPr>
        <p:spPr>
          <a:xfrm>
            <a:off x="9024962" y="5715016"/>
            <a:ext cx="1265411" cy="369332"/>
          </a:xfrm>
          <a:prstGeom prst="rect">
            <a:avLst/>
          </a:prstGeom>
          <a:noFill/>
        </p:spPr>
        <p:txBody>
          <a:bodyPr wrap="none" rtlCol="0">
            <a:spAutoFit/>
          </a:bodyPr>
          <a:lstStyle/>
          <a:p>
            <a:r>
              <a:rPr lang="nl-NL" dirty="0">
                <a:solidFill>
                  <a:srgbClr val="ADE4FD"/>
                </a:solidFill>
              </a:rPr>
              <a:t>Kokerworm</a:t>
            </a:r>
          </a:p>
        </p:txBody>
      </p:sp>
      <p:sp>
        <p:nvSpPr>
          <p:cNvPr id="10" name="Tekstvak 9"/>
          <p:cNvSpPr txBox="1"/>
          <p:nvPr/>
        </p:nvSpPr>
        <p:spPr>
          <a:xfrm>
            <a:off x="8310582" y="214289"/>
            <a:ext cx="927305" cy="369332"/>
          </a:xfrm>
          <a:prstGeom prst="rect">
            <a:avLst/>
          </a:prstGeom>
          <a:noFill/>
        </p:spPr>
        <p:txBody>
          <a:bodyPr wrap="none" rtlCol="0">
            <a:spAutoFit/>
          </a:bodyPr>
          <a:lstStyle/>
          <a:p>
            <a:r>
              <a:rPr lang="nl-NL" dirty="0">
                <a:solidFill>
                  <a:srgbClr val="ADE4FD"/>
                </a:solidFill>
              </a:rPr>
              <a:t>Beswier</a:t>
            </a:r>
          </a:p>
        </p:txBody>
      </p:sp>
      <p:sp>
        <p:nvSpPr>
          <p:cNvPr id="11" name="Tekstvak 10"/>
          <p:cNvSpPr txBox="1"/>
          <p:nvPr/>
        </p:nvSpPr>
        <p:spPr>
          <a:xfrm>
            <a:off x="7953388" y="1571612"/>
            <a:ext cx="1505284" cy="369332"/>
          </a:xfrm>
          <a:prstGeom prst="rect">
            <a:avLst/>
          </a:prstGeom>
          <a:noFill/>
        </p:spPr>
        <p:txBody>
          <a:bodyPr wrap="none" rtlCol="0">
            <a:spAutoFit/>
          </a:bodyPr>
          <a:lstStyle/>
          <a:p>
            <a:r>
              <a:rPr lang="nl-NL" dirty="0" err="1">
                <a:solidFill>
                  <a:srgbClr val="ADE4FD"/>
                </a:solidFill>
              </a:rPr>
              <a:t>Noordzeekrab</a:t>
            </a:r>
            <a:endParaRPr lang="nl-NL" dirty="0">
              <a:solidFill>
                <a:srgbClr val="ADE4FD"/>
              </a:solidFill>
            </a:endParaRPr>
          </a:p>
        </p:txBody>
      </p:sp>
      <p:sp>
        <p:nvSpPr>
          <p:cNvPr id="12" name="Tekstvak 11"/>
          <p:cNvSpPr txBox="1"/>
          <p:nvPr/>
        </p:nvSpPr>
        <p:spPr>
          <a:xfrm>
            <a:off x="6810385" y="2428868"/>
            <a:ext cx="1028423" cy="369332"/>
          </a:xfrm>
          <a:prstGeom prst="rect">
            <a:avLst/>
          </a:prstGeom>
          <a:noFill/>
        </p:spPr>
        <p:txBody>
          <a:bodyPr wrap="none" rtlCol="0">
            <a:spAutoFit/>
          </a:bodyPr>
          <a:lstStyle/>
          <a:p>
            <a:r>
              <a:rPr lang="nl-NL" dirty="0">
                <a:solidFill>
                  <a:srgbClr val="ADE4FD"/>
                </a:solidFill>
              </a:rPr>
              <a:t>Zeebaars</a:t>
            </a:r>
          </a:p>
        </p:txBody>
      </p:sp>
      <p:sp>
        <p:nvSpPr>
          <p:cNvPr id="13" name="Tekstvak 12"/>
          <p:cNvSpPr txBox="1"/>
          <p:nvPr/>
        </p:nvSpPr>
        <p:spPr>
          <a:xfrm>
            <a:off x="9536522" y="1142984"/>
            <a:ext cx="702885" cy="369332"/>
          </a:xfrm>
          <a:prstGeom prst="rect">
            <a:avLst/>
          </a:prstGeom>
          <a:noFill/>
        </p:spPr>
        <p:txBody>
          <a:bodyPr wrap="none" rtlCol="0">
            <a:spAutoFit/>
          </a:bodyPr>
          <a:lstStyle/>
          <a:p>
            <a:r>
              <a:rPr lang="nl-NL" dirty="0">
                <a:solidFill>
                  <a:srgbClr val="ADE4FD"/>
                </a:solidFill>
              </a:rPr>
              <a:t>Lipvis</a:t>
            </a:r>
          </a:p>
        </p:txBody>
      </p:sp>
      <p:sp>
        <p:nvSpPr>
          <p:cNvPr id="14" name="Tekstvak 13"/>
          <p:cNvSpPr txBox="1"/>
          <p:nvPr/>
        </p:nvSpPr>
        <p:spPr>
          <a:xfrm>
            <a:off x="6738943" y="773652"/>
            <a:ext cx="1391150" cy="369332"/>
          </a:xfrm>
          <a:prstGeom prst="rect">
            <a:avLst/>
          </a:prstGeom>
          <a:noFill/>
        </p:spPr>
        <p:txBody>
          <a:bodyPr wrap="none" rtlCol="0">
            <a:spAutoFit/>
          </a:bodyPr>
          <a:lstStyle/>
          <a:p>
            <a:r>
              <a:rPr lang="nl-NL" dirty="0">
                <a:solidFill>
                  <a:srgbClr val="ADE4FD"/>
                </a:solidFill>
              </a:rPr>
              <a:t>Rode zeester</a:t>
            </a:r>
          </a:p>
        </p:txBody>
      </p:sp>
      <p:sp>
        <p:nvSpPr>
          <p:cNvPr id="15" name="Tekstvak 14"/>
          <p:cNvSpPr txBox="1"/>
          <p:nvPr/>
        </p:nvSpPr>
        <p:spPr>
          <a:xfrm>
            <a:off x="6310315" y="4500569"/>
            <a:ext cx="1104790" cy="369332"/>
          </a:xfrm>
          <a:prstGeom prst="rect">
            <a:avLst/>
          </a:prstGeom>
          <a:noFill/>
        </p:spPr>
        <p:txBody>
          <a:bodyPr wrap="none" rtlCol="0">
            <a:spAutoFit/>
          </a:bodyPr>
          <a:lstStyle/>
          <a:p>
            <a:r>
              <a:rPr lang="nl-NL" dirty="0">
                <a:solidFill>
                  <a:srgbClr val="ADE4FD"/>
                </a:solidFill>
              </a:rPr>
              <a:t>Anemoon</a:t>
            </a:r>
          </a:p>
        </p:txBody>
      </p:sp>
      <p:sp>
        <p:nvSpPr>
          <p:cNvPr id="16" name="Tekstvak 15"/>
          <p:cNvSpPr txBox="1"/>
          <p:nvPr/>
        </p:nvSpPr>
        <p:spPr>
          <a:xfrm>
            <a:off x="8167702" y="3071809"/>
            <a:ext cx="733342" cy="369332"/>
          </a:xfrm>
          <a:prstGeom prst="rect">
            <a:avLst/>
          </a:prstGeom>
          <a:noFill/>
        </p:spPr>
        <p:txBody>
          <a:bodyPr wrap="none" rtlCol="0">
            <a:spAutoFit/>
          </a:bodyPr>
          <a:lstStyle/>
          <a:p>
            <a:r>
              <a:rPr lang="nl-NL" dirty="0">
                <a:solidFill>
                  <a:srgbClr val="ADE4FD"/>
                </a:solidFill>
              </a:rPr>
              <a:t>Katvis</a:t>
            </a:r>
          </a:p>
        </p:txBody>
      </p:sp>
      <p:sp>
        <p:nvSpPr>
          <p:cNvPr id="17" name="Tekstvak 16"/>
          <p:cNvSpPr txBox="1"/>
          <p:nvPr/>
        </p:nvSpPr>
        <p:spPr>
          <a:xfrm>
            <a:off x="8024830" y="4286256"/>
            <a:ext cx="1180131" cy="369332"/>
          </a:xfrm>
          <a:prstGeom prst="rect">
            <a:avLst/>
          </a:prstGeom>
          <a:noFill/>
        </p:spPr>
        <p:txBody>
          <a:bodyPr wrap="none" rtlCol="0">
            <a:spAutoFit/>
          </a:bodyPr>
          <a:lstStyle/>
          <a:p>
            <a:r>
              <a:rPr lang="nl-NL" dirty="0">
                <a:solidFill>
                  <a:srgbClr val="ADE4FD"/>
                </a:solidFill>
              </a:rPr>
              <a:t>Hondshaai</a:t>
            </a:r>
          </a:p>
        </p:txBody>
      </p:sp>
      <p:sp>
        <p:nvSpPr>
          <p:cNvPr id="18" name="Tekstvak 17"/>
          <p:cNvSpPr txBox="1"/>
          <p:nvPr/>
        </p:nvSpPr>
        <p:spPr>
          <a:xfrm>
            <a:off x="7024698" y="5572140"/>
            <a:ext cx="1027333" cy="369332"/>
          </a:xfrm>
          <a:prstGeom prst="rect">
            <a:avLst/>
          </a:prstGeom>
          <a:noFill/>
        </p:spPr>
        <p:txBody>
          <a:bodyPr wrap="none" rtlCol="0">
            <a:spAutoFit/>
          </a:bodyPr>
          <a:lstStyle/>
          <a:p>
            <a:r>
              <a:rPr lang="nl-NL" dirty="0" err="1">
                <a:solidFill>
                  <a:srgbClr val="ADE4FD"/>
                </a:solidFill>
              </a:rPr>
              <a:t>Galathea</a:t>
            </a:r>
            <a:endParaRPr lang="nl-NL" dirty="0">
              <a:solidFill>
                <a:srgbClr val="ADE4FD"/>
              </a:solidFill>
            </a:endParaRPr>
          </a:p>
        </p:txBody>
      </p:sp>
      <p:pic>
        <p:nvPicPr>
          <p:cNvPr id="19" name="Afbeelding 1">
            <a:extLst>
              <a:ext uri="{FF2B5EF4-FFF2-40B4-BE49-F238E27FC236}">
                <a16:creationId xmlns:a16="http://schemas.microsoft.com/office/drawing/2014/main" id="{3C9CF6DF-4B8F-41CD-8907-5617B4E3BC3B}"/>
              </a:ext>
            </a:extLst>
          </p:cNvPr>
          <p:cNvPicPr>
            <a:picLocks noChangeAspect="1"/>
          </p:cNvPicPr>
          <p:nvPr/>
        </p:nvPicPr>
        <p:blipFill>
          <a:blip r:embed="rId4"/>
          <a:srcRect/>
          <a:stretch>
            <a:fillRect/>
          </a:stretch>
        </p:blipFill>
        <p:spPr bwMode="auto">
          <a:xfrm>
            <a:off x="930278" y="398955"/>
            <a:ext cx="498475" cy="498475"/>
          </a:xfrm>
          <a:prstGeom prst="rect">
            <a:avLst/>
          </a:prstGeom>
          <a:noFill/>
          <a:ln w="9525">
            <a:noFill/>
            <a:miter lim="800000"/>
            <a:headEnd/>
            <a:tailEnd/>
          </a:ln>
        </p:spPr>
      </p:pic>
    </p:spTree>
    <p:extLst>
      <p:ext uri="{BB962C8B-B14F-4D97-AF65-F5344CB8AC3E}">
        <p14:creationId xmlns:p14="http://schemas.microsoft.com/office/powerpoint/2010/main" val="399698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anim calcmode="lin" valueType="num">
                                      <p:cBhvr>
                                        <p:cTn id="14" dur="2000" fill="hold"/>
                                        <p:tgtEl>
                                          <p:spTgt spid="9"/>
                                        </p:tgtEl>
                                        <p:attrNameLst>
                                          <p:attrName>style.rotation</p:attrName>
                                        </p:attrNameLst>
                                      </p:cBhvr>
                                      <p:tavLst>
                                        <p:tav tm="0">
                                          <p:val>
                                            <p:fltVal val="720"/>
                                          </p:val>
                                        </p:tav>
                                        <p:tav tm="100000">
                                          <p:val>
                                            <p:fltVal val="0"/>
                                          </p:val>
                                        </p:tav>
                                      </p:tavLst>
                                    </p:anim>
                                    <p:anim calcmode="lin" valueType="num">
                                      <p:cBhvr>
                                        <p:cTn id="15" dur="2000" fill="hold"/>
                                        <p:tgtEl>
                                          <p:spTgt spid="9"/>
                                        </p:tgtEl>
                                        <p:attrNameLst>
                                          <p:attrName>ppt_h</p:attrName>
                                        </p:attrNameLst>
                                      </p:cBhvr>
                                      <p:tavLst>
                                        <p:tav tm="0">
                                          <p:val>
                                            <p:fltVal val="0"/>
                                          </p:val>
                                        </p:tav>
                                        <p:tav tm="100000">
                                          <p:val>
                                            <p:strVal val="#ppt_h"/>
                                          </p:val>
                                        </p:tav>
                                      </p:tavLst>
                                    </p:anim>
                                    <p:anim calcmode="lin" valueType="num">
                                      <p:cBhvr>
                                        <p:cTn id="16" dur="2000" fill="hold"/>
                                        <p:tgtEl>
                                          <p:spTgt spid="9"/>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anim calcmode="lin" valueType="num">
                                      <p:cBhvr>
                                        <p:cTn id="20" dur="2000" fill="hold"/>
                                        <p:tgtEl>
                                          <p:spTgt spid="10"/>
                                        </p:tgtEl>
                                        <p:attrNameLst>
                                          <p:attrName>style.rotation</p:attrName>
                                        </p:attrNameLst>
                                      </p:cBhvr>
                                      <p:tavLst>
                                        <p:tav tm="0">
                                          <p:val>
                                            <p:fltVal val="720"/>
                                          </p:val>
                                        </p:tav>
                                        <p:tav tm="100000">
                                          <p:val>
                                            <p:fltVal val="0"/>
                                          </p:val>
                                        </p:tav>
                                      </p:tavLst>
                                    </p:anim>
                                    <p:anim calcmode="lin" valueType="num">
                                      <p:cBhvr>
                                        <p:cTn id="21" dur="2000" fill="hold"/>
                                        <p:tgtEl>
                                          <p:spTgt spid="10"/>
                                        </p:tgtEl>
                                        <p:attrNameLst>
                                          <p:attrName>ppt_h</p:attrName>
                                        </p:attrNameLst>
                                      </p:cBhvr>
                                      <p:tavLst>
                                        <p:tav tm="0">
                                          <p:val>
                                            <p:fltVal val="0"/>
                                          </p:val>
                                        </p:tav>
                                        <p:tav tm="100000">
                                          <p:val>
                                            <p:strVal val="#ppt_h"/>
                                          </p:val>
                                        </p:tav>
                                      </p:tavLst>
                                    </p:anim>
                                    <p:anim calcmode="lin" valueType="num">
                                      <p:cBhvr>
                                        <p:cTn id="22" dur="2000" fill="hold"/>
                                        <p:tgtEl>
                                          <p:spTgt spid="10"/>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000"/>
                                        <p:tgtEl>
                                          <p:spTgt spid="11"/>
                                        </p:tgtEl>
                                      </p:cBhvr>
                                    </p:animEffect>
                                    <p:anim calcmode="lin" valueType="num">
                                      <p:cBhvr>
                                        <p:cTn id="26" dur="2000" fill="hold"/>
                                        <p:tgtEl>
                                          <p:spTgt spid="11"/>
                                        </p:tgtEl>
                                        <p:attrNameLst>
                                          <p:attrName>style.rotation</p:attrName>
                                        </p:attrNameLst>
                                      </p:cBhvr>
                                      <p:tavLst>
                                        <p:tav tm="0">
                                          <p:val>
                                            <p:fltVal val="720"/>
                                          </p:val>
                                        </p:tav>
                                        <p:tav tm="100000">
                                          <p:val>
                                            <p:fltVal val="0"/>
                                          </p:val>
                                        </p:tav>
                                      </p:tavLst>
                                    </p:anim>
                                    <p:anim calcmode="lin" valueType="num">
                                      <p:cBhvr>
                                        <p:cTn id="27" dur="2000" fill="hold"/>
                                        <p:tgtEl>
                                          <p:spTgt spid="11"/>
                                        </p:tgtEl>
                                        <p:attrNameLst>
                                          <p:attrName>ppt_h</p:attrName>
                                        </p:attrNameLst>
                                      </p:cBhvr>
                                      <p:tavLst>
                                        <p:tav tm="0">
                                          <p:val>
                                            <p:fltVal val="0"/>
                                          </p:val>
                                        </p:tav>
                                        <p:tav tm="100000">
                                          <p:val>
                                            <p:strVal val="#ppt_h"/>
                                          </p:val>
                                        </p:tav>
                                      </p:tavLst>
                                    </p:anim>
                                    <p:anim calcmode="lin" valueType="num">
                                      <p:cBhvr>
                                        <p:cTn id="28" dur="2000" fill="hold"/>
                                        <p:tgtEl>
                                          <p:spTgt spid="11"/>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0"/>
                                        <p:tgtEl>
                                          <p:spTgt spid="12"/>
                                        </p:tgtEl>
                                      </p:cBhvr>
                                    </p:animEffect>
                                    <p:anim calcmode="lin" valueType="num">
                                      <p:cBhvr>
                                        <p:cTn id="32" dur="2000" fill="hold"/>
                                        <p:tgtEl>
                                          <p:spTgt spid="12"/>
                                        </p:tgtEl>
                                        <p:attrNameLst>
                                          <p:attrName>style.rotation</p:attrName>
                                        </p:attrNameLst>
                                      </p:cBhvr>
                                      <p:tavLst>
                                        <p:tav tm="0">
                                          <p:val>
                                            <p:fltVal val="720"/>
                                          </p:val>
                                        </p:tav>
                                        <p:tav tm="100000">
                                          <p:val>
                                            <p:fltVal val="0"/>
                                          </p:val>
                                        </p:tav>
                                      </p:tavLst>
                                    </p:anim>
                                    <p:anim calcmode="lin" valueType="num">
                                      <p:cBhvr>
                                        <p:cTn id="33" dur="2000" fill="hold"/>
                                        <p:tgtEl>
                                          <p:spTgt spid="12"/>
                                        </p:tgtEl>
                                        <p:attrNameLst>
                                          <p:attrName>ppt_h</p:attrName>
                                        </p:attrNameLst>
                                      </p:cBhvr>
                                      <p:tavLst>
                                        <p:tav tm="0">
                                          <p:val>
                                            <p:fltVal val="0"/>
                                          </p:val>
                                        </p:tav>
                                        <p:tav tm="100000">
                                          <p:val>
                                            <p:strVal val="#ppt_h"/>
                                          </p:val>
                                        </p:tav>
                                      </p:tavLst>
                                    </p:anim>
                                    <p:anim calcmode="lin" valueType="num">
                                      <p:cBhvr>
                                        <p:cTn id="34" dur="2000" fill="hold"/>
                                        <p:tgtEl>
                                          <p:spTgt spid="1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anim calcmode="lin" valueType="num">
                                      <p:cBhvr>
                                        <p:cTn id="38" dur="2000" fill="hold"/>
                                        <p:tgtEl>
                                          <p:spTgt spid="13"/>
                                        </p:tgtEl>
                                        <p:attrNameLst>
                                          <p:attrName>style.rotation</p:attrName>
                                        </p:attrNameLst>
                                      </p:cBhvr>
                                      <p:tavLst>
                                        <p:tav tm="0">
                                          <p:val>
                                            <p:fltVal val="720"/>
                                          </p:val>
                                        </p:tav>
                                        <p:tav tm="100000">
                                          <p:val>
                                            <p:fltVal val="0"/>
                                          </p:val>
                                        </p:tav>
                                      </p:tavLst>
                                    </p:anim>
                                    <p:anim calcmode="lin" valueType="num">
                                      <p:cBhvr>
                                        <p:cTn id="39" dur="2000" fill="hold"/>
                                        <p:tgtEl>
                                          <p:spTgt spid="13"/>
                                        </p:tgtEl>
                                        <p:attrNameLst>
                                          <p:attrName>ppt_h</p:attrName>
                                        </p:attrNameLst>
                                      </p:cBhvr>
                                      <p:tavLst>
                                        <p:tav tm="0">
                                          <p:val>
                                            <p:fltVal val="0"/>
                                          </p:val>
                                        </p:tav>
                                        <p:tav tm="100000">
                                          <p:val>
                                            <p:strVal val="#ppt_h"/>
                                          </p:val>
                                        </p:tav>
                                      </p:tavLst>
                                    </p:anim>
                                    <p:anim calcmode="lin" valueType="num">
                                      <p:cBhvr>
                                        <p:cTn id="40" dur="2000" fill="hold"/>
                                        <p:tgtEl>
                                          <p:spTgt spid="13"/>
                                        </p:tgtEl>
                                        <p:attrNameLst>
                                          <p:attrName>ppt_w</p:attrName>
                                        </p:attrNameLst>
                                      </p:cBhvr>
                                      <p:tavLst>
                                        <p:tav tm="0">
                                          <p:val>
                                            <p:fltVal val="0"/>
                                          </p:val>
                                        </p:tav>
                                        <p:tav tm="100000">
                                          <p:val>
                                            <p:strVal val="#ppt_w"/>
                                          </p:val>
                                        </p:tav>
                                      </p:tavLst>
                                    </p:anim>
                                  </p:childTnLst>
                                </p:cTn>
                              </p:par>
                              <p:par>
                                <p:cTn id="41" presetID="35"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0"/>
                                        <p:tgtEl>
                                          <p:spTgt spid="14"/>
                                        </p:tgtEl>
                                      </p:cBhvr>
                                    </p:animEffect>
                                    <p:anim calcmode="lin" valueType="num">
                                      <p:cBhvr>
                                        <p:cTn id="44" dur="2000" fill="hold"/>
                                        <p:tgtEl>
                                          <p:spTgt spid="14"/>
                                        </p:tgtEl>
                                        <p:attrNameLst>
                                          <p:attrName>style.rotation</p:attrName>
                                        </p:attrNameLst>
                                      </p:cBhvr>
                                      <p:tavLst>
                                        <p:tav tm="0">
                                          <p:val>
                                            <p:fltVal val="720"/>
                                          </p:val>
                                        </p:tav>
                                        <p:tav tm="100000">
                                          <p:val>
                                            <p:fltVal val="0"/>
                                          </p:val>
                                        </p:tav>
                                      </p:tavLst>
                                    </p:anim>
                                    <p:anim calcmode="lin" valueType="num">
                                      <p:cBhvr>
                                        <p:cTn id="45" dur="2000" fill="hold"/>
                                        <p:tgtEl>
                                          <p:spTgt spid="14"/>
                                        </p:tgtEl>
                                        <p:attrNameLst>
                                          <p:attrName>ppt_h</p:attrName>
                                        </p:attrNameLst>
                                      </p:cBhvr>
                                      <p:tavLst>
                                        <p:tav tm="0">
                                          <p:val>
                                            <p:fltVal val="0"/>
                                          </p:val>
                                        </p:tav>
                                        <p:tav tm="100000">
                                          <p:val>
                                            <p:strVal val="#ppt_h"/>
                                          </p:val>
                                        </p:tav>
                                      </p:tavLst>
                                    </p:anim>
                                    <p:anim calcmode="lin" valueType="num">
                                      <p:cBhvr>
                                        <p:cTn id="46" dur="2000" fill="hold"/>
                                        <p:tgtEl>
                                          <p:spTgt spid="14"/>
                                        </p:tgtEl>
                                        <p:attrNameLst>
                                          <p:attrName>ppt_w</p:attrName>
                                        </p:attrNameLst>
                                      </p:cBhvr>
                                      <p:tavLst>
                                        <p:tav tm="0">
                                          <p:val>
                                            <p:fltVal val="0"/>
                                          </p:val>
                                        </p:tav>
                                        <p:tav tm="100000">
                                          <p:val>
                                            <p:strVal val="#ppt_w"/>
                                          </p:val>
                                        </p:tav>
                                      </p:tavLst>
                                    </p:anim>
                                  </p:childTnLst>
                                </p:cTn>
                              </p:par>
                              <p:par>
                                <p:cTn id="47" presetID="35"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2000"/>
                                        <p:tgtEl>
                                          <p:spTgt spid="15"/>
                                        </p:tgtEl>
                                      </p:cBhvr>
                                    </p:animEffect>
                                    <p:anim calcmode="lin" valueType="num">
                                      <p:cBhvr>
                                        <p:cTn id="50" dur="2000" fill="hold"/>
                                        <p:tgtEl>
                                          <p:spTgt spid="15"/>
                                        </p:tgtEl>
                                        <p:attrNameLst>
                                          <p:attrName>style.rotation</p:attrName>
                                        </p:attrNameLst>
                                      </p:cBhvr>
                                      <p:tavLst>
                                        <p:tav tm="0">
                                          <p:val>
                                            <p:fltVal val="720"/>
                                          </p:val>
                                        </p:tav>
                                        <p:tav tm="100000">
                                          <p:val>
                                            <p:fltVal val="0"/>
                                          </p:val>
                                        </p:tav>
                                      </p:tavLst>
                                    </p:anim>
                                    <p:anim calcmode="lin" valueType="num">
                                      <p:cBhvr>
                                        <p:cTn id="51" dur="2000" fill="hold"/>
                                        <p:tgtEl>
                                          <p:spTgt spid="15"/>
                                        </p:tgtEl>
                                        <p:attrNameLst>
                                          <p:attrName>ppt_h</p:attrName>
                                        </p:attrNameLst>
                                      </p:cBhvr>
                                      <p:tavLst>
                                        <p:tav tm="0">
                                          <p:val>
                                            <p:fltVal val="0"/>
                                          </p:val>
                                        </p:tav>
                                        <p:tav tm="100000">
                                          <p:val>
                                            <p:strVal val="#ppt_h"/>
                                          </p:val>
                                        </p:tav>
                                      </p:tavLst>
                                    </p:anim>
                                    <p:anim calcmode="lin" valueType="num">
                                      <p:cBhvr>
                                        <p:cTn id="52" dur="2000" fill="hold"/>
                                        <p:tgtEl>
                                          <p:spTgt spid="15"/>
                                        </p:tgtEl>
                                        <p:attrNameLst>
                                          <p:attrName>ppt_w</p:attrName>
                                        </p:attrNameLst>
                                      </p:cBhvr>
                                      <p:tavLst>
                                        <p:tav tm="0">
                                          <p:val>
                                            <p:fltVal val="0"/>
                                          </p:val>
                                        </p:tav>
                                        <p:tav tm="100000">
                                          <p:val>
                                            <p:strVal val="#ppt_w"/>
                                          </p:val>
                                        </p:tav>
                                      </p:tavLst>
                                    </p:anim>
                                  </p:childTnLst>
                                </p:cTn>
                              </p:par>
                              <p:par>
                                <p:cTn id="53" presetID="35"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2000"/>
                                        <p:tgtEl>
                                          <p:spTgt spid="16"/>
                                        </p:tgtEl>
                                      </p:cBhvr>
                                    </p:animEffect>
                                    <p:anim calcmode="lin" valueType="num">
                                      <p:cBhvr>
                                        <p:cTn id="56" dur="2000" fill="hold"/>
                                        <p:tgtEl>
                                          <p:spTgt spid="16"/>
                                        </p:tgtEl>
                                        <p:attrNameLst>
                                          <p:attrName>style.rotation</p:attrName>
                                        </p:attrNameLst>
                                      </p:cBhvr>
                                      <p:tavLst>
                                        <p:tav tm="0">
                                          <p:val>
                                            <p:fltVal val="720"/>
                                          </p:val>
                                        </p:tav>
                                        <p:tav tm="100000">
                                          <p:val>
                                            <p:fltVal val="0"/>
                                          </p:val>
                                        </p:tav>
                                      </p:tavLst>
                                    </p:anim>
                                    <p:anim calcmode="lin" valueType="num">
                                      <p:cBhvr>
                                        <p:cTn id="57" dur="2000" fill="hold"/>
                                        <p:tgtEl>
                                          <p:spTgt spid="16"/>
                                        </p:tgtEl>
                                        <p:attrNameLst>
                                          <p:attrName>ppt_h</p:attrName>
                                        </p:attrNameLst>
                                      </p:cBhvr>
                                      <p:tavLst>
                                        <p:tav tm="0">
                                          <p:val>
                                            <p:fltVal val="0"/>
                                          </p:val>
                                        </p:tav>
                                        <p:tav tm="100000">
                                          <p:val>
                                            <p:strVal val="#ppt_h"/>
                                          </p:val>
                                        </p:tav>
                                      </p:tavLst>
                                    </p:anim>
                                    <p:anim calcmode="lin" valueType="num">
                                      <p:cBhvr>
                                        <p:cTn id="58" dur="2000" fill="hold"/>
                                        <p:tgtEl>
                                          <p:spTgt spid="16"/>
                                        </p:tgtEl>
                                        <p:attrNameLst>
                                          <p:attrName>ppt_w</p:attrName>
                                        </p:attrNameLst>
                                      </p:cBhvr>
                                      <p:tavLst>
                                        <p:tav tm="0">
                                          <p:val>
                                            <p:fltVal val="0"/>
                                          </p:val>
                                        </p:tav>
                                        <p:tav tm="100000">
                                          <p:val>
                                            <p:strVal val="#ppt_w"/>
                                          </p:val>
                                        </p:tav>
                                      </p:tavLst>
                                    </p:anim>
                                  </p:childTnLst>
                                </p:cTn>
                              </p:par>
                              <p:par>
                                <p:cTn id="59" presetID="35"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000"/>
                                        <p:tgtEl>
                                          <p:spTgt spid="17"/>
                                        </p:tgtEl>
                                      </p:cBhvr>
                                    </p:animEffect>
                                    <p:anim calcmode="lin" valueType="num">
                                      <p:cBhvr>
                                        <p:cTn id="62" dur="2000" fill="hold"/>
                                        <p:tgtEl>
                                          <p:spTgt spid="17"/>
                                        </p:tgtEl>
                                        <p:attrNameLst>
                                          <p:attrName>style.rotation</p:attrName>
                                        </p:attrNameLst>
                                      </p:cBhvr>
                                      <p:tavLst>
                                        <p:tav tm="0">
                                          <p:val>
                                            <p:fltVal val="720"/>
                                          </p:val>
                                        </p:tav>
                                        <p:tav tm="100000">
                                          <p:val>
                                            <p:fltVal val="0"/>
                                          </p:val>
                                        </p:tav>
                                      </p:tavLst>
                                    </p:anim>
                                    <p:anim calcmode="lin" valueType="num">
                                      <p:cBhvr>
                                        <p:cTn id="63" dur="2000" fill="hold"/>
                                        <p:tgtEl>
                                          <p:spTgt spid="17"/>
                                        </p:tgtEl>
                                        <p:attrNameLst>
                                          <p:attrName>ppt_h</p:attrName>
                                        </p:attrNameLst>
                                      </p:cBhvr>
                                      <p:tavLst>
                                        <p:tav tm="0">
                                          <p:val>
                                            <p:fltVal val="0"/>
                                          </p:val>
                                        </p:tav>
                                        <p:tav tm="100000">
                                          <p:val>
                                            <p:strVal val="#ppt_h"/>
                                          </p:val>
                                        </p:tav>
                                      </p:tavLst>
                                    </p:anim>
                                    <p:anim calcmode="lin" valueType="num">
                                      <p:cBhvr>
                                        <p:cTn id="64" dur="2000" fill="hold"/>
                                        <p:tgtEl>
                                          <p:spTgt spid="17"/>
                                        </p:tgtEl>
                                        <p:attrNameLst>
                                          <p:attrName>ppt_w</p:attrName>
                                        </p:attrNameLst>
                                      </p:cBhvr>
                                      <p:tavLst>
                                        <p:tav tm="0">
                                          <p:val>
                                            <p:fltVal val="0"/>
                                          </p:val>
                                        </p:tav>
                                        <p:tav tm="100000">
                                          <p:val>
                                            <p:strVal val="#ppt_w"/>
                                          </p:val>
                                        </p:tav>
                                      </p:tavLst>
                                    </p:anim>
                                  </p:childTnLst>
                                </p:cTn>
                              </p:par>
                              <p:par>
                                <p:cTn id="65" presetID="35"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000"/>
                                        <p:tgtEl>
                                          <p:spTgt spid="18"/>
                                        </p:tgtEl>
                                      </p:cBhvr>
                                    </p:animEffect>
                                    <p:anim calcmode="lin" valueType="num">
                                      <p:cBhvr>
                                        <p:cTn id="68" dur="2000" fill="hold"/>
                                        <p:tgtEl>
                                          <p:spTgt spid="18"/>
                                        </p:tgtEl>
                                        <p:attrNameLst>
                                          <p:attrName>style.rotation</p:attrName>
                                        </p:attrNameLst>
                                      </p:cBhvr>
                                      <p:tavLst>
                                        <p:tav tm="0">
                                          <p:val>
                                            <p:fltVal val="720"/>
                                          </p:val>
                                        </p:tav>
                                        <p:tav tm="100000">
                                          <p:val>
                                            <p:fltVal val="0"/>
                                          </p:val>
                                        </p:tav>
                                      </p:tavLst>
                                    </p:anim>
                                    <p:anim calcmode="lin" valueType="num">
                                      <p:cBhvr>
                                        <p:cTn id="69" dur="2000" fill="hold"/>
                                        <p:tgtEl>
                                          <p:spTgt spid="18"/>
                                        </p:tgtEl>
                                        <p:attrNameLst>
                                          <p:attrName>ppt_h</p:attrName>
                                        </p:attrNameLst>
                                      </p:cBhvr>
                                      <p:tavLst>
                                        <p:tav tm="0">
                                          <p:val>
                                            <p:fltVal val="0"/>
                                          </p:val>
                                        </p:tav>
                                        <p:tav tm="100000">
                                          <p:val>
                                            <p:strVal val="#ppt_h"/>
                                          </p:val>
                                        </p:tav>
                                      </p:tavLst>
                                    </p:anim>
                                    <p:anim calcmode="lin" valueType="num">
                                      <p:cBhvr>
                                        <p:cTn id="70" dur="2000" fill="hold"/>
                                        <p:tgtEl>
                                          <p:spTgt spid="1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5"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65" name="Text Box 1037"/>
          <p:cNvSpPr txBox="1">
            <a:spLocks noChangeArrowheads="1"/>
          </p:cNvSpPr>
          <p:nvPr/>
        </p:nvSpPr>
        <p:spPr bwMode="auto">
          <a:xfrm>
            <a:off x="4621217" y="3917953"/>
            <a:ext cx="2891304" cy="707886"/>
          </a:xfrm>
          <a:prstGeom prst="rect">
            <a:avLst/>
          </a:prstGeom>
          <a:noFill/>
          <a:ln w="12700">
            <a:noFill/>
            <a:miter lim="800000"/>
            <a:headEnd/>
            <a:tailEnd/>
          </a:ln>
        </p:spPr>
        <p:txBody>
          <a:bodyPr wrap="none">
            <a:spAutoFit/>
          </a:bodyPr>
          <a:lstStyle/>
          <a:p>
            <a:r>
              <a:rPr lang="nl-NL" sz="4000" dirty="0">
                <a:solidFill>
                  <a:srgbClr val="106AB3"/>
                </a:solidFill>
              </a:rPr>
              <a:t>De Vorskwab</a:t>
            </a:r>
          </a:p>
        </p:txBody>
      </p:sp>
      <p:sp>
        <p:nvSpPr>
          <p:cNvPr id="12291" name="Rectangle 1030"/>
          <p:cNvSpPr>
            <a:spLocks noGrp="1" noChangeArrowheads="1"/>
          </p:cNvSpPr>
          <p:nvPr>
            <p:ph type="title"/>
          </p:nvPr>
        </p:nvSpPr>
        <p:spPr/>
        <p:txBody>
          <a:bodyPr>
            <a:normAutofit/>
          </a:bodyPr>
          <a:lstStyle/>
          <a:p>
            <a:r>
              <a:rPr lang="nl-NL" dirty="0"/>
              <a:t>Wat is dit …….</a:t>
            </a:r>
          </a:p>
        </p:txBody>
      </p:sp>
      <p:pic>
        <p:nvPicPr>
          <p:cNvPr id="100360" name="Picture 1032"/>
          <p:cNvPicPr>
            <a:picLocks noChangeAspect="1" noChangeArrowheads="1"/>
          </p:cNvPicPr>
          <p:nvPr/>
        </p:nvPicPr>
        <p:blipFill>
          <a:blip r:embed="rId3" cstate="print"/>
          <a:srcRect/>
          <a:stretch>
            <a:fillRect/>
          </a:stretch>
        </p:blipFill>
        <p:spPr bwMode="auto">
          <a:xfrm>
            <a:off x="1524000" y="33335"/>
            <a:ext cx="4267200" cy="2967039"/>
          </a:xfrm>
          <a:prstGeom prst="rect">
            <a:avLst/>
          </a:prstGeom>
          <a:noFill/>
          <a:ln w="12700">
            <a:noFill/>
            <a:miter lim="800000"/>
            <a:headEnd/>
            <a:tailEnd/>
          </a:ln>
        </p:spPr>
      </p:pic>
      <p:pic>
        <p:nvPicPr>
          <p:cNvPr id="100361" name="Picture 1033"/>
          <p:cNvPicPr>
            <a:picLocks noChangeAspect="1" noChangeArrowheads="1"/>
          </p:cNvPicPr>
          <p:nvPr/>
        </p:nvPicPr>
        <p:blipFill>
          <a:blip r:embed="rId4" cstate="print"/>
          <a:srcRect/>
          <a:stretch>
            <a:fillRect/>
          </a:stretch>
        </p:blipFill>
        <p:spPr bwMode="auto">
          <a:xfrm>
            <a:off x="5791200" y="0"/>
            <a:ext cx="4876800" cy="2743200"/>
          </a:xfrm>
          <a:prstGeom prst="rect">
            <a:avLst/>
          </a:prstGeom>
          <a:noFill/>
          <a:ln w="12700">
            <a:noFill/>
            <a:miter lim="800000"/>
            <a:headEnd/>
            <a:tailEnd/>
          </a:ln>
        </p:spPr>
      </p:pic>
      <p:sp>
        <p:nvSpPr>
          <p:cNvPr id="12295" name="Text Box 1038"/>
          <p:cNvSpPr txBox="1">
            <a:spLocks noChangeArrowheads="1"/>
          </p:cNvSpPr>
          <p:nvPr/>
        </p:nvSpPr>
        <p:spPr bwMode="auto">
          <a:xfrm>
            <a:off x="9782161" y="6560129"/>
            <a:ext cx="957313" cy="369332"/>
          </a:xfrm>
          <a:prstGeom prst="rect">
            <a:avLst/>
          </a:prstGeom>
          <a:noFill/>
          <a:ln w="12700">
            <a:noFill/>
            <a:miter lim="800000"/>
            <a:headEnd/>
            <a:tailEnd/>
          </a:ln>
        </p:spPr>
        <p:txBody>
          <a:bodyPr wrap="none">
            <a:spAutoFit/>
          </a:bodyPr>
          <a:lstStyle/>
          <a:p>
            <a:r>
              <a:rPr lang="nl-NL" dirty="0"/>
              <a:t>169-171</a:t>
            </a:r>
          </a:p>
        </p:txBody>
      </p:sp>
      <p:pic>
        <p:nvPicPr>
          <p:cNvPr id="1026" name="Picture 2"/>
          <p:cNvPicPr>
            <a:picLocks noChangeAspect="1" noChangeArrowheads="1"/>
          </p:cNvPicPr>
          <p:nvPr/>
        </p:nvPicPr>
        <p:blipFill>
          <a:blip r:embed="rId5" cstate="print"/>
          <a:srcRect/>
          <a:stretch>
            <a:fillRect/>
          </a:stretch>
        </p:blipFill>
        <p:spPr bwMode="auto">
          <a:xfrm>
            <a:off x="3238480" y="3033711"/>
            <a:ext cx="5503243" cy="3683007"/>
          </a:xfrm>
          <a:prstGeom prst="rect">
            <a:avLst/>
          </a:prstGeom>
          <a:noFill/>
          <a:ln w="9525">
            <a:noFill/>
            <a:miter lim="800000"/>
            <a:headEnd/>
            <a:tailEnd/>
          </a:ln>
          <a:effectLst/>
        </p:spPr>
      </p:pic>
      <p:sp>
        <p:nvSpPr>
          <p:cNvPr id="9" name="Rechthoek 8"/>
          <p:cNvSpPr/>
          <p:nvPr/>
        </p:nvSpPr>
        <p:spPr>
          <a:xfrm>
            <a:off x="3238480" y="3000376"/>
            <a:ext cx="1425134" cy="307777"/>
          </a:xfrm>
          <a:prstGeom prst="rect">
            <a:avLst/>
          </a:prstGeom>
        </p:spPr>
        <p:txBody>
          <a:bodyPr wrap="none">
            <a:spAutoFit/>
          </a:bodyPr>
          <a:lstStyle/>
          <a:p>
            <a:r>
              <a:rPr lang="nl-NL" sz="1400" dirty="0">
                <a:solidFill>
                  <a:schemeClr val="bg1"/>
                </a:solidFill>
              </a:rPr>
              <a:t>©Ron Offermans</a:t>
            </a:r>
            <a:endParaRPr lang="nl-NL" sz="2000" dirty="0">
              <a:solidFill>
                <a:schemeClr val="bg1"/>
              </a:solidFill>
            </a:endParaRPr>
          </a:p>
        </p:txBody>
      </p:sp>
    </p:spTree>
    <p:extLst>
      <p:ext uri="{BB962C8B-B14F-4D97-AF65-F5344CB8AC3E}">
        <p14:creationId xmlns:p14="http://schemas.microsoft.com/office/powerpoint/2010/main" val="158970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0360"/>
                                        </p:tgtEl>
                                        <p:attrNameLst>
                                          <p:attrName>style.visibility</p:attrName>
                                        </p:attrNameLst>
                                      </p:cBhvr>
                                      <p:to>
                                        <p:strVal val="visible"/>
                                      </p:to>
                                    </p:set>
                                    <p:anim calcmode="lin" valueType="num">
                                      <p:cBhvr additive="base">
                                        <p:cTn id="7" dur="500" fill="hold"/>
                                        <p:tgtEl>
                                          <p:spTgt spid="100360"/>
                                        </p:tgtEl>
                                        <p:attrNameLst>
                                          <p:attrName>ppt_x</p:attrName>
                                        </p:attrNameLst>
                                      </p:cBhvr>
                                      <p:tavLst>
                                        <p:tav tm="0">
                                          <p:val>
                                            <p:strVal val="#ppt_x"/>
                                          </p:val>
                                        </p:tav>
                                        <p:tav tm="100000">
                                          <p:val>
                                            <p:strVal val="#ppt_x"/>
                                          </p:val>
                                        </p:tav>
                                      </p:tavLst>
                                    </p:anim>
                                    <p:anim calcmode="lin" valueType="num">
                                      <p:cBhvr additive="base">
                                        <p:cTn id="8" dur="500" fill="hold"/>
                                        <p:tgtEl>
                                          <p:spTgt spid="1003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1000"/>
                                  </p:stCondLst>
                                  <p:childTnLst>
                                    <p:set>
                                      <p:cBhvr>
                                        <p:cTn id="11" dur="1" fill="hold">
                                          <p:stCondLst>
                                            <p:cond delay="0"/>
                                          </p:stCondLst>
                                        </p:cTn>
                                        <p:tgtEl>
                                          <p:spTgt spid="100361"/>
                                        </p:tgtEl>
                                        <p:attrNameLst>
                                          <p:attrName>style.visibility</p:attrName>
                                        </p:attrNameLst>
                                      </p:cBhvr>
                                      <p:to>
                                        <p:strVal val="visible"/>
                                      </p:to>
                                    </p:set>
                                    <p:anim calcmode="lin" valueType="num">
                                      <p:cBhvr additive="base">
                                        <p:cTn id="12" dur="500" fill="hold"/>
                                        <p:tgtEl>
                                          <p:spTgt spid="100361"/>
                                        </p:tgtEl>
                                        <p:attrNameLst>
                                          <p:attrName>ppt_x</p:attrName>
                                        </p:attrNameLst>
                                      </p:cBhvr>
                                      <p:tavLst>
                                        <p:tav tm="0">
                                          <p:val>
                                            <p:strVal val="#ppt_x"/>
                                          </p:val>
                                        </p:tav>
                                        <p:tav tm="100000">
                                          <p:val>
                                            <p:strVal val="#ppt_x"/>
                                          </p:val>
                                        </p:tav>
                                      </p:tavLst>
                                    </p:anim>
                                    <p:anim calcmode="lin" valueType="num">
                                      <p:cBhvr additive="base">
                                        <p:cTn id="13" dur="500" fill="hold"/>
                                        <p:tgtEl>
                                          <p:spTgt spid="100361"/>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00365"/>
                                        </p:tgtEl>
                                        <p:attrNameLst>
                                          <p:attrName>style.visibility</p:attrName>
                                        </p:attrNameLst>
                                      </p:cBhvr>
                                      <p:to>
                                        <p:strVal val="visible"/>
                                      </p:to>
                                    </p:set>
                                    <p:anim calcmode="lin" valueType="num">
                                      <p:cBhvr additive="base">
                                        <p:cTn id="18" dur="500" fill="hold"/>
                                        <p:tgtEl>
                                          <p:spTgt spid="100365"/>
                                        </p:tgtEl>
                                        <p:attrNameLst>
                                          <p:attrName>ppt_x</p:attrName>
                                        </p:attrNameLst>
                                      </p:cBhvr>
                                      <p:tavLst>
                                        <p:tav tm="0">
                                          <p:val>
                                            <p:strVal val="0-#ppt_w/2"/>
                                          </p:val>
                                        </p:tav>
                                        <p:tav tm="100000">
                                          <p:val>
                                            <p:strVal val="#ppt_x"/>
                                          </p:val>
                                        </p:tav>
                                      </p:tavLst>
                                    </p:anim>
                                    <p:anim calcmode="lin" valueType="num">
                                      <p:cBhvr additive="base">
                                        <p:cTn id="19" dur="500" fill="hold"/>
                                        <p:tgtEl>
                                          <p:spTgt spid="10036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diamond(in)">
                                      <p:cBhvr>
                                        <p:cTn id="24" dur="2000"/>
                                        <p:tgtEl>
                                          <p:spTgt spid="1026"/>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5" grpId="0" autoUpdateAnimBg="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Carolus Linneus</a:t>
            </a:r>
            <a:endParaRPr lang="nl-NL" dirty="0"/>
          </a:p>
        </p:txBody>
      </p:sp>
      <p:sp>
        <p:nvSpPr>
          <p:cNvPr id="3" name="Tijdelijke aanduiding voor inhoud 2"/>
          <p:cNvSpPr>
            <a:spLocks noGrp="1"/>
          </p:cNvSpPr>
          <p:nvPr>
            <p:ph idx="1"/>
          </p:nvPr>
        </p:nvSpPr>
        <p:spPr>
          <a:xfrm>
            <a:off x="2852740" y="1870071"/>
            <a:ext cx="8543925" cy="3776663"/>
          </a:xfrm>
        </p:spPr>
        <p:txBody>
          <a:bodyPr/>
          <a:lstStyle/>
          <a:p>
            <a:r>
              <a:rPr lang="nl-NL" dirty="0"/>
              <a:t>Carl (</a:t>
            </a:r>
            <a:r>
              <a:rPr lang="nl-NL" dirty="0" err="1"/>
              <a:t>von</a:t>
            </a:r>
            <a:r>
              <a:rPr lang="nl-NL" dirty="0"/>
              <a:t>) Linné(1707-1778)</a:t>
            </a:r>
          </a:p>
          <a:p>
            <a:pPr lvl="1"/>
            <a:r>
              <a:rPr lang="nl-NL" dirty="0"/>
              <a:t>Zweed</a:t>
            </a:r>
          </a:p>
          <a:p>
            <a:pPr lvl="1"/>
            <a:r>
              <a:rPr lang="nl-NL" dirty="0"/>
              <a:t>Promotie: Universiteit van Harderwijk</a:t>
            </a:r>
          </a:p>
          <a:p>
            <a:pPr lvl="1"/>
            <a:r>
              <a:rPr lang="nl-NL" dirty="0"/>
              <a:t>Voornaamste werk: </a:t>
            </a:r>
            <a:r>
              <a:rPr lang="nl-NL" dirty="0" err="1"/>
              <a:t>Systema</a:t>
            </a:r>
            <a:r>
              <a:rPr lang="nl-NL" dirty="0"/>
              <a:t> </a:t>
            </a:r>
            <a:r>
              <a:rPr lang="nl-NL" dirty="0" err="1"/>
              <a:t>Naturae</a:t>
            </a:r>
            <a:r>
              <a:rPr lang="nl-NL" dirty="0"/>
              <a:t> (Leiden, 1735, 10e editie 1758, tot 1835 verschenen 18 edities)</a:t>
            </a:r>
          </a:p>
        </p:txBody>
      </p:sp>
      <p:pic>
        <p:nvPicPr>
          <p:cNvPr id="1026" name="Picture 2"/>
          <p:cNvPicPr>
            <a:picLocks noChangeAspect="1" noChangeArrowheads="1"/>
          </p:cNvPicPr>
          <p:nvPr/>
        </p:nvPicPr>
        <p:blipFill>
          <a:blip r:embed="rId3" cstate="print"/>
          <a:srcRect/>
          <a:stretch>
            <a:fillRect/>
          </a:stretch>
        </p:blipFill>
        <p:spPr bwMode="auto">
          <a:xfrm>
            <a:off x="7124703" y="4195023"/>
            <a:ext cx="3084621" cy="2526452"/>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4" cstate="print"/>
          <a:srcRect/>
          <a:stretch>
            <a:fillRect/>
          </a:stretch>
        </p:blipFill>
        <p:spPr bwMode="auto">
          <a:xfrm>
            <a:off x="316642" y="719146"/>
            <a:ext cx="2452583" cy="2814631"/>
          </a:xfrm>
          <a:prstGeom prst="rect">
            <a:avLst/>
          </a:prstGeom>
          <a:ln>
            <a:noFill/>
          </a:ln>
          <a:effectLst>
            <a:outerShdw blurRad="292100" dist="139700" dir="2700000" algn="tl" rotWithShape="0">
              <a:srgbClr val="333333">
                <a:alpha val="65000"/>
              </a:srgbClr>
            </a:outerShdw>
          </a:effectLst>
        </p:spPr>
      </p:pic>
      <p:sp>
        <p:nvSpPr>
          <p:cNvPr id="6" name="Tekstvak 5"/>
          <p:cNvSpPr txBox="1"/>
          <p:nvPr/>
        </p:nvSpPr>
        <p:spPr>
          <a:xfrm>
            <a:off x="10310843" y="6500833"/>
            <a:ext cx="301686" cy="369332"/>
          </a:xfrm>
          <a:prstGeom prst="rect">
            <a:avLst/>
          </a:prstGeom>
          <a:noFill/>
        </p:spPr>
        <p:txBody>
          <a:bodyPr wrap="none" rtlCol="0">
            <a:spAutoFit/>
          </a:bodyPr>
          <a:lstStyle/>
          <a:p>
            <a:r>
              <a:rPr lang="nl-NL" dirty="0"/>
              <a:t>9</a:t>
            </a:r>
          </a:p>
        </p:txBody>
      </p:sp>
    </p:spTree>
    <p:extLst>
      <p:ext uri="{BB962C8B-B14F-4D97-AF65-F5344CB8AC3E}">
        <p14:creationId xmlns:p14="http://schemas.microsoft.com/office/powerpoint/2010/main" val="2745154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p:cNvSpPr>
            <a:spLocks noGrp="1" noChangeArrowheads="1"/>
          </p:cNvSpPr>
          <p:nvPr>
            <p:ph type="title"/>
          </p:nvPr>
        </p:nvSpPr>
        <p:spPr/>
        <p:txBody>
          <a:bodyPr/>
          <a:lstStyle/>
          <a:p>
            <a:pPr algn="ctr"/>
            <a:r>
              <a:rPr lang="nl-NL" dirty="0"/>
              <a:t>Systematiek</a:t>
            </a:r>
          </a:p>
        </p:txBody>
      </p:sp>
      <p:sp>
        <p:nvSpPr>
          <p:cNvPr id="98311" name="Rectangle 7"/>
          <p:cNvSpPr>
            <a:spLocks noGrp="1" noChangeArrowheads="1"/>
          </p:cNvSpPr>
          <p:nvPr>
            <p:ph type="body" sz="half" idx="1"/>
          </p:nvPr>
        </p:nvSpPr>
        <p:spPr>
          <a:xfrm>
            <a:off x="390496" y="1617661"/>
            <a:ext cx="5181600" cy="4351339"/>
          </a:xfrm>
        </p:spPr>
        <p:txBody>
          <a:bodyPr/>
          <a:lstStyle/>
          <a:p>
            <a:r>
              <a:rPr lang="nl-NL" dirty="0"/>
              <a:t>Stam</a:t>
            </a:r>
          </a:p>
          <a:p>
            <a:r>
              <a:rPr lang="nl-NL" dirty="0"/>
              <a:t>(Onder stam)</a:t>
            </a:r>
          </a:p>
          <a:p>
            <a:r>
              <a:rPr lang="nl-NL" dirty="0"/>
              <a:t>Klasse</a:t>
            </a:r>
          </a:p>
          <a:p>
            <a:r>
              <a:rPr lang="nl-NL" dirty="0"/>
              <a:t>Orde</a:t>
            </a:r>
          </a:p>
          <a:p>
            <a:r>
              <a:rPr lang="nl-NL" dirty="0"/>
              <a:t>Familie</a:t>
            </a:r>
          </a:p>
          <a:p>
            <a:r>
              <a:rPr lang="nl-NL" dirty="0"/>
              <a:t>Geslacht (genus)</a:t>
            </a:r>
          </a:p>
          <a:p>
            <a:r>
              <a:rPr lang="nl-NL" dirty="0"/>
              <a:t>Soort (species)</a:t>
            </a:r>
          </a:p>
          <a:p>
            <a:endParaRPr lang="nl-NL" dirty="0"/>
          </a:p>
        </p:txBody>
      </p:sp>
      <p:sp>
        <p:nvSpPr>
          <p:cNvPr id="98312" name="Rectangle 8"/>
          <p:cNvSpPr>
            <a:spLocks noGrp="1" noChangeArrowheads="1"/>
          </p:cNvSpPr>
          <p:nvPr>
            <p:ph type="body" sz="half" idx="2"/>
          </p:nvPr>
        </p:nvSpPr>
        <p:spPr>
          <a:xfrm>
            <a:off x="3667127" y="1585915"/>
            <a:ext cx="5934075" cy="4548187"/>
          </a:xfrm>
        </p:spPr>
        <p:txBody>
          <a:bodyPr/>
          <a:lstStyle/>
          <a:p>
            <a:r>
              <a:rPr lang="nl-NL" dirty="0"/>
              <a:t>(</a:t>
            </a:r>
            <a:r>
              <a:rPr lang="nl-NL" dirty="0" err="1"/>
              <a:t>Chordata</a:t>
            </a:r>
            <a:r>
              <a:rPr lang="nl-NL" dirty="0"/>
              <a:t>)</a:t>
            </a:r>
          </a:p>
          <a:p>
            <a:r>
              <a:rPr lang="nl-NL" dirty="0"/>
              <a:t>Gewervelden (/Manteldieren/…)</a:t>
            </a:r>
          </a:p>
          <a:p>
            <a:r>
              <a:rPr lang="nl-NL" dirty="0"/>
              <a:t>Vissen (/Reptielen/Zoogdieren/…)</a:t>
            </a:r>
          </a:p>
          <a:p>
            <a:r>
              <a:rPr lang="nl-NL" dirty="0"/>
              <a:t>Beenvissen (Kraakbeenvissen)</a:t>
            </a:r>
          </a:p>
          <a:p>
            <a:r>
              <a:rPr lang="nl-NL" dirty="0"/>
              <a:t>Echte baarzen (Schorpioenvissen/...)</a:t>
            </a:r>
          </a:p>
          <a:p>
            <a:r>
              <a:rPr lang="nl-NL" dirty="0" err="1"/>
              <a:t>Perca</a:t>
            </a:r>
            <a:endParaRPr lang="nl-NL" dirty="0"/>
          </a:p>
          <a:p>
            <a:r>
              <a:rPr lang="nl-NL" dirty="0" err="1">
                <a:solidFill>
                  <a:srgbClr val="00B050"/>
                </a:solidFill>
              </a:rPr>
              <a:t>Perca</a:t>
            </a:r>
            <a:r>
              <a:rPr lang="nl-NL" dirty="0">
                <a:solidFill>
                  <a:srgbClr val="00B050"/>
                </a:solidFill>
              </a:rPr>
              <a:t> </a:t>
            </a:r>
            <a:r>
              <a:rPr lang="nl-NL" dirty="0" err="1">
                <a:solidFill>
                  <a:srgbClr val="00B050"/>
                </a:solidFill>
              </a:rPr>
              <a:t>fluviatilis</a:t>
            </a:r>
            <a:r>
              <a:rPr lang="nl-NL" dirty="0">
                <a:solidFill>
                  <a:srgbClr val="00B050"/>
                </a:solidFill>
              </a:rPr>
              <a:t> (baars)</a:t>
            </a:r>
          </a:p>
        </p:txBody>
      </p:sp>
      <p:sp>
        <p:nvSpPr>
          <p:cNvPr id="11270" name="Text Box 11"/>
          <p:cNvSpPr txBox="1">
            <a:spLocks noChangeArrowheads="1"/>
          </p:cNvSpPr>
          <p:nvPr/>
        </p:nvSpPr>
        <p:spPr bwMode="auto">
          <a:xfrm>
            <a:off x="10239404" y="6560129"/>
            <a:ext cx="418704" cy="369332"/>
          </a:xfrm>
          <a:prstGeom prst="rect">
            <a:avLst/>
          </a:prstGeom>
          <a:noFill/>
          <a:ln w="12700">
            <a:noFill/>
            <a:miter lim="800000"/>
            <a:headEnd/>
            <a:tailEnd/>
          </a:ln>
        </p:spPr>
        <p:txBody>
          <a:bodyPr wrap="none">
            <a:spAutoFit/>
          </a:bodyPr>
          <a:lstStyle/>
          <a:p>
            <a:r>
              <a:rPr lang="nl-NL" dirty="0"/>
              <a:t>12</a:t>
            </a:r>
          </a:p>
        </p:txBody>
      </p:sp>
      <p:pic>
        <p:nvPicPr>
          <p:cNvPr id="1027" name="Picture 3"/>
          <p:cNvPicPr>
            <a:picLocks noChangeAspect="1" noChangeArrowheads="1"/>
          </p:cNvPicPr>
          <p:nvPr/>
        </p:nvPicPr>
        <p:blipFill>
          <a:blip r:embed="rId3" cstate="print"/>
          <a:srcRect/>
          <a:stretch>
            <a:fillRect/>
          </a:stretch>
        </p:blipFill>
        <p:spPr bwMode="auto">
          <a:xfrm>
            <a:off x="7943850" y="3992115"/>
            <a:ext cx="3552855" cy="26616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8964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3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83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3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83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31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831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8312">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312">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8312">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8312">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8312">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8312">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83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1" grpId="0" build="p"/>
      <p:bldP spid="9831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p:cNvSpPr>
            <a:spLocks noGrp="1" noChangeArrowheads="1"/>
          </p:cNvSpPr>
          <p:nvPr>
            <p:ph type="title"/>
          </p:nvPr>
        </p:nvSpPr>
        <p:spPr>
          <a:xfrm>
            <a:off x="1809721" y="424170"/>
            <a:ext cx="8643999" cy="852213"/>
          </a:xfrm>
        </p:spPr>
        <p:txBody>
          <a:bodyPr>
            <a:noAutofit/>
          </a:bodyPr>
          <a:lstStyle/>
          <a:p>
            <a:r>
              <a:rPr lang="nl-NL" sz="3600" dirty="0"/>
              <a:t>(Globale) Systematiek van de levende wezens</a:t>
            </a:r>
            <a:endParaRPr lang="nl-NL" sz="5400" dirty="0"/>
          </a:p>
        </p:txBody>
      </p:sp>
      <p:sp>
        <p:nvSpPr>
          <p:cNvPr id="11267" name="Text Box 8"/>
          <p:cNvSpPr txBox="1">
            <a:spLocks noChangeArrowheads="1"/>
          </p:cNvSpPr>
          <p:nvPr/>
        </p:nvSpPr>
        <p:spPr bwMode="auto">
          <a:xfrm>
            <a:off x="10320767" y="6560130"/>
            <a:ext cx="418704" cy="369332"/>
          </a:xfrm>
          <a:prstGeom prst="rect">
            <a:avLst/>
          </a:prstGeom>
          <a:noFill/>
          <a:ln w="12700">
            <a:noFill/>
            <a:miter lim="800000"/>
            <a:headEnd/>
            <a:tailEnd/>
          </a:ln>
        </p:spPr>
        <p:txBody>
          <a:bodyPr wrap="none" anchor="ctr">
            <a:spAutoFit/>
          </a:bodyPr>
          <a:lstStyle/>
          <a:p>
            <a:r>
              <a:rPr lang="nl-NL" dirty="0"/>
              <a:t>11</a:t>
            </a:r>
          </a:p>
        </p:txBody>
      </p:sp>
      <p:sp>
        <p:nvSpPr>
          <p:cNvPr id="11268" name="Freeform 10"/>
          <p:cNvSpPr>
            <a:spLocks/>
          </p:cNvSpPr>
          <p:nvPr/>
        </p:nvSpPr>
        <p:spPr bwMode="auto">
          <a:xfrm>
            <a:off x="1676400" y="1285860"/>
            <a:ext cx="8420128" cy="5491179"/>
          </a:xfrm>
          <a:custGeom>
            <a:avLst/>
            <a:gdLst>
              <a:gd name="T0" fmla="*/ 2147483647 w 2504"/>
              <a:gd name="T1" fmla="*/ 2147483647 h 3000"/>
              <a:gd name="T2" fmla="*/ 2147483647 w 2504"/>
              <a:gd name="T3" fmla="*/ 2147483647 h 3000"/>
              <a:gd name="T4" fmla="*/ 2147483647 w 2504"/>
              <a:gd name="T5" fmla="*/ 2147483647 h 3000"/>
              <a:gd name="T6" fmla="*/ 2147483647 w 2504"/>
              <a:gd name="T7" fmla="*/ 2147483647 h 3000"/>
              <a:gd name="T8" fmla="*/ 2147483647 w 2504"/>
              <a:gd name="T9" fmla="*/ 2147483647 h 3000"/>
              <a:gd name="T10" fmla="*/ 2147483647 w 2504"/>
              <a:gd name="T11" fmla="*/ 2147483647 h 3000"/>
              <a:gd name="T12" fmla="*/ 2147483647 w 2504"/>
              <a:gd name="T13" fmla="*/ 2147483647 h 3000"/>
              <a:gd name="T14" fmla="*/ 2147483647 w 2504"/>
              <a:gd name="T15" fmla="*/ 2147483647 h 3000"/>
              <a:gd name="T16" fmla="*/ 2147483647 w 2504"/>
              <a:gd name="T17" fmla="*/ 2147483647 h 3000"/>
              <a:gd name="T18" fmla="*/ 2147483647 w 2504"/>
              <a:gd name="T19" fmla="*/ 2147483647 h 3000"/>
              <a:gd name="T20" fmla="*/ 2147483647 w 2504"/>
              <a:gd name="T21" fmla="*/ 2147483647 h 3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04"/>
              <a:gd name="T34" fmla="*/ 0 h 3000"/>
              <a:gd name="T35" fmla="*/ 2504 w 2504"/>
              <a:gd name="T36" fmla="*/ 3000 h 30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04" h="3000">
                <a:moveTo>
                  <a:pt x="432" y="3000"/>
                </a:moveTo>
                <a:cubicBezTo>
                  <a:pt x="216" y="2504"/>
                  <a:pt x="0" y="2008"/>
                  <a:pt x="48" y="1896"/>
                </a:cubicBezTo>
                <a:cubicBezTo>
                  <a:pt x="96" y="1784"/>
                  <a:pt x="704" y="2448"/>
                  <a:pt x="720" y="2328"/>
                </a:cubicBezTo>
                <a:cubicBezTo>
                  <a:pt x="736" y="2208"/>
                  <a:pt x="168" y="1416"/>
                  <a:pt x="144" y="1176"/>
                </a:cubicBezTo>
                <a:cubicBezTo>
                  <a:pt x="120" y="936"/>
                  <a:pt x="424" y="904"/>
                  <a:pt x="576" y="888"/>
                </a:cubicBezTo>
                <a:cubicBezTo>
                  <a:pt x="728" y="872"/>
                  <a:pt x="976" y="888"/>
                  <a:pt x="1056" y="1080"/>
                </a:cubicBezTo>
                <a:cubicBezTo>
                  <a:pt x="1136" y="1272"/>
                  <a:pt x="984" y="2152"/>
                  <a:pt x="1056" y="2040"/>
                </a:cubicBezTo>
                <a:cubicBezTo>
                  <a:pt x="1128" y="1928"/>
                  <a:pt x="1248" y="696"/>
                  <a:pt x="1488" y="408"/>
                </a:cubicBezTo>
                <a:cubicBezTo>
                  <a:pt x="1728" y="120"/>
                  <a:pt x="2504" y="0"/>
                  <a:pt x="2496" y="312"/>
                </a:cubicBezTo>
                <a:cubicBezTo>
                  <a:pt x="2488" y="624"/>
                  <a:pt x="1640" y="1832"/>
                  <a:pt x="1440" y="2280"/>
                </a:cubicBezTo>
                <a:cubicBezTo>
                  <a:pt x="1240" y="2728"/>
                  <a:pt x="1328" y="2872"/>
                  <a:pt x="1296" y="3000"/>
                </a:cubicBezTo>
              </a:path>
            </a:pathLst>
          </a:custGeom>
          <a:noFill/>
          <a:ln w="76200">
            <a:solidFill>
              <a:srgbClr val="54FF4B"/>
            </a:solidFill>
            <a:round/>
            <a:headEnd/>
            <a:tailEnd/>
          </a:ln>
        </p:spPr>
        <p:txBody>
          <a:bodyPr wrap="none" anchor="ctr"/>
          <a:lstStyle/>
          <a:p>
            <a:endParaRPr lang="nl-NL"/>
          </a:p>
        </p:txBody>
      </p:sp>
      <p:sp>
        <p:nvSpPr>
          <p:cNvPr id="11269" name="Text Box 11"/>
          <p:cNvSpPr txBox="1">
            <a:spLocks noChangeArrowheads="1"/>
          </p:cNvSpPr>
          <p:nvPr/>
        </p:nvSpPr>
        <p:spPr bwMode="auto">
          <a:xfrm>
            <a:off x="4045575" y="6258756"/>
            <a:ext cx="1375569" cy="461665"/>
          </a:xfrm>
          <a:prstGeom prst="rect">
            <a:avLst/>
          </a:prstGeom>
          <a:noFill/>
          <a:ln w="9525">
            <a:noFill/>
            <a:miter lim="800000"/>
            <a:headEnd/>
            <a:tailEnd/>
          </a:ln>
        </p:spPr>
        <p:txBody>
          <a:bodyPr wrap="none">
            <a:spAutoFit/>
          </a:bodyPr>
          <a:lstStyle/>
          <a:p>
            <a:pPr algn="l"/>
            <a:r>
              <a:rPr lang="nl-NL" sz="2400" dirty="0"/>
              <a:t>Bacteriën</a:t>
            </a:r>
          </a:p>
        </p:txBody>
      </p:sp>
      <p:sp>
        <p:nvSpPr>
          <p:cNvPr id="11270" name="Text Box 12"/>
          <p:cNvSpPr txBox="1">
            <a:spLocks noChangeArrowheads="1"/>
          </p:cNvSpPr>
          <p:nvPr/>
        </p:nvSpPr>
        <p:spPr bwMode="auto">
          <a:xfrm rot="21305664">
            <a:off x="3481962" y="5748550"/>
            <a:ext cx="1622945" cy="461665"/>
          </a:xfrm>
          <a:prstGeom prst="rect">
            <a:avLst/>
          </a:prstGeom>
          <a:noFill/>
          <a:ln w="9525">
            <a:noFill/>
            <a:miter lim="800000"/>
            <a:headEnd/>
            <a:tailEnd/>
          </a:ln>
        </p:spPr>
        <p:txBody>
          <a:bodyPr wrap="none">
            <a:spAutoFit/>
          </a:bodyPr>
          <a:lstStyle/>
          <a:p>
            <a:pPr algn="l"/>
            <a:r>
              <a:rPr lang="nl-NL" sz="2400" dirty="0"/>
              <a:t>Blauwalgen</a:t>
            </a:r>
          </a:p>
        </p:txBody>
      </p:sp>
      <p:sp>
        <p:nvSpPr>
          <p:cNvPr id="11271" name="Text Box 13"/>
          <p:cNvSpPr txBox="1">
            <a:spLocks noChangeArrowheads="1"/>
          </p:cNvSpPr>
          <p:nvPr/>
        </p:nvSpPr>
        <p:spPr bwMode="auto">
          <a:xfrm rot="2516295">
            <a:off x="1896573" y="5232117"/>
            <a:ext cx="1553630" cy="461665"/>
          </a:xfrm>
          <a:prstGeom prst="rect">
            <a:avLst/>
          </a:prstGeom>
          <a:noFill/>
          <a:ln w="9525">
            <a:noFill/>
            <a:miter lim="800000"/>
            <a:headEnd/>
            <a:tailEnd/>
          </a:ln>
        </p:spPr>
        <p:txBody>
          <a:bodyPr wrap="none">
            <a:spAutoFit/>
          </a:bodyPr>
          <a:lstStyle/>
          <a:p>
            <a:pPr algn="l"/>
            <a:r>
              <a:rPr lang="nl-NL" sz="2400" b="1" dirty="0"/>
              <a:t>Schimmels</a:t>
            </a:r>
          </a:p>
        </p:txBody>
      </p:sp>
      <p:sp>
        <p:nvSpPr>
          <p:cNvPr id="11272" name="Text Box 14"/>
          <p:cNvSpPr txBox="1">
            <a:spLocks noChangeArrowheads="1"/>
          </p:cNvSpPr>
          <p:nvPr/>
        </p:nvSpPr>
        <p:spPr bwMode="auto">
          <a:xfrm>
            <a:off x="2667000" y="3114679"/>
            <a:ext cx="2514600" cy="461665"/>
          </a:xfrm>
          <a:prstGeom prst="rect">
            <a:avLst/>
          </a:prstGeom>
          <a:noFill/>
          <a:ln w="9525">
            <a:noFill/>
            <a:miter lim="800000"/>
            <a:headEnd/>
            <a:tailEnd/>
          </a:ln>
        </p:spPr>
        <p:txBody>
          <a:bodyPr>
            <a:spAutoFit/>
          </a:bodyPr>
          <a:lstStyle/>
          <a:p>
            <a:pPr algn="l"/>
            <a:r>
              <a:rPr lang="nl-NL" sz="2400" dirty="0"/>
              <a:t>Hogere  Planten</a:t>
            </a:r>
          </a:p>
        </p:txBody>
      </p:sp>
      <p:sp>
        <p:nvSpPr>
          <p:cNvPr id="11273" name="Text Box 15"/>
          <p:cNvSpPr txBox="1">
            <a:spLocks noChangeArrowheads="1"/>
          </p:cNvSpPr>
          <p:nvPr/>
        </p:nvSpPr>
        <p:spPr bwMode="auto">
          <a:xfrm>
            <a:off x="3403895" y="3524594"/>
            <a:ext cx="1102353" cy="830997"/>
          </a:xfrm>
          <a:prstGeom prst="rect">
            <a:avLst/>
          </a:prstGeom>
          <a:noFill/>
          <a:ln w="9525">
            <a:noFill/>
            <a:miter lim="800000"/>
            <a:headEnd/>
            <a:tailEnd/>
          </a:ln>
        </p:spPr>
        <p:txBody>
          <a:bodyPr wrap="none">
            <a:spAutoFit/>
          </a:bodyPr>
          <a:lstStyle/>
          <a:p>
            <a:pPr algn="l"/>
            <a:endParaRPr lang="nl-NL" sz="2400" b="1" dirty="0">
              <a:latin typeface="Times New Roman" panose="02020603050405020304" pitchFamily="18" charset="0"/>
              <a:cs typeface="Times New Roman" panose="02020603050405020304" pitchFamily="18" charset="0"/>
            </a:endParaRPr>
          </a:p>
          <a:p>
            <a:pPr algn="l"/>
            <a:r>
              <a:rPr lang="nl-NL" sz="2400" dirty="0"/>
              <a:t>Wieren</a:t>
            </a:r>
          </a:p>
        </p:txBody>
      </p:sp>
      <p:sp>
        <p:nvSpPr>
          <p:cNvPr id="11274" name="Text Box 16"/>
          <p:cNvSpPr txBox="1">
            <a:spLocks noChangeArrowheads="1"/>
          </p:cNvSpPr>
          <p:nvPr/>
        </p:nvSpPr>
        <p:spPr bwMode="auto">
          <a:xfrm>
            <a:off x="7502551" y="1757358"/>
            <a:ext cx="1850699" cy="461665"/>
          </a:xfrm>
          <a:prstGeom prst="rect">
            <a:avLst/>
          </a:prstGeom>
          <a:noFill/>
          <a:ln w="9525">
            <a:noFill/>
            <a:miter lim="800000"/>
            <a:headEnd/>
            <a:tailEnd/>
          </a:ln>
        </p:spPr>
        <p:txBody>
          <a:bodyPr wrap="none">
            <a:spAutoFit/>
          </a:bodyPr>
          <a:lstStyle/>
          <a:p>
            <a:pPr algn="l"/>
            <a:r>
              <a:rPr lang="nl-NL" sz="2400" dirty="0" err="1"/>
              <a:t>Gewervelden</a:t>
            </a:r>
            <a:endParaRPr lang="nl-NL" sz="2400" dirty="0"/>
          </a:p>
        </p:txBody>
      </p:sp>
      <p:sp>
        <p:nvSpPr>
          <p:cNvPr id="11275" name="Text Box 17"/>
          <p:cNvSpPr txBox="1">
            <a:spLocks noChangeArrowheads="1"/>
          </p:cNvSpPr>
          <p:nvPr/>
        </p:nvSpPr>
        <p:spPr bwMode="auto">
          <a:xfrm rot="-2920157">
            <a:off x="5402223" y="5236438"/>
            <a:ext cx="1387559" cy="461665"/>
          </a:xfrm>
          <a:prstGeom prst="rect">
            <a:avLst/>
          </a:prstGeom>
          <a:noFill/>
          <a:ln w="9525">
            <a:noFill/>
            <a:miter lim="800000"/>
            <a:headEnd/>
            <a:tailEnd/>
          </a:ln>
        </p:spPr>
        <p:txBody>
          <a:bodyPr wrap="none">
            <a:spAutoFit/>
          </a:bodyPr>
          <a:lstStyle/>
          <a:p>
            <a:pPr algn="l"/>
            <a:r>
              <a:rPr lang="nl-NL" sz="2400" dirty="0"/>
              <a:t>1-celligen</a:t>
            </a:r>
          </a:p>
        </p:txBody>
      </p:sp>
      <p:sp>
        <p:nvSpPr>
          <p:cNvPr id="11276" name="Text Box 18"/>
          <p:cNvSpPr txBox="1">
            <a:spLocks noChangeArrowheads="1"/>
          </p:cNvSpPr>
          <p:nvPr/>
        </p:nvSpPr>
        <p:spPr bwMode="auto">
          <a:xfrm>
            <a:off x="5943605" y="3810004"/>
            <a:ext cx="1242135" cy="461665"/>
          </a:xfrm>
          <a:prstGeom prst="rect">
            <a:avLst/>
          </a:prstGeom>
          <a:noFill/>
          <a:ln w="9525">
            <a:noFill/>
            <a:miter lim="800000"/>
            <a:headEnd/>
            <a:tailEnd/>
          </a:ln>
        </p:spPr>
        <p:txBody>
          <a:bodyPr wrap="none">
            <a:spAutoFit/>
          </a:bodyPr>
          <a:lstStyle/>
          <a:p>
            <a:pPr algn="l"/>
            <a:r>
              <a:rPr lang="nl-NL" sz="2400"/>
              <a:t>Sponzen</a:t>
            </a:r>
          </a:p>
        </p:txBody>
      </p:sp>
      <p:sp>
        <p:nvSpPr>
          <p:cNvPr id="11277" name="Text Box 19"/>
          <p:cNvSpPr txBox="1">
            <a:spLocks noChangeArrowheads="1"/>
          </p:cNvSpPr>
          <p:nvPr/>
        </p:nvSpPr>
        <p:spPr bwMode="auto">
          <a:xfrm>
            <a:off x="6096004" y="3276604"/>
            <a:ext cx="1664815" cy="461665"/>
          </a:xfrm>
          <a:prstGeom prst="rect">
            <a:avLst/>
          </a:prstGeom>
          <a:noFill/>
          <a:ln w="9525">
            <a:noFill/>
            <a:miter lim="800000"/>
            <a:headEnd/>
            <a:tailEnd/>
          </a:ln>
        </p:spPr>
        <p:txBody>
          <a:bodyPr wrap="none">
            <a:spAutoFit/>
          </a:bodyPr>
          <a:lstStyle/>
          <a:p>
            <a:pPr algn="l"/>
            <a:r>
              <a:rPr lang="nl-NL" sz="2400"/>
              <a:t>Neteldieren</a:t>
            </a:r>
          </a:p>
        </p:txBody>
      </p:sp>
      <p:sp>
        <p:nvSpPr>
          <p:cNvPr id="11278" name="Text Box 20"/>
          <p:cNvSpPr txBox="1">
            <a:spLocks noChangeArrowheads="1"/>
          </p:cNvSpPr>
          <p:nvPr/>
        </p:nvSpPr>
        <p:spPr bwMode="auto">
          <a:xfrm>
            <a:off x="6400801" y="2667004"/>
            <a:ext cx="1691810" cy="461665"/>
          </a:xfrm>
          <a:prstGeom prst="rect">
            <a:avLst/>
          </a:prstGeom>
          <a:noFill/>
          <a:ln w="9525">
            <a:noFill/>
            <a:miter lim="800000"/>
            <a:headEnd/>
            <a:tailEnd/>
          </a:ln>
        </p:spPr>
        <p:txBody>
          <a:bodyPr wrap="none">
            <a:spAutoFit/>
          </a:bodyPr>
          <a:lstStyle/>
          <a:p>
            <a:pPr algn="l"/>
            <a:r>
              <a:rPr lang="nl-NL" sz="2400"/>
              <a:t>Weekdieren</a:t>
            </a:r>
          </a:p>
        </p:txBody>
      </p:sp>
      <p:sp>
        <p:nvSpPr>
          <p:cNvPr id="11279" name="Text Box 21"/>
          <p:cNvSpPr txBox="1">
            <a:spLocks noChangeArrowheads="1"/>
          </p:cNvSpPr>
          <p:nvPr/>
        </p:nvSpPr>
        <p:spPr bwMode="auto">
          <a:xfrm>
            <a:off x="6810380" y="2214558"/>
            <a:ext cx="2027158" cy="461665"/>
          </a:xfrm>
          <a:prstGeom prst="rect">
            <a:avLst/>
          </a:prstGeom>
          <a:noFill/>
          <a:ln w="9525">
            <a:noFill/>
            <a:miter lim="800000"/>
            <a:headEnd/>
            <a:tailEnd/>
          </a:ln>
        </p:spPr>
        <p:txBody>
          <a:bodyPr wrap="none">
            <a:spAutoFit/>
          </a:bodyPr>
          <a:lstStyle/>
          <a:p>
            <a:pPr algn="l"/>
            <a:r>
              <a:rPr lang="nl-NL" sz="2400" dirty="0"/>
              <a:t>Geleedpotigen</a:t>
            </a:r>
          </a:p>
        </p:txBody>
      </p:sp>
      <p:sp>
        <p:nvSpPr>
          <p:cNvPr id="11280" name="WordArt 22"/>
          <p:cNvSpPr>
            <a:spLocks noChangeArrowheads="1" noChangeShapeType="1" noTextEdit="1"/>
          </p:cNvSpPr>
          <p:nvPr/>
        </p:nvSpPr>
        <p:spPr bwMode="auto">
          <a:xfrm>
            <a:off x="2971800" y="2624135"/>
            <a:ext cx="1524000" cy="304800"/>
          </a:xfrm>
          <a:prstGeom prst="rect">
            <a:avLst/>
          </a:prstGeom>
        </p:spPr>
        <p:txBody>
          <a:bodyPr spcFirstLastPara="1" wrap="none" fromWordArt="1">
            <a:prstTxWarp prst="textArchUp">
              <a:avLst>
                <a:gd name="adj" fmla="val 10623492"/>
              </a:avLst>
            </a:prstTxWarp>
          </a:bodyPr>
          <a:lstStyle/>
          <a:p>
            <a:r>
              <a:rPr lang="nl-NL" kern="10" dirty="0">
                <a:ln w="9525">
                  <a:solidFill>
                    <a:srgbClr val="000000"/>
                  </a:solidFill>
                  <a:round/>
                  <a:headEnd/>
                  <a:tailEnd/>
                </a:ln>
                <a:solidFill>
                  <a:srgbClr val="000000"/>
                </a:solidFill>
                <a:latin typeface="Times New Roman"/>
                <a:cs typeface="Times New Roman"/>
              </a:rPr>
              <a:t>Plantenrijk</a:t>
            </a:r>
          </a:p>
        </p:txBody>
      </p:sp>
      <p:sp>
        <p:nvSpPr>
          <p:cNvPr id="11281" name="WordArt 23"/>
          <p:cNvSpPr>
            <a:spLocks noChangeArrowheads="1" noChangeShapeType="1" noTextEdit="1"/>
          </p:cNvSpPr>
          <p:nvPr/>
        </p:nvSpPr>
        <p:spPr bwMode="auto">
          <a:xfrm rot="19263066">
            <a:off x="5737701" y="1964683"/>
            <a:ext cx="1524000" cy="304800"/>
          </a:xfrm>
          <a:prstGeom prst="rect">
            <a:avLst/>
          </a:prstGeom>
        </p:spPr>
        <p:txBody>
          <a:bodyPr spcFirstLastPara="1" wrap="none" fromWordArt="1">
            <a:prstTxWarp prst="textArchUp">
              <a:avLst>
                <a:gd name="adj" fmla="val 10780508"/>
              </a:avLst>
            </a:prstTxWarp>
          </a:bodyPr>
          <a:lstStyle/>
          <a:p>
            <a:r>
              <a:rPr lang="nl-NL" kern="10" dirty="0">
                <a:ln w="9525">
                  <a:solidFill>
                    <a:srgbClr val="000000"/>
                  </a:solidFill>
                  <a:round/>
                  <a:headEnd/>
                  <a:tailEnd/>
                </a:ln>
                <a:solidFill>
                  <a:srgbClr val="000000"/>
                </a:solidFill>
                <a:latin typeface="Times New Roman"/>
                <a:cs typeface="Times New Roman"/>
              </a:rPr>
              <a:t>Dierenrijk</a:t>
            </a:r>
          </a:p>
        </p:txBody>
      </p:sp>
      <p:pic>
        <p:nvPicPr>
          <p:cNvPr id="5147" name="Picture 27"/>
          <p:cNvPicPr>
            <a:picLocks noChangeAspect="1" noChangeArrowheads="1"/>
          </p:cNvPicPr>
          <p:nvPr/>
        </p:nvPicPr>
        <p:blipFill>
          <a:blip r:embed="rId3" cstate="print"/>
          <a:srcRect/>
          <a:stretch>
            <a:fillRect/>
          </a:stretch>
        </p:blipFill>
        <p:spPr bwMode="auto">
          <a:xfrm>
            <a:off x="8059773" y="3714752"/>
            <a:ext cx="2536825" cy="2895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148" name="Text Box 28"/>
          <p:cNvSpPr txBox="1">
            <a:spLocks noChangeArrowheads="1"/>
          </p:cNvSpPr>
          <p:nvPr/>
        </p:nvSpPr>
        <p:spPr bwMode="auto">
          <a:xfrm>
            <a:off x="7086605" y="6096005"/>
            <a:ext cx="849913" cy="461665"/>
          </a:xfrm>
          <a:prstGeom prst="rect">
            <a:avLst/>
          </a:prstGeom>
          <a:noFill/>
          <a:ln w="12700">
            <a:noFill/>
            <a:miter lim="800000"/>
            <a:headEnd/>
            <a:tailEnd/>
          </a:ln>
        </p:spPr>
        <p:txBody>
          <a:bodyPr wrap="none" anchor="ctr">
            <a:spAutoFit/>
          </a:bodyPr>
          <a:lstStyle/>
          <a:p>
            <a:r>
              <a:rPr lang="nl-NL" sz="2400" dirty="0">
                <a:solidFill>
                  <a:srgbClr val="106AB3"/>
                </a:solidFill>
              </a:rPr>
              <a:t>Schol</a:t>
            </a:r>
          </a:p>
        </p:txBody>
      </p:sp>
      <p:sp>
        <p:nvSpPr>
          <p:cNvPr id="3" name="Ovaal 2"/>
          <p:cNvSpPr/>
          <p:nvPr/>
        </p:nvSpPr>
        <p:spPr>
          <a:xfrm>
            <a:off x="4101817" y="5087047"/>
            <a:ext cx="1671512" cy="730047"/>
          </a:xfrm>
          <a:prstGeom prst="ellipse">
            <a:avLst/>
          </a:prstGeom>
          <a:noFill/>
          <a:ln w="63500">
            <a:solidFill>
              <a:srgbClr val="54FF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kstvak 3"/>
          <p:cNvSpPr txBox="1"/>
          <p:nvPr/>
        </p:nvSpPr>
        <p:spPr>
          <a:xfrm>
            <a:off x="4264861" y="5166786"/>
            <a:ext cx="1345433" cy="461665"/>
          </a:xfrm>
          <a:prstGeom prst="rect">
            <a:avLst/>
          </a:prstGeom>
          <a:noFill/>
        </p:spPr>
        <p:txBody>
          <a:bodyPr wrap="none" rtlCol="0">
            <a:spAutoFit/>
          </a:bodyPr>
          <a:lstStyle/>
          <a:p>
            <a:r>
              <a:rPr lang="nl-NL" sz="2400" b="1" dirty="0" err="1"/>
              <a:t>Protisten</a:t>
            </a:r>
            <a:endParaRPr lang="en-GB" sz="2400" b="1" dirty="0"/>
          </a:p>
        </p:txBody>
      </p:sp>
      <p:sp>
        <p:nvSpPr>
          <p:cNvPr id="23" name="Ovaal 22"/>
          <p:cNvSpPr/>
          <p:nvPr/>
        </p:nvSpPr>
        <p:spPr>
          <a:xfrm rot="2498610">
            <a:off x="1785765" y="5083511"/>
            <a:ext cx="1737865" cy="730047"/>
          </a:xfrm>
          <a:prstGeom prst="ellipse">
            <a:avLst/>
          </a:prstGeom>
          <a:noFill/>
          <a:ln w="63500">
            <a:solidFill>
              <a:srgbClr val="54FF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9656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1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6"/>
          <p:cNvSpPr>
            <a:spLocks noGrp="1" noChangeArrowheads="1"/>
          </p:cNvSpPr>
          <p:nvPr>
            <p:ph type="title"/>
          </p:nvPr>
        </p:nvSpPr>
        <p:spPr/>
        <p:txBody>
          <a:bodyPr/>
          <a:lstStyle/>
          <a:p>
            <a:r>
              <a:rPr lang="nl-NL"/>
              <a:t>Planten</a:t>
            </a:r>
            <a:endParaRPr lang="nl-NL" dirty="0"/>
          </a:p>
        </p:txBody>
      </p:sp>
      <p:sp>
        <p:nvSpPr>
          <p:cNvPr id="29703" name="Rectangle 7"/>
          <p:cNvSpPr>
            <a:spLocks noGrp="1" noChangeArrowheads="1"/>
          </p:cNvSpPr>
          <p:nvPr>
            <p:ph type="body" idx="1"/>
          </p:nvPr>
        </p:nvSpPr>
        <p:spPr/>
        <p:txBody>
          <a:bodyPr/>
          <a:lstStyle/>
          <a:p>
            <a:r>
              <a:rPr lang="nl-NL"/>
              <a:t>Bezitten bladgroen (Chlorofyl)</a:t>
            </a:r>
          </a:p>
          <a:p>
            <a:r>
              <a:rPr lang="nl-NL"/>
              <a:t>Kunnen zelf voedsel opbouwen</a:t>
            </a:r>
          </a:p>
          <a:p>
            <a:r>
              <a:rPr lang="nl-NL"/>
              <a:t>Hebben daarvoor licht nodig</a:t>
            </a:r>
          </a:p>
          <a:p>
            <a:r>
              <a:rPr lang="nl-NL"/>
              <a:t>...en zouten</a:t>
            </a:r>
          </a:p>
          <a:p>
            <a:endParaRPr lang="nl-NL" dirty="0"/>
          </a:p>
        </p:txBody>
      </p:sp>
      <p:sp>
        <p:nvSpPr>
          <p:cNvPr id="12293" name="Text Box 11"/>
          <p:cNvSpPr txBox="1">
            <a:spLocks noChangeArrowheads="1"/>
          </p:cNvSpPr>
          <p:nvPr/>
        </p:nvSpPr>
        <p:spPr bwMode="auto">
          <a:xfrm>
            <a:off x="10239404" y="6560130"/>
            <a:ext cx="418704" cy="369332"/>
          </a:xfrm>
          <a:prstGeom prst="rect">
            <a:avLst/>
          </a:prstGeom>
          <a:noFill/>
          <a:ln w="12700">
            <a:noFill/>
            <a:miter lim="800000"/>
            <a:headEnd/>
            <a:tailEnd/>
          </a:ln>
        </p:spPr>
        <p:txBody>
          <a:bodyPr wrap="none" anchor="ctr">
            <a:spAutoFit/>
          </a:bodyPr>
          <a:lstStyle/>
          <a:p>
            <a:r>
              <a:rPr lang="nl-NL" dirty="0"/>
              <a:t>13</a:t>
            </a:r>
          </a:p>
        </p:txBody>
      </p:sp>
      <p:sp>
        <p:nvSpPr>
          <p:cNvPr id="29708" name="Text Box 12"/>
          <p:cNvSpPr txBox="1">
            <a:spLocks noChangeArrowheads="1"/>
          </p:cNvSpPr>
          <p:nvPr/>
        </p:nvSpPr>
        <p:spPr bwMode="auto">
          <a:xfrm>
            <a:off x="7310447" y="1874008"/>
            <a:ext cx="3286148" cy="461665"/>
          </a:xfrm>
          <a:prstGeom prst="rect">
            <a:avLst/>
          </a:prstGeom>
          <a:noFill/>
          <a:ln w="12700">
            <a:noFill/>
            <a:miter lim="800000"/>
            <a:headEnd/>
            <a:tailEnd/>
          </a:ln>
        </p:spPr>
        <p:txBody>
          <a:bodyPr wrap="square" anchor="ctr">
            <a:spAutoFit/>
          </a:bodyPr>
          <a:lstStyle/>
          <a:p>
            <a:r>
              <a:rPr lang="nl-NL" sz="2400" dirty="0" err="1">
                <a:solidFill>
                  <a:srgbClr val="61BA50"/>
                </a:solidFill>
              </a:rPr>
              <a:t>Doorgroeid</a:t>
            </a:r>
            <a:r>
              <a:rPr lang="nl-NL" sz="2400" dirty="0">
                <a:solidFill>
                  <a:srgbClr val="61BA50"/>
                </a:solidFill>
              </a:rPr>
              <a:t> Fonteinkruid</a:t>
            </a:r>
          </a:p>
        </p:txBody>
      </p:sp>
      <p:sp>
        <p:nvSpPr>
          <p:cNvPr id="29709" name="Rectangle 13"/>
          <p:cNvSpPr>
            <a:spLocks noChangeArrowheads="1"/>
          </p:cNvSpPr>
          <p:nvPr/>
        </p:nvSpPr>
        <p:spPr bwMode="auto">
          <a:xfrm>
            <a:off x="1861751" y="4343400"/>
            <a:ext cx="7506056" cy="1600200"/>
          </a:xfrm>
          <a:prstGeom prst="rect">
            <a:avLst/>
          </a:prstGeom>
          <a:noFill/>
          <a:ln w="9525">
            <a:noFill/>
            <a:miter lim="800000"/>
            <a:headEnd/>
            <a:tailEnd/>
          </a:ln>
        </p:spPr>
        <p:txBody>
          <a:bodyPr/>
          <a:lstStyle/>
          <a:p>
            <a:pPr marL="342891" indent="-342891">
              <a:spcBef>
                <a:spcPct val="20000"/>
              </a:spcBef>
            </a:pPr>
            <a:r>
              <a:rPr lang="nl-NL" sz="3200" i="1" u="sng" dirty="0">
                <a:solidFill>
                  <a:schemeClr val="bg1"/>
                </a:solidFill>
              </a:rPr>
              <a:t>Onderscheid:</a:t>
            </a:r>
          </a:p>
          <a:p>
            <a:pPr marL="342891" indent="-342891">
              <a:spcBef>
                <a:spcPct val="20000"/>
              </a:spcBef>
              <a:buFontTx/>
              <a:buChar char="•"/>
            </a:pPr>
            <a:r>
              <a:rPr lang="nl-NL" sz="3200" dirty="0">
                <a:solidFill>
                  <a:srgbClr val="106AB3"/>
                </a:solidFill>
              </a:rPr>
              <a:t>Protisten (</a:t>
            </a:r>
            <a:r>
              <a:rPr lang="nl-NL" sz="3200" dirty="0" err="1">
                <a:solidFill>
                  <a:srgbClr val="106AB3"/>
                </a:solidFill>
              </a:rPr>
              <a:t>Monera</a:t>
            </a:r>
            <a:r>
              <a:rPr lang="nl-NL" sz="3200" dirty="0">
                <a:solidFill>
                  <a:srgbClr val="106AB3"/>
                </a:solidFill>
              </a:rPr>
              <a:t>)</a:t>
            </a:r>
          </a:p>
          <a:p>
            <a:pPr marL="342891" indent="-342891">
              <a:spcBef>
                <a:spcPct val="20000"/>
              </a:spcBef>
              <a:buFontTx/>
              <a:buChar char="•"/>
            </a:pPr>
            <a:r>
              <a:rPr lang="nl-NL" sz="3200" dirty="0">
                <a:solidFill>
                  <a:schemeClr val="bg1"/>
                </a:solidFill>
              </a:rPr>
              <a:t>Hogere Planten</a:t>
            </a:r>
          </a:p>
          <a:p>
            <a:pPr marL="342891" indent="-342891">
              <a:spcBef>
                <a:spcPct val="20000"/>
              </a:spcBef>
              <a:buFontTx/>
              <a:buChar char="•"/>
            </a:pPr>
            <a:endParaRPr lang="nl-NL" sz="3200" dirty="0"/>
          </a:p>
        </p:txBody>
      </p:sp>
      <p:pic>
        <p:nvPicPr>
          <p:cNvPr id="1026" name="Picture 2"/>
          <p:cNvPicPr>
            <a:picLocks noChangeAspect="1" noChangeArrowheads="1"/>
          </p:cNvPicPr>
          <p:nvPr/>
        </p:nvPicPr>
        <p:blipFill>
          <a:blip r:embed="rId3" cstate="print"/>
          <a:srcRect/>
          <a:stretch>
            <a:fillRect/>
          </a:stretch>
        </p:blipFill>
        <p:spPr bwMode="auto">
          <a:xfrm>
            <a:off x="7310450" y="2335673"/>
            <a:ext cx="3234349" cy="43100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8787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7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97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7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97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970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97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 grpId="0" build="p" autoUpdateAnimBg="0"/>
      <p:bldP spid="29708" grpId="0" autoUpdateAnimBg="0"/>
      <p:bldP spid="2970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BEACD5A4-BF3C-4462-909F-5D4AE2FACE45}"/>
              </a:ext>
            </a:extLst>
          </p:cNvPr>
          <p:cNvPicPr>
            <a:picLocks noChangeAspect="1"/>
          </p:cNvPicPr>
          <p:nvPr/>
        </p:nvPicPr>
        <p:blipFill>
          <a:blip r:embed="rId3"/>
          <a:stretch>
            <a:fillRect/>
          </a:stretch>
        </p:blipFill>
        <p:spPr>
          <a:xfrm>
            <a:off x="1184314" y="1922508"/>
            <a:ext cx="3393914" cy="221761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3314" name="Rectangle 6"/>
          <p:cNvSpPr>
            <a:spLocks noGrp="1" noChangeArrowheads="1"/>
          </p:cNvSpPr>
          <p:nvPr>
            <p:ph type="title"/>
          </p:nvPr>
        </p:nvSpPr>
        <p:spPr>
          <a:xfrm>
            <a:off x="2362200" y="382011"/>
            <a:ext cx="7467600" cy="838200"/>
          </a:xfrm>
        </p:spPr>
        <p:txBody>
          <a:bodyPr>
            <a:normAutofit fontScale="90000"/>
          </a:bodyPr>
          <a:lstStyle/>
          <a:p>
            <a:r>
              <a:rPr lang="nl-NL" dirty="0"/>
              <a:t>Systematiek van de planten</a:t>
            </a:r>
          </a:p>
        </p:txBody>
      </p:sp>
      <p:sp>
        <p:nvSpPr>
          <p:cNvPr id="13315" name="Text Box 7"/>
          <p:cNvSpPr txBox="1">
            <a:spLocks noChangeArrowheads="1"/>
          </p:cNvSpPr>
          <p:nvPr/>
        </p:nvSpPr>
        <p:spPr bwMode="auto">
          <a:xfrm>
            <a:off x="10310843" y="6560130"/>
            <a:ext cx="418704" cy="369332"/>
          </a:xfrm>
          <a:prstGeom prst="rect">
            <a:avLst/>
          </a:prstGeom>
          <a:noFill/>
          <a:ln w="12700">
            <a:noFill/>
            <a:miter lim="800000"/>
            <a:headEnd/>
            <a:tailEnd/>
          </a:ln>
        </p:spPr>
        <p:txBody>
          <a:bodyPr wrap="none" anchor="ctr">
            <a:spAutoFit/>
          </a:bodyPr>
          <a:lstStyle/>
          <a:p>
            <a:r>
              <a:rPr lang="nl-NL" dirty="0"/>
              <a:t>11</a:t>
            </a:r>
          </a:p>
        </p:txBody>
      </p:sp>
      <p:sp>
        <p:nvSpPr>
          <p:cNvPr id="52235" name="Text Box 11"/>
          <p:cNvSpPr txBox="1">
            <a:spLocks noChangeArrowheads="1"/>
          </p:cNvSpPr>
          <p:nvPr/>
        </p:nvSpPr>
        <p:spPr bwMode="auto">
          <a:xfrm rot="2516295">
            <a:off x="3668979" y="5654036"/>
            <a:ext cx="1553630" cy="461665"/>
          </a:xfrm>
          <a:prstGeom prst="rect">
            <a:avLst/>
          </a:prstGeom>
          <a:noFill/>
          <a:ln w="9525">
            <a:noFill/>
            <a:miter lim="800000"/>
            <a:headEnd/>
            <a:tailEnd/>
          </a:ln>
        </p:spPr>
        <p:txBody>
          <a:bodyPr wrap="none">
            <a:spAutoFit/>
          </a:bodyPr>
          <a:lstStyle/>
          <a:p>
            <a:pPr algn="l"/>
            <a:r>
              <a:rPr lang="nl-NL" sz="2400" b="1" dirty="0">
                <a:solidFill>
                  <a:schemeClr val="tx1">
                    <a:lumMod val="50000"/>
                    <a:lumOff val="50000"/>
                  </a:schemeClr>
                </a:solidFill>
              </a:rPr>
              <a:t>Schimmels</a:t>
            </a:r>
          </a:p>
        </p:txBody>
      </p:sp>
      <p:sp>
        <p:nvSpPr>
          <p:cNvPr id="52236" name="Text Box 12"/>
          <p:cNvSpPr txBox="1">
            <a:spLocks noChangeArrowheads="1"/>
          </p:cNvSpPr>
          <p:nvPr/>
        </p:nvSpPr>
        <p:spPr bwMode="auto">
          <a:xfrm>
            <a:off x="5381620" y="1828800"/>
            <a:ext cx="2514600" cy="1569660"/>
          </a:xfrm>
          <a:prstGeom prst="rect">
            <a:avLst/>
          </a:prstGeom>
          <a:noFill/>
          <a:ln w="9525">
            <a:noFill/>
            <a:miter lim="800000"/>
            <a:headEnd/>
            <a:tailEnd/>
          </a:ln>
        </p:spPr>
        <p:txBody>
          <a:bodyPr>
            <a:spAutoFit/>
          </a:bodyPr>
          <a:lstStyle/>
          <a:p>
            <a:pPr algn="l"/>
            <a:r>
              <a:rPr lang="nl-NL" sz="2400" b="1" dirty="0"/>
              <a:t>Planten</a:t>
            </a:r>
            <a:endParaRPr lang="nl-NL" sz="2400" dirty="0"/>
          </a:p>
          <a:p>
            <a:pPr algn="l">
              <a:buFontTx/>
              <a:buChar char="•"/>
            </a:pPr>
            <a:r>
              <a:rPr lang="nl-NL" sz="2400" dirty="0"/>
              <a:t> Zaadplanten</a:t>
            </a:r>
            <a:endParaRPr lang="nl-NL" sz="2400" dirty="0">
              <a:solidFill>
                <a:schemeClr val="accent5">
                  <a:lumMod val="60000"/>
                  <a:lumOff val="40000"/>
                </a:schemeClr>
              </a:solidFill>
            </a:endParaRPr>
          </a:p>
          <a:p>
            <a:pPr algn="l">
              <a:buFontTx/>
              <a:buChar char="•"/>
            </a:pPr>
            <a:r>
              <a:rPr lang="nl-NL" sz="2400" dirty="0">
                <a:solidFill>
                  <a:schemeClr val="accent5">
                    <a:lumMod val="60000"/>
                    <a:lumOff val="40000"/>
                  </a:schemeClr>
                </a:solidFill>
              </a:rPr>
              <a:t> </a:t>
            </a:r>
            <a:r>
              <a:rPr lang="nl-NL" sz="2400" dirty="0">
                <a:solidFill>
                  <a:schemeClr val="tx1">
                    <a:lumMod val="50000"/>
                    <a:lumOff val="50000"/>
                  </a:schemeClr>
                </a:solidFill>
              </a:rPr>
              <a:t>Varens</a:t>
            </a:r>
          </a:p>
          <a:p>
            <a:pPr algn="l">
              <a:buFontTx/>
              <a:buChar char="•"/>
            </a:pPr>
            <a:r>
              <a:rPr lang="nl-NL" sz="2400" dirty="0">
                <a:solidFill>
                  <a:schemeClr val="accent5">
                    <a:lumMod val="60000"/>
                    <a:lumOff val="40000"/>
                  </a:schemeClr>
                </a:solidFill>
              </a:rPr>
              <a:t> </a:t>
            </a:r>
            <a:r>
              <a:rPr lang="nl-NL" sz="2400" dirty="0">
                <a:solidFill>
                  <a:schemeClr val="accent2">
                    <a:lumMod val="40000"/>
                    <a:lumOff val="60000"/>
                  </a:schemeClr>
                </a:solidFill>
              </a:rPr>
              <a:t>Mossen</a:t>
            </a:r>
            <a:endParaRPr lang="nl-NL" dirty="0">
              <a:solidFill>
                <a:schemeClr val="accent2">
                  <a:lumMod val="40000"/>
                  <a:lumOff val="60000"/>
                </a:schemeClr>
              </a:solidFill>
            </a:endParaRPr>
          </a:p>
        </p:txBody>
      </p:sp>
      <p:sp>
        <p:nvSpPr>
          <p:cNvPr id="52237" name="Text Box 13"/>
          <p:cNvSpPr txBox="1">
            <a:spLocks noChangeArrowheads="1"/>
          </p:cNvSpPr>
          <p:nvPr/>
        </p:nvSpPr>
        <p:spPr bwMode="auto">
          <a:xfrm>
            <a:off x="6238880" y="3288833"/>
            <a:ext cx="2060436" cy="2215991"/>
          </a:xfrm>
          <a:prstGeom prst="rect">
            <a:avLst/>
          </a:prstGeom>
          <a:noFill/>
          <a:ln w="9525">
            <a:noFill/>
            <a:miter lim="800000"/>
            <a:headEnd/>
            <a:tailEnd/>
          </a:ln>
        </p:spPr>
        <p:txBody>
          <a:bodyPr wrap="none">
            <a:spAutoFit/>
          </a:bodyPr>
          <a:lstStyle/>
          <a:p>
            <a:pPr marL="342891" indent="-342891">
              <a:buFont typeface="Arial" panose="020B0604020202020204" pitchFamily="34" charset="0"/>
              <a:buChar char="•"/>
            </a:pPr>
            <a:r>
              <a:rPr lang="nl-NL" sz="2400" dirty="0"/>
              <a:t>Bruinwieren</a:t>
            </a:r>
          </a:p>
          <a:p>
            <a:pPr algn="l">
              <a:buFontTx/>
              <a:buChar char="•"/>
            </a:pPr>
            <a:r>
              <a:rPr lang="nl-NL" sz="2400" dirty="0"/>
              <a:t> Kranswieren</a:t>
            </a:r>
          </a:p>
          <a:p>
            <a:pPr algn="l">
              <a:buFontTx/>
              <a:buChar char="•"/>
            </a:pPr>
            <a:r>
              <a:rPr lang="nl-NL" sz="2400" dirty="0"/>
              <a:t> Roodwieren</a:t>
            </a:r>
          </a:p>
          <a:p>
            <a:pPr algn="l">
              <a:buFontTx/>
              <a:buChar char="•"/>
            </a:pPr>
            <a:r>
              <a:rPr lang="nl-NL" sz="2400" dirty="0"/>
              <a:t> </a:t>
            </a:r>
            <a:r>
              <a:rPr lang="nl-NL" sz="2400" dirty="0">
                <a:solidFill>
                  <a:schemeClr val="tx1">
                    <a:lumMod val="50000"/>
                    <a:lumOff val="50000"/>
                  </a:schemeClr>
                </a:solidFill>
              </a:rPr>
              <a:t>Kiezelwieren</a:t>
            </a:r>
          </a:p>
          <a:p>
            <a:pPr algn="l">
              <a:buFontTx/>
              <a:buChar char="•"/>
            </a:pPr>
            <a:r>
              <a:rPr lang="nl-NL" sz="2400" dirty="0"/>
              <a:t> Groenwieren</a:t>
            </a:r>
            <a:endParaRPr lang="nl-NL" dirty="0"/>
          </a:p>
          <a:p>
            <a:pPr algn="l"/>
            <a:endParaRPr lang="nl-NL" dirty="0"/>
          </a:p>
        </p:txBody>
      </p:sp>
      <p:sp>
        <p:nvSpPr>
          <p:cNvPr id="52246" name="Text Box 22"/>
          <p:cNvSpPr txBox="1">
            <a:spLocks noChangeArrowheads="1"/>
          </p:cNvSpPr>
          <p:nvPr/>
        </p:nvSpPr>
        <p:spPr bwMode="auto">
          <a:xfrm rot="-1645595">
            <a:off x="4875372" y="5653748"/>
            <a:ext cx="1786195" cy="461665"/>
          </a:xfrm>
          <a:prstGeom prst="rect">
            <a:avLst/>
          </a:prstGeom>
          <a:noFill/>
          <a:ln w="12700">
            <a:noFill/>
            <a:miter lim="800000"/>
            <a:headEnd/>
            <a:tailEnd/>
          </a:ln>
        </p:spPr>
        <p:txBody>
          <a:bodyPr wrap="none" anchor="ctr">
            <a:spAutoFit/>
          </a:bodyPr>
          <a:lstStyle/>
          <a:p>
            <a:r>
              <a:rPr lang="nl-NL" sz="2400" dirty="0">
                <a:solidFill>
                  <a:srgbClr val="F47A43"/>
                </a:solidFill>
              </a:rPr>
              <a:t>Korstmossen</a:t>
            </a:r>
          </a:p>
        </p:txBody>
      </p:sp>
      <p:sp>
        <p:nvSpPr>
          <p:cNvPr id="52248" name="Freeform 24"/>
          <p:cNvSpPr>
            <a:spLocks/>
          </p:cNvSpPr>
          <p:nvPr/>
        </p:nvSpPr>
        <p:spPr bwMode="auto">
          <a:xfrm>
            <a:off x="3167043" y="1571613"/>
            <a:ext cx="6858028" cy="5057788"/>
          </a:xfrm>
          <a:custGeom>
            <a:avLst/>
            <a:gdLst>
              <a:gd name="T0" fmla="*/ 2147483647 w 4392"/>
              <a:gd name="T1" fmla="*/ 2147483647 h 3264"/>
              <a:gd name="T2" fmla="*/ 2147483647 w 4392"/>
              <a:gd name="T3" fmla="*/ 2147483647 h 3264"/>
              <a:gd name="T4" fmla="*/ 2147483647 w 4392"/>
              <a:gd name="T5" fmla="*/ 2147483647 h 3264"/>
              <a:gd name="T6" fmla="*/ 2147483647 w 4392"/>
              <a:gd name="T7" fmla="*/ 2147483647 h 3264"/>
              <a:gd name="T8" fmla="*/ 2147483647 w 4392"/>
              <a:gd name="T9" fmla="*/ 2147483647 h 3264"/>
              <a:gd name="T10" fmla="*/ 2147483647 w 4392"/>
              <a:gd name="T11" fmla="*/ 2147483647 h 3264"/>
              <a:gd name="T12" fmla="*/ 2147483647 w 4392"/>
              <a:gd name="T13" fmla="*/ 2147483647 h 3264"/>
              <a:gd name="T14" fmla="*/ 2147483647 w 4392"/>
              <a:gd name="T15" fmla="*/ 2147483647 h 3264"/>
              <a:gd name="T16" fmla="*/ 2147483647 w 4392"/>
              <a:gd name="T17" fmla="*/ 2147483647 h 32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2"/>
              <a:gd name="T28" fmla="*/ 0 h 3264"/>
              <a:gd name="T29" fmla="*/ 4392 w 4392"/>
              <a:gd name="T30" fmla="*/ 3264 h 32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2" h="3264">
                <a:moveTo>
                  <a:pt x="888" y="3264"/>
                </a:moveTo>
                <a:cubicBezTo>
                  <a:pt x="444" y="2816"/>
                  <a:pt x="0" y="2368"/>
                  <a:pt x="120" y="2256"/>
                </a:cubicBezTo>
                <a:cubicBezTo>
                  <a:pt x="240" y="2144"/>
                  <a:pt x="1448" y="2888"/>
                  <a:pt x="1608" y="2592"/>
                </a:cubicBezTo>
                <a:cubicBezTo>
                  <a:pt x="1768" y="2296"/>
                  <a:pt x="896" y="880"/>
                  <a:pt x="1080" y="480"/>
                </a:cubicBezTo>
                <a:cubicBezTo>
                  <a:pt x="1264" y="80"/>
                  <a:pt x="2328" y="0"/>
                  <a:pt x="2712" y="192"/>
                </a:cubicBezTo>
                <a:cubicBezTo>
                  <a:pt x="3096" y="384"/>
                  <a:pt x="3296" y="1208"/>
                  <a:pt x="3384" y="1632"/>
                </a:cubicBezTo>
                <a:cubicBezTo>
                  <a:pt x="3472" y="2056"/>
                  <a:pt x="3152" y="2616"/>
                  <a:pt x="3240" y="2736"/>
                </a:cubicBezTo>
                <a:cubicBezTo>
                  <a:pt x="3328" y="2856"/>
                  <a:pt x="3720" y="2688"/>
                  <a:pt x="3912" y="2352"/>
                </a:cubicBezTo>
                <a:cubicBezTo>
                  <a:pt x="4104" y="2016"/>
                  <a:pt x="4296" y="1008"/>
                  <a:pt x="4392" y="720"/>
                </a:cubicBezTo>
              </a:path>
            </a:pathLst>
          </a:custGeom>
          <a:noFill/>
          <a:ln w="76200">
            <a:solidFill>
              <a:srgbClr val="54FF4B"/>
            </a:solidFill>
            <a:round/>
            <a:headEnd/>
            <a:tailEnd/>
          </a:ln>
        </p:spPr>
        <p:txBody>
          <a:bodyPr wrap="none" anchor="ctr"/>
          <a:lstStyle/>
          <a:p>
            <a:endParaRPr lang="nl-NL"/>
          </a:p>
        </p:txBody>
      </p:sp>
      <p:sp>
        <p:nvSpPr>
          <p:cNvPr id="52249" name="Oval 25"/>
          <p:cNvSpPr>
            <a:spLocks noChangeArrowheads="1"/>
          </p:cNvSpPr>
          <p:nvPr/>
        </p:nvSpPr>
        <p:spPr bwMode="auto">
          <a:xfrm rot="9441875">
            <a:off x="4371975" y="5331876"/>
            <a:ext cx="2971800" cy="1066800"/>
          </a:xfrm>
          <a:prstGeom prst="ellipse">
            <a:avLst/>
          </a:prstGeom>
          <a:noFill/>
          <a:ln w="12700">
            <a:solidFill>
              <a:srgbClr val="54FF4B"/>
            </a:solidFill>
            <a:round/>
            <a:headEnd/>
            <a:tailEnd/>
          </a:ln>
        </p:spPr>
        <p:txBody>
          <a:bodyPr wrap="none" anchor="ctr"/>
          <a:lstStyle/>
          <a:p>
            <a:endParaRPr lang="nl-NL"/>
          </a:p>
        </p:txBody>
      </p:sp>
      <p:sp>
        <p:nvSpPr>
          <p:cNvPr id="52253" name="AutoShape 29"/>
          <p:cNvSpPr>
            <a:spLocks noChangeArrowheads="1"/>
          </p:cNvSpPr>
          <p:nvPr/>
        </p:nvSpPr>
        <p:spPr bwMode="auto">
          <a:xfrm rot="1962502">
            <a:off x="3519075" y="3932904"/>
            <a:ext cx="1143000" cy="914400"/>
          </a:xfrm>
          <a:prstGeom prst="rightArrow">
            <a:avLst>
              <a:gd name="adj1" fmla="val 50000"/>
              <a:gd name="adj2" fmla="val 31250"/>
            </a:avLst>
          </a:prstGeom>
          <a:noFill/>
          <a:ln w="25400">
            <a:solidFill>
              <a:schemeClr val="accent6">
                <a:lumMod val="50000"/>
              </a:schemeClr>
            </a:solidFill>
            <a:miter lim="800000"/>
            <a:headEnd/>
            <a:tailEnd/>
          </a:ln>
        </p:spPr>
        <p:txBody>
          <a:bodyPr wrap="none" anchor="ctr"/>
          <a:lstStyle/>
          <a:p>
            <a:endParaRPr lang="nl-NL"/>
          </a:p>
        </p:txBody>
      </p:sp>
      <p:sp>
        <p:nvSpPr>
          <p:cNvPr id="52255" name="Text Box 31"/>
          <p:cNvSpPr txBox="1">
            <a:spLocks noChangeArrowheads="1"/>
          </p:cNvSpPr>
          <p:nvPr/>
        </p:nvSpPr>
        <p:spPr bwMode="auto">
          <a:xfrm rot="2441009">
            <a:off x="6448096" y="5899752"/>
            <a:ext cx="2007665" cy="461665"/>
          </a:xfrm>
          <a:prstGeom prst="rect">
            <a:avLst/>
          </a:prstGeom>
          <a:noFill/>
          <a:ln w="9525">
            <a:noFill/>
            <a:miter lim="800000"/>
            <a:headEnd/>
            <a:tailEnd/>
          </a:ln>
        </p:spPr>
        <p:txBody>
          <a:bodyPr wrap="none">
            <a:spAutoFit/>
          </a:bodyPr>
          <a:lstStyle/>
          <a:p>
            <a:pPr algn="l"/>
            <a:r>
              <a:rPr lang="nl-NL" dirty="0"/>
              <a:t>● </a:t>
            </a:r>
            <a:r>
              <a:rPr lang="nl-NL" sz="2400" dirty="0"/>
              <a:t>Blauwwieren</a:t>
            </a:r>
          </a:p>
        </p:txBody>
      </p:sp>
      <p:sp>
        <p:nvSpPr>
          <p:cNvPr id="52258" name="Text Box 34"/>
          <p:cNvSpPr txBox="1">
            <a:spLocks noChangeArrowheads="1"/>
          </p:cNvSpPr>
          <p:nvPr/>
        </p:nvSpPr>
        <p:spPr bwMode="auto">
          <a:xfrm>
            <a:off x="9138441" y="2133605"/>
            <a:ext cx="886653" cy="461665"/>
          </a:xfrm>
          <a:prstGeom prst="rect">
            <a:avLst/>
          </a:prstGeom>
          <a:noFill/>
          <a:ln w="0">
            <a:noFill/>
            <a:miter lim="800000"/>
            <a:headEnd/>
            <a:tailEnd/>
          </a:ln>
        </p:spPr>
        <p:txBody>
          <a:bodyPr wrap="none" anchor="ctr">
            <a:spAutoFit/>
          </a:bodyPr>
          <a:lstStyle/>
          <a:p>
            <a:r>
              <a:rPr lang="nl-NL" sz="2400" dirty="0">
                <a:solidFill>
                  <a:schemeClr val="tx1">
                    <a:lumMod val="50000"/>
                    <a:lumOff val="50000"/>
                  </a:schemeClr>
                </a:solidFill>
              </a:rPr>
              <a:t>Kroos</a:t>
            </a:r>
            <a:endParaRPr lang="nl-NL" dirty="0">
              <a:solidFill>
                <a:schemeClr val="tx1">
                  <a:lumMod val="50000"/>
                  <a:lumOff val="50000"/>
                </a:schemeClr>
              </a:solidFill>
            </a:endParaRPr>
          </a:p>
        </p:txBody>
      </p:sp>
      <p:pic>
        <p:nvPicPr>
          <p:cNvPr id="2050" name="Picture 2"/>
          <p:cNvPicPr>
            <a:picLocks noChangeAspect="1" noChangeArrowheads="1"/>
          </p:cNvPicPr>
          <p:nvPr/>
        </p:nvPicPr>
        <p:blipFill>
          <a:blip r:embed="rId4" cstate="print"/>
          <a:srcRect/>
          <a:stretch>
            <a:fillRect/>
          </a:stretch>
        </p:blipFill>
        <p:spPr bwMode="auto">
          <a:xfrm>
            <a:off x="8524893" y="2571746"/>
            <a:ext cx="2071671" cy="2071671"/>
          </a:xfrm>
          <a:prstGeom prst="rect">
            <a:avLst/>
          </a:prstGeom>
          <a:ln>
            <a:noFill/>
          </a:ln>
          <a:effectLst>
            <a:outerShdw blurRad="292100" dist="139700" dir="2700000" algn="tl" rotWithShape="0">
              <a:srgbClr val="333333">
                <a:alpha val="65000"/>
              </a:srgbClr>
            </a:outerShdw>
          </a:effectLst>
        </p:spPr>
      </p:pic>
      <p:sp>
        <p:nvSpPr>
          <p:cNvPr id="3" name="Tekstvak 2"/>
          <p:cNvSpPr txBox="1"/>
          <p:nvPr/>
        </p:nvSpPr>
        <p:spPr>
          <a:xfrm>
            <a:off x="2282295" y="5770314"/>
            <a:ext cx="2052550" cy="646331"/>
          </a:xfrm>
          <a:prstGeom prst="rect">
            <a:avLst/>
          </a:prstGeom>
          <a:noFill/>
        </p:spPr>
        <p:txBody>
          <a:bodyPr wrap="none" rtlCol="0">
            <a:spAutoFit/>
          </a:bodyPr>
          <a:lstStyle/>
          <a:p>
            <a:r>
              <a:rPr lang="nl-NL" dirty="0">
                <a:solidFill>
                  <a:schemeClr val="tx1">
                    <a:lumMod val="50000"/>
                    <a:lumOff val="50000"/>
                  </a:schemeClr>
                </a:solidFill>
              </a:rPr>
              <a:t>Hier niet behandeld</a:t>
            </a:r>
          </a:p>
          <a:p>
            <a:r>
              <a:rPr lang="nl-NL" dirty="0">
                <a:solidFill>
                  <a:srgbClr val="F47A43"/>
                </a:solidFill>
              </a:rPr>
              <a:t>Alleen op land</a:t>
            </a:r>
            <a:endParaRPr lang="en-GB" dirty="0">
              <a:solidFill>
                <a:srgbClr val="F47A43"/>
              </a:solidFill>
            </a:endParaRPr>
          </a:p>
        </p:txBody>
      </p:sp>
      <p:sp>
        <p:nvSpPr>
          <p:cNvPr id="5" name="Tekstvak 4"/>
          <p:cNvSpPr txBox="1"/>
          <p:nvPr/>
        </p:nvSpPr>
        <p:spPr>
          <a:xfrm>
            <a:off x="5923342" y="5107441"/>
            <a:ext cx="1345433" cy="461665"/>
          </a:xfrm>
          <a:prstGeom prst="rect">
            <a:avLst/>
          </a:prstGeom>
          <a:noFill/>
        </p:spPr>
        <p:txBody>
          <a:bodyPr wrap="none" rtlCol="0">
            <a:spAutoFit/>
          </a:bodyPr>
          <a:lstStyle/>
          <a:p>
            <a:r>
              <a:rPr lang="nl-NL" sz="2400" b="1" dirty="0" err="1"/>
              <a:t>Protisten</a:t>
            </a:r>
            <a:endParaRPr lang="en-GB" sz="2400" b="1" dirty="0"/>
          </a:p>
        </p:txBody>
      </p:sp>
      <p:sp>
        <p:nvSpPr>
          <p:cNvPr id="6" name="Tekstvak 5"/>
          <p:cNvSpPr txBox="1"/>
          <p:nvPr/>
        </p:nvSpPr>
        <p:spPr>
          <a:xfrm>
            <a:off x="6112139" y="6316168"/>
            <a:ext cx="1180580" cy="400110"/>
          </a:xfrm>
          <a:prstGeom prst="rect">
            <a:avLst/>
          </a:prstGeom>
          <a:noFill/>
        </p:spPr>
        <p:txBody>
          <a:bodyPr wrap="none" rtlCol="0">
            <a:spAutoFit/>
          </a:bodyPr>
          <a:lstStyle/>
          <a:p>
            <a:r>
              <a:rPr lang="nl-NL" sz="2000" dirty="0">
                <a:solidFill>
                  <a:schemeClr val="bg1"/>
                </a:solidFill>
              </a:rPr>
              <a:t>Bacteriën</a:t>
            </a:r>
            <a:endParaRPr lang="en-GB" sz="2000" dirty="0">
              <a:solidFill>
                <a:schemeClr val="bg1"/>
              </a:solidFill>
            </a:endParaRPr>
          </a:p>
        </p:txBody>
      </p:sp>
      <p:sp>
        <p:nvSpPr>
          <p:cNvPr id="4" name="Ovaal 3">
            <a:extLst>
              <a:ext uri="{FF2B5EF4-FFF2-40B4-BE49-F238E27FC236}">
                <a16:creationId xmlns:a16="http://schemas.microsoft.com/office/drawing/2014/main" id="{7F479E8C-BEF3-4421-BEAE-CCE47B07F480}"/>
              </a:ext>
            </a:extLst>
          </p:cNvPr>
          <p:cNvSpPr/>
          <p:nvPr/>
        </p:nvSpPr>
        <p:spPr>
          <a:xfrm rot="1038192">
            <a:off x="1243321" y="2057227"/>
            <a:ext cx="1356503" cy="2271692"/>
          </a:xfrm>
          <a:prstGeom prst="ellipse">
            <a:avLst/>
          </a:prstGeom>
          <a:noFill/>
          <a:ln w="254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22832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2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grpId="0" nodeType="clickEffect">
                                  <p:stCondLst>
                                    <p:cond delay="0"/>
                                  </p:stCondLst>
                                  <p:childTnLst>
                                    <p:set>
                                      <p:cBhvr>
                                        <p:cTn id="10" dur="1" fill="hold">
                                          <p:stCondLst>
                                            <p:cond delay="0"/>
                                          </p:stCondLst>
                                        </p:cTn>
                                        <p:tgtEl>
                                          <p:spTgt spid="52248"/>
                                        </p:tgtEl>
                                        <p:attrNameLst>
                                          <p:attrName>style.visibility</p:attrName>
                                        </p:attrNameLst>
                                      </p:cBhvr>
                                      <p:to>
                                        <p:strVal val="visible"/>
                                      </p:to>
                                    </p:set>
                                    <p:animEffect transition="in" filter="barn(outVertical)">
                                      <p:cBhvr>
                                        <p:cTn id="11" dur="500"/>
                                        <p:tgtEl>
                                          <p:spTgt spid="52248"/>
                                        </p:tgtEl>
                                      </p:cBhvr>
                                    </p:animEffect>
                                  </p:childTnLst>
                                </p:cTn>
                              </p:par>
                            </p:childTnLst>
                          </p:cTn>
                        </p:par>
                        <p:par>
                          <p:cTn id="12" fill="hold">
                            <p:stCondLst>
                              <p:cond delay="500"/>
                            </p:stCondLst>
                            <p:childTnLst>
                              <p:par>
                                <p:cTn id="13" presetID="16" presetClass="entr" presetSubtype="37" fill="hold" grpId="0" nodeType="afterEffect">
                                  <p:stCondLst>
                                    <p:cond delay="0"/>
                                  </p:stCondLst>
                                  <p:childTnLst>
                                    <p:set>
                                      <p:cBhvr>
                                        <p:cTn id="14" dur="1" fill="hold">
                                          <p:stCondLst>
                                            <p:cond delay="0"/>
                                          </p:stCondLst>
                                        </p:cTn>
                                        <p:tgtEl>
                                          <p:spTgt spid="52236"/>
                                        </p:tgtEl>
                                        <p:attrNameLst>
                                          <p:attrName>style.visibility</p:attrName>
                                        </p:attrNameLst>
                                      </p:cBhvr>
                                      <p:to>
                                        <p:strVal val="visible"/>
                                      </p:to>
                                    </p:set>
                                    <p:animEffect transition="in" filter="barn(outVertical)">
                                      <p:cBhvr>
                                        <p:cTn id="15" dur="500"/>
                                        <p:tgtEl>
                                          <p:spTgt spid="52236"/>
                                        </p:tgtEl>
                                      </p:cBhvr>
                                    </p:animEffect>
                                  </p:childTnLst>
                                </p:cTn>
                              </p:par>
                            </p:childTnLst>
                          </p:cTn>
                        </p:par>
                        <p:par>
                          <p:cTn id="16" fill="hold">
                            <p:stCondLst>
                              <p:cond delay="1000"/>
                            </p:stCondLst>
                            <p:childTnLst>
                              <p:par>
                                <p:cTn id="17" presetID="16" presetClass="entr" presetSubtype="37" fill="hold" grpId="0" nodeType="afterEffect">
                                  <p:stCondLst>
                                    <p:cond delay="0"/>
                                  </p:stCondLst>
                                  <p:childTnLst>
                                    <p:set>
                                      <p:cBhvr>
                                        <p:cTn id="18" dur="1" fill="hold">
                                          <p:stCondLst>
                                            <p:cond delay="0"/>
                                          </p:stCondLst>
                                        </p:cTn>
                                        <p:tgtEl>
                                          <p:spTgt spid="52237"/>
                                        </p:tgtEl>
                                        <p:attrNameLst>
                                          <p:attrName>style.visibility</p:attrName>
                                        </p:attrNameLst>
                                      </p:cBhvr>
                                      <p:to>
                                        <p:strVal val="visible"/>
                                      </p:to>
                                    </p:set>
                                    <p:animEffect transition="in" filter="barn(outVertical)">
                                      <p:cBhvr>
                                        <p:cTn id="19" dur="500"/>
                                        <p:tgtEl>
                                          <p:spTgt spid="52237"/>
                                        </p:tgtEl>
                                      </p:cBhvr>
                                    </p:animEffect>
                                  </p:childTnLst>
                                </p:cTn>
                              </p:par>
                            </p:childTnLst>
                          </p:cTn>
                        </p:par>
                        <p:par>
                          <p:cTn id="20" fill="hold">
                            <p:stCondLst>
                              <p:cond delay="1500"/>
                            </p:stCondLst>
                            <p:childTnLst>
                              <p:par>
                                <p:cTn id="21" presetID="16" presetClass="entr" presetSubtype="37" fill="hold" grpId="0" nodeType="afterEffect">
                                  <p:stCondLst>
                                    <p:cond delay="0"/>
                                  </p:stCondLst>
                                  <p:childTnLst>
                                    <p:set>
                                      <p:cBhvr>
                                        <p:cTn id="22" dur="1" fill="hold">
                                          <p:stCondLst>
                                            <p:cond delay="0"/>
                                          </p:stCondLst>
                                        </p:cTn>
                                        <p:tgtEl>
                                          <p:spTgt spid="52249"/>
                                        </p:tgtEl>
                                        <p:attrNameLst>
                                          <p:attrName>style.visibility</p:attrName>
                                        </p:attrNameLst>
                                      </p:cBhvr>
                                      <p:to>
                                        <p:strVal val="visible"/>
                                      </p:to>
                                    </p:set>
                                    <p:animEffect transition="in" filter="barn(outVertical)">
                                      <p:cBhvr>
                                        <p:cTn id="23" dur="500"/>
                                        <p:tgtEl>
                                          <p:spTgt spid="52249"/>
                                        </p:tgtEl>
                                      </p:cBhvr>
                                    </p:animEffect>
                                  </p:childTnLst>
                                </p:cTn>
                              </p:par>
                            </p:childTnLst>
                          </p:cTn>
                        </p:par>
                        <p:par>
                          <p:cTn id="24" fill="hold">
                            <p:stCondLst>
                              <p:cond delay="2000"/>
                            </p:stCondLst>
                            <p:childTnLst>
                              <p:par>
                                <p:cTn id="25" presetID="16" presetClass="entr" presetSubtype="37" fill="hold" grpId="0" nodeType="afterEffect">
                                  <p:stCondLst>
                                    <p:cond delay="0"/>
                                  </p:stCondLst>
                                  <p:childTnLst>
                                    <p:set>
                                      <p:cBhvr>
                                        <p:cTn id="26" dur="1" fill="hold">
                                          <p:stCondLst>
                                            <p:cond delay="0"/>
                                          </p:stCondLst>
                                        </p:cTn>
                                        <p:tgtEl>
                                          <p:spTgt spid="52235"/>
                                        </p:tgtEl>
                                        <p:attrNameLst>
                                          <p:attrName>style.visibility</p:attrName>
                                        </p:attrNameLst>
                                      </p:cBhvr>
                                      <p:to>
                                        <p:strVal val="visible"/>
                                      </p:to>
                                    </p:set>
                                    <p:animEffect transition="in" filter="barn(outVertical)">
                                      <p:cBhvr>
                                        <p:cTn id="27" dur="500"/>
                                        <p:tgtEl>
                                          <p:spTgt spid="52235"/>
                                        </p:tgtEl>
                                      </p:cBhvr>
                                    </p:animEffect>
                                  </p:childTnLst>
                                </p:cTn>
                              </p:par>
                            </p:childTnLst>
                          </p:cTn>
                        </p:par>
                        <p:par>
                          <p:cTn id="28" fill="hold">
                            <p:stCondLst>
                              <p:cond delay="2500"/>
                            </p:stCondLst>
                            <p:childTnLst>
                              <p:par>
                                <p:cTn id="29" presetID="16" presetClass="entr" presetSubtype="37" fill="hold" grpId="0" nodeType="afterEffect">
                                  <p:stCondLst>
                                    <p:cond delay="0"/>
                                  </p:stCondLst>
                                  <p:childTnLst>
                                    <p:set>
                                      <p:cBhvr>
                                        <p:cTn id="30" dur="1" fill="hold">
                                          <p:stCondLst>
                                            <p:cond delay="0"/>
                                          </p:stCondLst>
                                        </p:cTn>
                                        <p:tgtEl>
                                          <p:spTgt spid="52255"/>
                                        </p:tgtEl>
                                        <p:attrNameLst>
                                          <p:attrName>style.visibility</p:attrName>
                                        </p:attrNameLst>
                                      </p:cBhvr>
                                      <p:to>
                                        <p:strVal val="visible"/>
                                      </p:to>
                                    </p:set>
                                    <p:animEffect transition="in" filter="barn(outVertical)">
                                      <p:cBhvr>
                                        <p:cTn id="31" dur="500"/>
                                        <p:tgtEl>
                                          <p:spTgt spid="52255"/>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par>
                          <p:cTn id="36" fill="hold">
                            <p:stCondLst>
                              <p:cond delay="3000"/>
                            </p:stCondLst>
                            <p:childTnLst>
                              <p:par>
                                <p:cTn id="37" presetID="16" presetClass="entr" presetSubtype="37" fill="hold" grpId="0" nodeType="afterEffect">
                                  <p:stCondLst>
                                    <p:cond delay="0"/>
                                  </p:stCondLst>
                                  <p:childTnLst>
                                    <p:set>
                                      <p:cBhvr>
                                        <p:cTn id="38" dur="1" fill="hold">
                                          <p:stCondLst>
                                            <p:cond delay="0"/>
                                          </p:stCondLst>
                                        </p:cTn>
                                        <p:tgtEl>
                                          <p:spTgt spid="52246"/>
                                        </p:tgtEl>
                                        <p:attrNameLst>
                                          <p:attrName>style.visibility</p:attrName>
                                        </p:attrNameLst>
                                      </p:cBhvr>
                                      <p:to>
                                        <p:strVal val="visible"/>
                                      </p:to>
                                    </p:set>
                                    <p:animEffect transition="in" filter="barn(outVertical)">
                                      <p:cBhvr>
                                        <p:cTn id="39" dur="500"/>
                                        <p:tgtEl>
                                          <p:spTgt spid="5224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52258"/>
                                        </p:tgtEl>
                                        <p:attrNameLst>
                                          <p:attrName>style.visibility</p:attrName>
                                        </p:attrNameLst>
                                      </p:cBhvr>
                                      <p:to>
                                        <p:strVal val="visible"/>
                                      </p:to>
                                    </p:set>
                                    <p:anim calcmode="lin" valueType="num">
                                      <p:cBhvr additive="base">
                                        <p:cTn id="44" dur="500" fill="hold"/>
                                        <p:tgtEl>
                                          <p:spTgt spid="52258"/>
                                        </p:tgtEl>
                                        <p:attrNameLst>
                                          <p:attrName>ppt_x</p:attrName>
                                        </p:attrNameLst>
                                      </p:cBhvr>
                                      <p:tavLst>
                                        <p:tav tm="0">
                                          <p:val>
                                            <p:strVal val="1+#ppt_w/2"/>
                                          </p:val>
                                        </p:tav>
                                        <p:tav tm="100000">
                                          <p:val>
                                            <p:strVal val="#ppt_x"/>
                                          </p:val>
                                        </p:tav>
                                      </p:tavLst>
                                    </p:anim>
                                    <p:anim calcmode="lin" valueType="num">
                                      <p:cBhvr additive="base">
                                        <p:cTn id="45" dur="500" fill="hold"/>
                                        <p:tgtEl>
                                          <p:spTgt spid="52258"/>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5" grpId="0" autoUpdateAnimBg="0"/>
      <p:bldP spid="52236" grpId="0" autoUpdateAnimBg="0"/>
      <p:bldP spid="52237" grpId="0" autoUpdateAnimBg="0"/>
      <p:bldP spid="52246" grpId="0" autoUpdateAnimBg="0"/>
      <p:bldP spid="52248" grpId="0" animBg="1"/>
      <p:bldP spid="52249" grpId="0" animBg="1"/>
      <p:bldP spid="52253" grpId="0" animBg="1"/>
      <p:bldP spid="52255" grpId="0" autoUpdateAnimBg="0"/>
      <p:bldP spid="52258" grpId="0" autoUpdateAnimBg="0"/>
      <p:bldP spid="3"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title"/>
          </p:nvPr>
        </p:nvSpPr>
        <p:spPr/>
        <p:txBody>
          <a:bodyPr>
            <a:normAutofit/>
          </a:bodyPr>
          <a:lstStyle/>
          <a:p>
            <a:r>
              <a:rPr lang="nl-NL"/>
              <a:t>Blauwwier</a:t>
            </a:r>
          </a:p>
        </p:txBody>
      </p:sp>
      <p:sp>
        <p:nvSpPr>
          <p:cNvPr id="14339" name="Rectangle 7"/>
          <p:cNvSpPr>
            <a:spLocks noGrp="1" noChangeArrowheads="1"/>
          </p:cNvSpPr>
          <p:nvPr>
            <p:ph type="body" idx="1"/>
          </p:nvPr>
        </p:nvSpPr>
        <p:spPr/>
        <p:txBody>
          <a:bodyPr/>
          <a:lstStyle/>
          <a:p>
            <a:r>
              <a:rPr lang="nl-NL" dirty="0"/>
              <a:t>Eenvoudiger dan echte wieren</a:t>
            </a:r>
          </a:p>
          <a:p>
            <a:r>
              <a:rPr lang="nl-NL" dirty="0"/>
              <a:t>Geen echte bladgroenkorrel</a:t>
            </a:r>
          </a:p>
          <a:p>
            <a:r>
              <a:rPr lang="nl-NL" dirty="0"/>
              <a:t>Enkele cellen of draad</a:t>
            </a:r>
          </a:p>
          <a:p>
            <a:r>
              <a:rPr lang="nl-NL" dirty="0"/>
              <a:t>Kan goed tegen weinig O</a:t>
            </a:r>
            <a:r>
              <a:rPr lang="nl-NL" baseline="-25000" dirty="0"/>
              <a:t>2</a:t>
            </a:r>
          </a:p>
          <a:p>
            <a:r>
              <a:rPr lang="nl-NL" dirty="0"/>
              <a:t>Produceert dan vaak giftige stoffen</a:t>
            </a:r>
          </a:p>
        </p:txBody>
      </p:sp>
      <p:sp>
        <p:nvSpPr>
          <p:cNvPr id="14341" name="Text Box 9"/>
          <p:cNvSpPr txBox="1">
            <a:spLocks noChangeArrowheads="1"/>
          </p:cNvSpPr>
          <p:nvPr/>
        </p:nvSpPr>
        <p:spPr bwMode="auto">
          <a:xfrm>
            <a:off x="10239404" y="6560130"/>
            <a:ext cx="418704" cy="369332"/>
          </a:xfrm>
          <a:prstGeom prst="rect">
            <a:avLst/>
          </a:prstGeom>
          <a:noFill/>
          <a:ln w="12700">
            <a:noFill/>
            <a:miter lim="800000"/>
            <a:headEnd/>
            <a:tailEnd/>
          </a:ln>
        </p:spPr>
        <p:txBody>
          <a:bodyPr wrap="none" anchor="ctr">
            <a:spAutoFit/>
          </a:bodyPr>
          <a:lstStyle/>
          <a:p>
            <a:r>
              <a:rPr lang="nl-NL" dirty="0"/>
              <a:t>15</a:t>
            </a:r>
          </a:p>
        </p:txBody>
      </p:sp>
      <p:pic>
        <p:nvPicPr>
          <p:cNvPr id="4098" name="Picture 2"/>
          <p:cNvPicPr>
            <a:picLocks noChangeAspect="1" noChangeArrowheads="1"/>
          </p:cNvPicPr>
          <p:nvPr/>
        </p:nvPicPr>
        <p:blipFill>
          <a:blip r:embed="rId3" cstate="print"/>
          <a:srcRect/>
          <a:stretch>
            <a:fillRect/>
          </a:stretch>
        </p:blipFill>
        <p:spPr bwMode="auto">
          <a:xfrm>
            <a:off x="7529547" y="1785959"/>
            <a:ext cx="2924175" cy="4572000"/>
          </a:xfrm>
          <a:prstGeom prst="rect">
            <a:avLst/>
          </a:prstGeom>
          <a:ln>
            <a:noFill/>
          </a:ln>
          <a:effectLst>
            <a:outerShdw blurRad="292100" dist="139700" dir="2700000" algn="tl" rotWithShape="0">
              <a:srgbClr val="333333">
                <a:alpha val="65000"/>
              </a:srgbClr>
            </a:outerShdw>
          </a:effectLst>
        </p:spPr>
      </p:pic>
      <p:sp>
        <p:nvSpPr>
          <p:cNvPr id="7" name="Tekstvak 6"/>
          <p:cNvSpPr txBox="1"/>
          <p:nvPr/>
        </p:nvSpPr>
        <p:spPr>
          <a:xfrm>
            <a:off x="8810649" y="5643577"/>
            <a:ext cx="1503553" cy="707886"/>
          </a:xfrm>
          <a:prstGeom prst="rect">
            <a:avLst/>
          </a:prstGeom>
          <a:noFill/>
        </p:spPr>
        <p:txBody>
          <a:bodyPr wrap="none" rtlCol="0">
            <a:spAutoFit/>
          </a:bodyPr>
          <a:lstStyle/>
          <a:p>
            <a:r>
              <a:rPr lang="nl-NL" sz="2400" dirty="0"/>
              <a:t>Blauwwier</a:t>
            </a:r>
          </a:p>
          <a:p>
            <a:r>
              <a:rPr lang="nl-NL" sz="1600" dirty="0"/>
              <a:t>(Wikipedia)</a:t>
            </a:r>
            <a:endParaRPr lang="nl-NL" sz="2400" dirty="0"/>
          </a:p>
        </p:txBody>
      </p:sp>
    </p:spTree>
    <p:extLst>
      <p:ext uri="{BB962C8B-B14F-4D97-AF65-F5344CB8AC3E}">
        <p14:creationId xmlns:p14="http://schemas.microsoft.com/office/powerpoint/2010/main" val="3086177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6"/>
          <p:cNvSpPr>
            <a:spLocks noGrp="1" noChangeArrowheads="1"/>
          </p:cNvSpPr>
          <p:nvPr>
            <p:ph type="title"/>
          </p:nvPr>
        </p:nvSpPr>
        <p:spPr/>
        <p:txBody>
          <a:bodyPr/>
          <a:lstStyle/>
          <a:p>
            <a:r>
              <a:rPr lang="nl-NL"/>
              <a:t>Groenwieren</a:t>
            </a:r>
          </a:p>
        </p:txBody>
      </p:sp>
      <p:sp>
        <p:nvSpPr>
          <p:cNvPr id="31751" name="Rectangle 7"/>
          <p:cNvSpPr>
            <a:spLocks noGrp="1" noChangeArrowheads="1"/>
          </p:cNvSpPr>
          <p:nvPr>
            <p:ph type="body" idx="1"/>
          </p:nvPr>
        </p:nvSpPr>
        <p:spPr/>
        <p:txBody>
          <a:bodyPr/>
          <a:lstStyle/>
          <a:p>
            <a:r>
              <a:rPr lang="nl-NL"/>
              <a:t>Leven op geringe diepte</a:t>
            </a:r>
          </a:p>
          <a:p>
            <a:r>
              <a:rPr lang="nl-NL"/>
              <a:t>Soms draden (flap)</a:t>
            </a:r>
          </a:p>
          <a:p>
            <a:r>
              <a:rPr lang="nl-NL"/>
              <a:t>Soms duidelijke plant (zeesla)</a:t>
            </a:r>
          </a:p>
          <a:p>
            <a:r>
              <a:rPr lang="nl-NL"/>
              <a:t>Geen structuurvormen (aanloop naar organen)</a:t>
            </a:r>
            <a:endParaRPr lang="nl-NL" dirty="0"/>
          </a:p>
        </p:txBody>
      </p:sp>
      <p:sp>
        <p:nvSpPr>
          <p:cNvPr id="15364" name="Text Box 8"/>
          <p:cNvSpPr txBox="1">
            <a:spLocks noChangeArrowheads="1"/>
          </p:cNvSpPr>
          <p:nvPr/>
        </p:nvSpPr>
        <p:spPr bwMode="auto">
          <a:xfrm>
            <a:off x="9874229" y="6560130"/>
            <a:ext cx="723275" cy="369332"/>
          </a:xfrm>
          <a:prstGeom prst="rect">
            <a:avLst/>
          </a:prstGeom>
          <a:noFill/>
          <a:ln w="12700">
            <a:noFill/>
            <a:miter lim="800000"/>
            <a:headEnd/>
            <a:tailEnd/>
          </a:ln>
        </p:spPr>
        <p:txBody>
          <a:bodyPr wrap="none" anchor="ctr">
            <a:spAutoFit/>
          </a:bodyPr>
          <a:lstStyle/>
          <a:p>
            <a:r>
              <a:rPr lang="nl-NL" dirty="0"/>
              <a:t>15-17</a:t>
            </a:r>
          </a:p>
        </p:txBody>
      </p:sp>
      <p:sp>
        <p:nvSpPr>
          <p:cNvPr id="31754" name="Text Box 10"/>
          <p:cNvSpPr txBox="1">
            <a:spLocks noChangeArrowheads="1"/>
          </p:cNvSpPr>
          <p:nvPr/>
        </p:nvSpPr>
        <p:spPr bwMode="auto">
          <a:xfrm>
            <a:off x="9607159" y="5092125"/>
            <a:ext cx="705642" cy="461665"/>
          </a:xfrm>
          <a:prstGeom prst="rect">
            <a:avLst/>
          </a:prstGeom>
          <a:noFill/>
          <a:ln w="12700">
            <a:noFill/>
            <a:miter lim="800000"/>
            <a:headEnd/>
            <a:tailEnd/>
          </a:ln>
        </p:spPr>
        <p:txBody>
          <a:bodyPr wrap="none" anchor="ctr">
            <a:spAutoFit/>
          </a:bodyPr>
          <a:lstStyle/>
          <a:p>
            <a:r>
              <a:rPr lang="nl-NL" sz="2400" dirty="0">
                <a:solidFill>
                  <a:srgbClr val="00B050"/>
                </a:solidFill>
              </a:rPr>
              <a:t>Flap</a:t>
            </a:r>
          </a:p>
        </p:txBody>
      </p:sp>
      <p:sp>
        <p:nvSpPr>
          <p:cNvPr id="31756" name="Rectangle 12"/>
          <p:cNvSpPr>
            <a:spLocks noChangeArrowheads="1"/>
          </p:cNvSpPr>
          <p:nvPr/>
        </p:nvSpPr>
        <p:spPr bwMode="auto">
          <a:xfrm>
            <a:off x="5024431" y="5929334"/>
            <a:ext cx="970266" cy="461665"/>
          </a:xfrm>
          <a:prstGeom prst="rect">
            <a:avLst/>
          </a:prstGeom>
          <a:noFill/>
          <a:ln w="12700">
            <a:noFill/>
            <a:miter lim="800000"/>
            <a:headEnd/>
            <a:tailEnd/>
          </a:ln>
        </p:spPr>
        <p:txBody>
          <a:bodyPr wrap="none" anchor="ctr">
            <a:spAutoFit/>
          </a:bodyPr>
          <a:lstStyle/>
          <a:p>
            <a:r>
              <a:rPr lang="nl-NL" sz="2400" dirty="0">
                <a:solidFill>
                  <a:srgbClr val="106AB3"/>
                </a:solidFill>
              </a:rPr>
              <a:t>Zeesla</a:t>
            </a:r>
          </a:p>
        </p:txBody>
      </p:sp>
      <p:pic>
        <p:nvPicPr>
          <p:cNvPr id="5123" name="Picture 3"/>
          <p:cNvPicPr>
            <a:picLocks noChangeAspect="1" noChangeArrowheads="1"/>
          </p:cNvPicPr>
          <p:nvPr/>
        </p:nvPicPr>
        <p:blipFill>
          <a:blip r:embed="rId3" cstate="print"/>
          <a:srcRect/>
          <a:stretch>
            <a:fillRect/>
          </a:stretch>
        </p:blipFill>
        <p:spPr bwMode="auto">
          <a:xfrm>
            <a:off x="8097459" y="1442458"/>
            <a:ext cx="3553539" cy="3553539"/>
          </a:xfrm>
          <a:prstGeom prst="rect">
            <a:avLst/>
          </a:prstGeom>
          <a:ln>
            <a:noFill/>
          </a:ln>
          <a:effectLst>
            <a:outerShdw blurRad="292100" dist="139700" dir="2700000" algn="tl" rotWithShape="0">
              <a:srgbClr val="333333">
                <a:alpha val="65000"/>
              </a:srgbClr>
            </a:outerShdw>
          </a:effectLst>
        </p:spPr>
      </p:pic>
      <p:pic>
        <p:nvPicPr>
          <p:cNvPr id="3" name="Afbeelding 2"/>
          <p:cNvPicPr>
            <a:picLocks noChangeAspect="1"/>
          </p:cNvPicPr>
          <p:nvPr/>
        </p:nvPicPr>
        <p:blipFill>
          <a:blip r:embed="rId4"/>
          <a:stretch>
            <a:fillRect/>
          </a:stretch>
        </p:blipFill>
        <p:spPr>
          <a:xfrm>
            <a:off x="1276352" y="3824290"/>
            <a:ext cx="3660489" cy="27453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8413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499"/>
                                          </p:stCondLst>
                                        </p:cTn>
                                        <p:tgtEl>
                                          <p:spTgt spid="31751">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500"/>
                                  </p:stCondLst>
                                  <p:childTnLst>
                                    <p:set>
                                      <p:cBhvr>
                                        <p:cTn id="9" dur="1" fill="hold">
                                          <p:stCondLst>
                                            <p:cond delay="499"/>
                                          </p:stCondLst>
                                        </p:cTn>
                                        <p:tgtEl>
                                          <p:spTgt spid="31751">
                                            <p:txEl>
                                              <p:pRg st="1" end="1"/>
                                            </p:txEl>
                                          </p:spTgt>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500"/>
                                  </p:stCondLst>
                                  <p:childTnLst>
                                    <p:set>
                                      <p:cBhvr>
                                        <p:cTn id="12" dur="1" fill="hold">
                                          <p:stCondLst>
                                            <p:cond delay="499"/>
                                          </p:stCondLst>
                                        </p:cTn>
                                        <p:tgtEl>
                                          <p:spTgt spid="31751">
                                            <p:txEl>
                                              <p:pRg st="2" end="2"/>
                                            </p:txEl>
                                          </p:spTgt>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grpId="0" nodeType="afterEffect">
                                  <p:stCondLst>
                                    <p:cond delay="500"/>
                                  </p:stCondLst>
                                  <p:childTnLst>
                                    <p:set>
                                      <p:cBhvr>
                                        <p:cTn id="15" dur="1" fill="hold">
                                          <p:stCondLst>
                                            <p:cond delay="499"/>
                                          </p:stCondLst>
                                        </p:cTn>
                                        <p:tgtEl>
                                          <p:spTgt spid="31751">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3175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499"/>
                                          </p:stCondLst>
                                        </p:cTn>
                                        <p:tgtEl>
                                          <p:spTgt spid="317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1" grpId="0" build="p" autoUpdateAnimBg="0"/>
      <p:bldP spid="31754" grpId="0" autoUpdateAnimBg="0"/>
      <p:bldP spid="3175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pPr algn="l"/>
            <a:r>
              <a:rPr lang="nl-NL" dirty="0"/>
              <a:t>Bruinwieren</a:t>
            </a:r>
          </a:p>
        </p:txBody>
      </p:sp>
      <p:sp>
        <p:nvSpPr>
          <p:cNvPr id="32775" name="Rectangle 7"/>
          <p:cNvSpPr>
            <a:spLocks noGrp="1" noChangeArrowheads="1"/>
          </p:cNvSpPr>
          <p:nvPr>
            <p:ph type="body" idx="1"/>
          </p:nvPr>
        </p:nvSpPr>
        <p:spPr/>
        <p:txBody>
          <a:bodyPr/>
          <a:lstStyle/>
          <a:p>
            <a:r>
              <a:rPr lang="nl-NL" dirty="0"/>
              <a:t>Vaak dieper dan andere wieren</a:t>
            </a:r>
          </a:p>
          <a:p>
            <a:r>
              <a:rPr lang="nl-NL" dirty="0"/>
              <a:t>Hechtschijf/Luchtblazen</a:t>
            </a:r>
          </a:p>
          <a:p>
            <a:r>
              <a:rPr lang="nl-NL" dirty="0"/>
              <a:t>Kelpwouden</a:t>
            </a:r>
          </a:p>
          <a:p>
            <a:r>
              <a:rPr lang="nl-NL">
                <a:hlinkClick r:id="rId3"/>
              </a:rPr>
              <a:t>Meer info</a:t>
            </a:r>
            <a:endParaRPr lang="nl-NL" dirty="0"/>
          </a:p>
        </p:txBody>
      </p:sp>
      <p:sp>
        <p:nvSpPr>
          <p:cNvPr id="17412" name="Text Box 8"/>
          <p:cNvSpPr txBox="1">
            <a:spLocks noChangeArrowheads="1"/>
          </p:cNvSpPr>
          <p:nvPr/>
        </p:nvSpPr>
        <p:spPr bwMode="auto">
          <a:xfrm>
            <a:off x="9810776" y="6560130"/>
            <a:ext cx="1143008" cy="369332"/>
          </a:xfrm>
          <a:prstGeom prst="rect">
            <a:avLst/>
          </a:prstGeom>
          <a:noFill/>
          <a:ln w="12700">
            <a:noFill/>
            <a:miter lim="800000"/>
            <a:headEnd/>
            <a:tailEnd/>
          </a:ln>
        </p:spPr>
        <p:txBody>
          <a:bodyPr wrap="square" anchor="ctr">
            <a:spAutoFit/>
          </a:bodyPr>
          <a:lstStyle/>
          <a:p>
            <a:r>
              <a:rPr lang="nl-NL" dirty="0"/>
              <a:t>14 &amp;17</a:t>
            </a:r>
          </a:p>
        </p:txBody>
      </p:sp>
      <p:pic>
        <p:nvPicPr>
          <p:cNvPr id="17413" name="Picture 9"/>
          <p:cNvPicPr>
            <a:picLocks noChangeAspect="1" noChangeArrowheads="1"/>
          </p:cNvPicPr>
          <p:nvPr/>
        </p:nvPicPr>
        <p:blipFill>
          <a:blip r:embed="rId4" cstate="print"/>
          <a:srcRect/>
          <a:stretch>
            <a:fillRect/>
          </a:stretch>
        </p:blipFill>
        <p:spPr bwMode="auto">
          <a:xfrm>
            <a:off x="1809720" y="3886200"/>
            <a:ext cx="4572000" cy="2616200"/>
          </a:xfrm>
          <a:prstGeom prst="rect">
            <a:avLst/>
          </a:prstGeom>
          <a:ln>
            <a:noFill/>
          </a:ln>
          <a:effectLst>
            <a:outerShdw blurRad="292100" dist="139700" dir="2700000" algn="tl" rotWithShape="0">
              <a:srgbClr val="333333">
                <a:alpha val="65000"/>
              </a:srgbClr>
            </a:outerShdw>
          </a:effectLst>
        </p:spPr>
      </p:pic>
      <p:sp>
        <p:nvSpPr>
          <p:cNvPr id="32778" name="Text Box 10"/>
          <p:cNvSpPr txBox="1">
            <a:spLocks noChangeArrowheads="1"/>
          </p:cNvSpPr>
          <p:nvPr/>
        </p:nvSpPr>
        <p:spPr bwMode="auto">
          <a:xfrm>
            <a:off x="3467356" y="6414900"/>
            <a:ext cx="1175450" cy="461665"/>
          </a:xfrm>
          <a:prstGeom prst="rect">
            <a:avLst/>
          </a:prstGeom>
          <a:noFill/>
          <a:ln w="12700">
            <a:noFill/>
            <a:miter lim="800000"/>
            <a:headEnd/>
            <a:tailEnd/>
          </a:ln>
        </p:spPr>
        <p:txBody>
          <a:bodyPr wrap="none" anchor="ctr">
            <a:spAutoFit/>
          </a:bodyPr>
          <a:lstStyle/>
          <a:p>
            <a:r>
              <a:rPr lang="nl-NL" sz="2400" dirty="0">
                <a:solidFill>
                  <a:srgbClr val="106AB3"/>
                </a:solidFill>
              </a:rPr>
              <a:t>Beswier</a:t>
            </a:r>
          </a:p>
        </p:txBody>
      </p:sp>
      <p:sp>
        <p:nvSpPr>
          <p:cNvPr id="32783" name="Text Box 15"/>
          <p:cNvSpPr txBox="1">
            <a:spLocks noChangeArrowheads="1"/>
          </p:cNvSpPr>
          <p:nvPr/>
        </p:nvSpPr>
        <p:spPr bwMode="auto">
          <a:xfrm>
            <a:off x="6564315" y="6392708"/>
            <a:ext cx="2621176" cy="461665"/>
          </a:xfrm>
          <a:prstGeom prst="rect">
            <a:avLst/>
          </a:prstGeom>
          <a:noFill/>
          <a:ln w="12700">
            <a:noFill/>
            <a:miter lim="800000"/>
            <a:headEnd/>
            <a:tailEnd/>
          </a:ln>
        </p:spPr>
        <p:txBody>
          <a:bodyPr wrap="square" anchor="ctr">
            <a:spAutoFit/>
          </a:bodyPr>
          <a:lstStyle/>
          <a:p>
            <a:r>
              <a:rPr lang="nl-NL" sz="2400" dirty="0">
                <a:solidFill>
                  <a:srgbClr val="106AB3"/>
                </a:solidFill>
              </a:rPr>
              <a:t>Blaas- en knotswier</a:t>
            </a:r>
          </a:p>
        </p:txBody>
      </p:sp>
      <p:sp>
        <p:nvSpPr>
          <p:cNvPr id="32784" name="Text Box 16"/>
          <p:cNvSpPr txBox="1">
            <a:spLocks noChangeArrowheads="1"/>
          </p:cNvSpPr>
          <p:nvPr/>
        </p:nvSpPr>
        <p:spPr bwMode="auto">
          <a:xfrm>
            <a:off x="6629668" y="3043390"/>
            <a:ext cx="2016258" cy="461665"/>
          </a:xfrm>
          <a:prstGeom prst="rect">
            <a:avLst/>
          </a:prstGeom>
          <a:noFill/>
          <a:ln w="12700">
            <a:noFill/>
            <a:miter lim="800000"/>
            <a:headEnd/>
            <a:tailEnd/>
          </a:ln>
        </p:spPr>
        <p:txBody>
          <a:bodyPr wrap="none" anchor="ctr">
            <a:spAutoFit/>
          </a:bodyPr>
          <a:lstStyle/>
          <a:p>
            <a:r>
              <a:rPr lang="nl-NL" sz="2400" dirty="0">
                <a:solidFill>
                  <a:srgbClr val="106AB3"/>
                </a:solidFill>
              </a:rPr>
              <a:t>Vijfvingerkruid</a:t>
            </a:r>
          </a:p>
        </p:txBody>
      </p:sp>
      <p:pic>
        <p:nvPicPr>
          <p:cNvPr id="3" name="Afbeelding 2"/>
          <p:cNvPicPr>
            <a:picLocks noChangeAspect="1"/>
          </p:cNvPicPr>
          <p:nvPr/>
        </p:nvPicPr>
        <p:blipFill>
          <a:blip r:embed="rId5"/>
          <a:stretch>
            <a:fillRect/>
          </a:stretch>
        </p:blipFill>
        <p:spPr>
          <a:xfrm>
            <a:off x="6680931" y="3549303"/>
            <a:ext cx="3891444" cy="2918583"/>
          </a:xfrm>
          <a:prstGeom prst="rect">
            <a:avLst/>
          </a:prstGeom>
          <a:ln>
            <a:noFill/>
          </a:ln>
          <a:effectLst>
            <a:outerShdw blurRad="292100" dist="139700" dir="2700000" algn="tl" rotWithShape="0">
              <a:srgbClr val="333333">
                <a:alpha val="65000"/>
              </a:srgbClr>
            </a:outerShdw>
          </a:effectLst>
        </p:spPr>
      </p:pic>
      <p:pic>
        <p:nvPicPr>
          <p:cNvPr id="5" name="Afbeelding 4"/>
          <p:cNvPicPr>
            <a:picLocks noChangeAspect="1"/>
          </p:cNvPicPr>
          <p:nvPr/>
        </p:nvPicPr>
        <p:blipFill>
          <a:blip r:embed="rId6"/>
          <a:stretch>
            <a:fillRect/>
          </a:stretch>
        </p:blipFill>
        <p:spPr>
          <a:xfrm>
            <a:off x="6564314" y="136136"/>
            <a:ext cx="3929991" cy="29474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0535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775">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499"/>
                                          </p:stCondLst>
                                        </p:cTn>
                                        <p:tgtEl>
                                          <p:spTgt spid="32775">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500"/>
                                  </p:stCondLst>
                                  <p:childTnLst>
                                    <p:set>
                                      <p:cBhvr>
                                        <p:cTn id="12" dur="1" fill="hold">
                                          <p:stCondLst>
                                            <p:cond delay="499"/>
                                          </p:stCondLst>
                                        </p:cTn>
                                        <p:tgtEl>
                                          <p:spTgt spid="3277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500"/>
                                  </p:stCondLst>
                                  <p:childTnLst>
                                    <p:set>
                                      <p:cBhvr>
                                        <p:cTn id="16" dur="1" fill="hold">
                                          <p:stCondLst>
                                            <p:cond delay="499"/>
                                          </p:stCondLst>
                                        </p:cTn>
                                        <p:tgtEl>
                                          <p:spTgt spid="3277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277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3278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27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5" grpId="0" build="p" autoUpdateAnimBg="0"/>
      <p:bldP spid="32778" grpId="0" autoUpdateAnimBg="0"/>
      <p:bldP spid="32783" grpId="0" autoUpdateAnimBg="0"/>
      <p:bldP spid="3278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Grp="1" noChangeArrowheads="1"/>
          </p:cNvSpPr>
          <p:nvPr>
            <p:ph type="title"/>
          </p:nvPr>
        </p:nvSpPr>
        <p:spPr/>
        <p:txBody>
          <a:bodyPr/>
          <a:lstStyle/>
          <a:p>
            <a:r>
              <a:rPr lang="nl-NL"/>
              <a:t>Roodwieren</a:t>
            </a:r>
          </a:p>
        </p:txBody>
      </p:sp>
      <p:sp>
        <p:nvSpPr>
          <p:cNvPr id="16387" name="Rectangle 7"/>
          <p:cNvSpPr>
            <a:spLocks noGrp="1" noChangeArrowheads="1"/>
          </p:cNvSpPr>
          <p:nvPr>
            <p:ph type="body" idx="1"/>
          </p:nvPr>
        </p:nvSpPr>
        <p:spPr/>
        <p:txBody>
          <a:bodyPr/>
          <a:lstStyle/>
          <a:p>
            <a:r>
              <a:rPr lang="nl-NL" dirty="0"/>
              <a:t>Staan tussen groen- en bruinwier in (zowel diepte als ontwikkeling)</a:t>
            </a:r>
          </a:p>
          <a:p>
            <a:r>
              <a:rPr lang="nl-NL" dirty="0"/>
              <a:t>Oppervlak iriseert (soms, b.v. Iers mos)</a:t>
            </a:r>
          </a:p>
        </p:txBody>
      </p:sp>
      <p:sp>
        <p:nvSpPr>
          <p:cNvPr id="16388" name="Text Box 10"/>
          <p:cNvSpPr txBox="1">
            <a:spLocks noChangeArrowheads="1"/>
          </p:cNvSpPr>
          <p:nvPr/>
        </p:nvSpPr>
        <p:spPr bwMode="auto">
          <a:xfrm>
            <a:off x="4952992" y="3753158"/>
            <a:ext cx="1234184" cy="461665"/>
          </a:xfrm>
          <a:prstGeom prst="rect">
            <a:avLst/>
          </a:prstGeom>
          <a:noFill/>
          <a:ln w="12700">
            <a:noFill/>
            <a:miter lim="800000"/>
            <a:headEnd/>
            <a:tailEnd/>
          </a:ln>
        </p:spPr>
        <p:txBody>
          <a:bodyPr wrap="none" anchor="ctr">
            <a:spAutoFit/>
          </a:bodyPr>
          <a:lstStyle/>
          <a:p>
            <a:r>
              <a:rPr lang="nl-NL" sz="2400" dirty="0">
                <a:solidFill>
                  <a:srgbClr val="106AB3"/>
                </a:solidFill>
              </a:rPr>
              <a:t>Iers mos</a:t>
            </a:r>
          </a:p>
        </p:txBody>
      </p:sp>
      <p:sp>
        <p:nvSpPr>
          <p:cNvPr id="16389" name="Text Box 11"/>
          <p:cNvSpPr txBox="1">
            <a:spLocks noChangeArrowheads="1"/>
          </p:cNvSpPr>
          <p:nvPr/>
        </p:nvSpPr>
        <p:spPr bwMode="auto">
          <a:xfrm>
            <a:off x="10249328" y="6560130"/>
            <a:ext cx="418704" cy="369332"/>
          </a:xfrm>
          <a:prstGeom prst="rect">
            <a:avLst/>
          </a:prstGeom>
          <a:noFill/>
          <a:ln w="12700">
            <a:noFill/>
            <a:miter lim="800000"/>
            <a:headEnd/>
            <a:tailEnd/>
          </a:ln>
        </p:spPr>
        <p:txBody>
          <a:bodyPr wrap="none" anchor="ctr">
            <a:spAutoFit/>
          </a:bodyPr>
          <a:lstStyle/>
          <a:p>
            <a:r>
              <a:rPr lang="nl-NL" dirty="0"/>
              <a:t>18</a:t>
            </a:r>
          </a:p>
        </p:txBody>
      </p:sp>
      <p:pic>
        <p:nvPicPr>
          <p:cNvPr id="16390" name="Picture 12"/>
          <p:cNvPicPr>
            <a:picLocks noChangeAspect="1" noChangeArrowheads="1"/>
          </p:cNvPicPr>
          <p:nvPr/>
        </p:nvPicPr>
        <p:blipFill>
          <a:blip r:embed="rId3" cstate="print"/>
          <a:srcRect/>
          <a:stretch>
            <a:fillRect/>
          </a:stretch>
        </p:blipFill>
        <p:spPr bwMode="auto">
          <a:xfrm>
            <a:off x="1000126" y="2805472"/>
            <a:ext cx="3943319" cy="38382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p:cNvPicPr>
            <a:picLocks noChangeAspect="1" noChangeArrowheads="1"/>
          </p:cNvPicPr>
          <p:nvPr/>
        </p:nvPicPr>
        <p:blipFill>
          <a:blip r:embed="rId4" cstate="print"/>
          <a:srcRect/>
          <a:stretch>
            <a:fillRect/>
          </a:stretch>
        </p:blipFill>
        <p:spPr bwMode="auto">
          <a:xfrm>
            <a:off x="7218905" y="2386036"/>
            <a:ext cx="4024305" cy="40243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 Box 10"/>
          <p:cNvSpPr txBox="1">
            <a:spLocks noChangeArrowheads="1"/>
          </p:cNvSpPr>
          <p:nvPr/>
        </p:nvSpPr>
        <p:spPr bwMode="auto">
          <a:xfrm>
            <a:off x="5238748" y="5143517"/>
            <a:ext cx="1980157" cy="461665"/>
          </a:xfrm>
          <a:prstGeom prst="rect">
            <a:avLst/>
          </a:prstGeom>
          <a:noFill/>
          <a:ln w="12700">
            <a:noFill/>
            <a:miter lim="800000"/>
            <a:headEnd/>
            <a:tailEnd/>
          </a:ln>
        </p:spPr>
        <p:txBody>
          <a:bodyPr wrap="none" anchor="ctr">
            <a:spAutoFit/>
          </a:bodyPr>
          <a:lstStyle/>
          <a:p>
            <a:r>
              <a:rPr lang="nl-NL" sz="2400" dirty="0">
                <a:solidFill>
                  <a:srgbClr val="106AB3"/>
                </a:solidFill>
              </a:rPr>
              <a:t>Boompjeswier</a:t>
            </a:r>
          </a:p>
        </p:txBody>
      </p:sp>
    </p:spTree>
    <p:extLst>
      <p:ext uri="{BB962C8B-B14F-4D97-AF65-F5344CB8AC3E}">
        <p14:creationId xmlns:p14="http://schemas.microsoft.com/office/powerpoint/2010/main" val="300369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nl-NL" dirty="0"/>
              <a:t>Kranswieren</a:t>
            </a:r>
          </a:p>
        </p:txBody>
      </p:sp>
      <p:sp>
        <p:nvSpPr>
          <p:cNvPr id="3" name="Tijdelijke aanduiding voor inhoud 2"/>
          <p:cNvSpPr>
            <a:spLocks noGrp="1"/>
          </p:cNvSpPr>
          <p:nvPr>
            <p:ph idx="1"/>
          </p:nvPr>
        </p:nvSpPr>
        <p:spPr>
          <a:xfrm>
            <a:off x="838200" y="1608159"/>
            <a:ext cx="4953000" cy="4668839"/>
          </a:xfrm>
        </p:spPr>
        <p:txBody>
          <a:bodyPr/>
          <a:lstStyle/>
          <a:p>
            <a:r>
              <a:rPr lang="nl-NL" dirty="0"/>
              <a:t>Aanloop naar wortels, alleen aanhechting</a:t>
            </a:r>
          </a:p>
          <a:p>
            <a:r>
              <a:rPr lang="nl-NL" dirty="0"/>
              <a:t>Voortplantingsorganen op blad goed te zien.</a:t>
            </a:r>
          </a:p>
          <a:p>
            <a:endParaRPr lang="nl-NL" dirty="0"/>
          </a:p>
        </p:txBody>
      </p:sp>
      <p:pic>
        <p:nvPicPr>
          <p:cNvPr id="1027" name="Picture 3"/>
          <p:cNvPicPr>
            <a:picLocks noChangeAspect="1" noChangeArrowheads="1"/>
          </p:cNvPicPr>
          <p:nvPr/>
        </p:nvPicPr>
        <p:blipFill>
          <a:blip r:embed="rId3" cstate="print"/>
          <a:srcRect/>
          <a:stretch>
            <a:fillRect/>
          </a:stretch>
        </p:blipFill>
        <p:spPr bwMode="auto">
          <a:xfrm>
            <a:off x="5899240" y="243679"/>
            <a:ext cx="4777688" cy="6370647"/>
          </a:xfrm>
          <a:prstGeom prst="rect">
            <a:avLst/>
          </a:prstGeom>
          <a:noFill/>
          <a:ln w="9525">
            <a:noFill/>
            <a:miter lim="800000"/>
            <a:headEnd/>
            <a:tailEnd/>
          </a:ln>
          <a:effectLst/>
        </p:spPr>
      </p:pic>
      <p:sp>
        <p:nvSpPr>
          <p:cNvPr id="6" name="Text Box 11"/>
          <p:cNvSpPr txBox="1">
            <a:spLocks noChangeArrowheads="1"/>
          </p:cNvSpPr>
          <p:nvPr/>
        </p:nvSpPr>
        <p:spPr bwMode="auto">
          <a:xfrm>
            <a:off x="9953655" y="6560130"/>
            <a:ext cx="723275" cy="369332"/>
          </a:xfrm>
          <a:prstGeom prst="rect">
            <a:avLst/>
          </a:prstGeom>
          <a:noFill/>
          <a:ln w="12700">
            <a:noFill/>
            <a:miter lim="800000"/>
            <a:headEnd/>
            <a:tailEnd/>
          </a:ln>
        </p:spPr>
        <p:txBody>
          <a:bodyPr wrap="none" anchor="ctr">
            <a:spAutoFit/>
          </a:bodyPr>
          <a:lstStyle/>
          <a:p>
            <a:r>
              <a:rPr lang="nl-NL" dirty="0"/>
              <a:t>19-20</a:t>
            </a:r>
          </a:p>
        </p:txBody>
      </p:sp>
    </p:spTree>
    <p:extLst>
      <p:ext uri="{BB962C8B-B14F-4D97-AF65-F5344CB8AC3E}">
        <p14:creationId xmlns:p14="http://schemas.microsoft.com/office/powerpoint/2010/main" val="249856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srcRect/>
          <a:stretch>
            <a:fillRect/>
          </a:stretch>
        </p:blipFill>
        <p:spPr bwMode="auto">
          <a:xfrm>
            <a:off x="5595937" y="2786059"/>
            <a:ext cx="4953003" cy="3714752"/>
          </a:xfrm>
          <a:prstGeom prst="rect">
            <a:avLst/>
          </a:prstGeom>
          <a:ln>
            <a:noFill/>
          </a:ln>
          <a:effectLst>
            <a:outerShdw blurRad="292100" dist="139700" dir="2700000" algn="tl" rotWithShape="0">
              <a:srgbClr val="333333">
                <a:alpha val="65000"/>
              </a:srgbClr>
            </a:outerShdw>
          </a:effectLst>
        </p:spPr>
      </p:pic>
      <p:sp>
        <p:nvSpPr>
          <p:cNvPr id="19458" name="Rectangle 6"/>
          <p:cNvSpPr>
            <a:spLocks noGrp="1" noChangeArrowheads="1"/>
          </p:cNvSpPr>
          <p:nvPr>
            <p:ph type="title"/>
          </p:nvPr>
        </p:nvSpPr>
        <p:spPr/>
        <p:txBody>
          <a:bodyPr/>
          <a:lstStyle/>
          <a:p>
            <a:r>
              <a:rPr lang="nl-NL"/>
              <a:t>Hogere planten</a:t>
            </a:r>
          </a:p>
        </p:txBody>
      </p:sp>
      <p:sp>
        <p:nvSpPr>
          <p:cNvPr id="19459" name="Rectangle 7"/>
          <p:cNvSpPr>
            <a:spLocks noGrp="1" noChangeArrowheads="1"/>
          </p:cNvSpPr>
          <p:nvPr>
            <p:ph type="body" idx="1"/>
          </p:nvPr>
        </p:nvSpPr>
        <p:spPr/>
        <p:txBody>
          <a:bodyPr/>
          <a:lstStyle/>
          <a:p>
            <a:r>
              <a:rPr lang="nl-NL" dirty="0"/>
              <a:t>Organen (Wortel/Stengel/Blad/(Bloem))</a:t>
            </a:r>
          </a:p>
          <a:p>
            <a:r>
              <a:rPr lang="nl-NL" dirty="0"/>
              <a:t>Zitten met wortel in de grond.</a:t>
            </a:r>
          </a:p>
          <a:p>
            <a:r>
              <a:rPr lang="nl-NL" dirty="0"/>
              <a:t>Varens/Zaadplanten</a:t>
            </a:r>
          </a:p>
        </p:txBody>
      </p:sp>
      <p:sp>
        <p:nvSpPr>
          <p:cNvPr id="19460" name="Text Box 8"/>
          <p:cNvSpPr txBox="1">
            <a:spLocks noChangeArrowheads="1"/>
          </p:cNvSpPr>
          <p:nvPr/>
        </p:nvSpPr>
        <p:spPr bwMode="auto">
          <a:xfrm>
            <a:off x="10250520" y="6544768"/>
            <a:ext cx="418704" cy="369332"/>
          </a:xfrm>
          <a:prstGeom prst="rect">
            <a:avLst/>
          </a:prstGeom>
          <a:noFill/>
          <a:ln w="12700">
            <a:noFill/>
            <a:miter lim="800000"/>
            <a:headEnd/>
            <a:tailEnd/>
          </a:ln>
        </p:spPr>
        <p:txBody>
          <a:bodyPr wrap="none" anchor="ctr">
            <a:spAutoFit/>
          </a:bodyPr>
          <a:lstStyle/>
          <a:p>
            <a:r>
              <a:rPr lang="nl-NL" dirty="0"/>
              <a:t>21</a:t>
            </a:r>
          </a:p>
        </p:txBody>
      </p:sp>
      <p:sp>
        <p:nvSpPr>
          <p:cNvPr id="33802" name="Text Box 10"/>
          <p:cNvSpPr txBox="1">
            <a:spLocks noChangeArrowheads="1"/>
          </p:cNvSpPr>
          <p:nvPr/>
        </p:nvSpPr>
        <p:spPr bwMode="auto">
          <a:xfrm>
            <a:off x="4310050" y="5896298"/>
            <a:ext cx="1145122" cy="461665"/>
          </a:xfrm>
          <a:prstGeom prst="rect">
            <a:avLst/>
          </a:prstGeom>
          <a:noFill/>
          <a:ln w="12700">
            <a:noFill/>
            <a:miter lim="800000"/>
            <a:headEnd/>
            <a:tailEnd/>
          </a:ln>
        </p:spPr>
        <p:txBody>
          <a:bodyPr wrap="none" anchor="ctr">
            <a:spAutoFit/>
          </a:bodyPr>
          <a:lstStyle/>
          <a:p>
            <a:r>
              <a:rPr lang="nl-NL" sz="2400" dirty="0">
                <a:solidFill>
                  <a:schemeClr val="tx2">
                    <a:lumMod val="75000"/>
                  </a:schemeClr>
                </a:solidFill>
              </a:rPr>
              <a:t>Zeegras</a:t>
            </a:r>
          </a:p>
        </p:txBody>
      </p:sp>
    </p:spTree>
    <p:extLst>
      <p:ext uri="{BB962C8B-B14F-4D97-AF65-F5344CB8AC3E}">
        <p14:creationId xmlns:p14="http://schemas.microsoft.com/office/powerpoint/2010/main" val="202153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02"/>
                                        </p:tgtEl>
                                        <p:attrNameLst>
                                          <p:attrName>style.visibility</p:attrName>
                                        </p:attrNameLst>
                                      </p:cBhvr>
                                      <p:to>
                                        <p:strVal val="visible"/>
                                      </p:to>
                                    </p:set>
                                    <p:anim calcmode="lin" valueType="num">
                                      <p:cBhvr additive="base">
                                        <p:cTn id="7" dur="500" fill="hold"/>
                                        <p:tgtEl>
                                          <p:spTgt spid="33802"/>
                                        </p:tgtEl>
                                        <p:attrNameLst>
                                          <p:attrName>ppt_x</p:attrName>
                                        </p:attrNameLst>
                                      </p:cBhvr>
                                      <p:tavLst>
                                        <p:tav tm="0">
                                          <p:val>
                                            <p:strVal val="#ppt_x"/>
                                          </p:val>
                                        </p:tav>
                                        <p:tav tm="100000">
                                          <p:val>
                                            <p:strVal val="#ppt_x"/>
                                          </p:val>
                                        </p:tav>
                                      </p:tavLst>
                                    </p:anim>
                                    <p:anim calcmode="lin" valueType="num">
                                      <p:cBhvr additive="base">
                                        <p:cTn id="8" dur="500" fill="hold"/>
                                        <p:tgtEl>
                                          <p:spTgt spid="338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3"/>
          <p:cNvPicPr>
            <a:picLocks noChangeAspect="1" noChangeArrowheads="1"/>
          </p:cNvPicPr>
          <p:nvPr/>
        </p:nvPicPr>
        <p:blipFill>
          <a:blip r:embed="rId3" cstate="print"/>
          <a:srcRect/>
          <a:stretch>
            <a:fillRect/>
          </a:stretch>
        </p:blipFill>
        <p:spPr bwMode="auto">
          <a:xfrm>
            <a:off x="6238880" y="3500442"/>
            <a:ext cx="4327525" cy="3246437"/>
          </a:xfrm>
          <a:prstGeom prst="rect">
            <a:avLst/>
          </a:prstGeom>
          <a:ln>
            <a:noFill/>
          </a:ln>
          <a:effectLst>
            <a:outerShdw blurRad="292100" dist="139700" dir="2700000" algn="tl" rotWithShape="0">
              <a:srgbClr val="333333">
                <a:alpha val="65000"/>
              </a:srgbClr>
            </a:outerShdw>
          </a:effectLst>
        </p:spPr>
      </p:pic>
      <p:sp>
        <p:nvSpPr>
          <p:cNvPr id="20483" name="Rectangle 6"/>
          <p:cNvSpPr>
            <a:spLocks noGrp="1" noChangeArrowheads="1"/>
          </p:cNvSpPr>
          <p:nvPr>
            <p:ph type="title"/>
          </p:nvPr>
        </p:nvSpPr>
        <p:spPr/>
        <p:txBody>
          <a:bodyPr>
            <a:normAutofit/>
          </a:bodyPr>
          <a:lstStyle/>
          <a:p>
            <a:r>
              <a:rPr lang="nl-NL"/>
              <a:t>Hogere planten (1) - oeverplanten</a:t>
            </a:r>
          </a:p>
        </p:txBody>
      </p:sp>
      <p:sp>
        <p:nvSpPr>
          <p:cNvPr id="20484" name="Rectangle 7"/>
          <p:cNvSpPr>
            <a:spLocks noGrp="1" noChangeArrowheads="1"/>
          </p:cNvSpPr>
          <p:nvPr>
            <p:ph type="body" idx="1"/>
          </p:nvPr>
        </p:nvSpPr>
        <p:spPr>
          <a:xfrm>
            <a:off x="2133600" y="1600216"/>
            <a:ext cx="8534400" cy="4114800"/>
          </a:xfrm>
        </p:spPr>
        <p:txBody>
          <a:bodyPr/>
          <a:lstStyle/>
          <a:p>
            <a:r>
              <a:rPr lang="nl-NL" dirty="0"/>
              <a:t>Bladeren/stengels boven water</a:t>
            </a:r>
          </a:p>
          <a:p>
            <a:r>
              <a:rPr lang="nl-NL" dirty="0"/>
              <a:t>Delen onder water vaak hechtplaats andere organismen (poliepen, algen, insectenlarven) </a:t>
            </a:r>
          </a:p>
        </p:txBody>
      </p:sp>
      <p:sp>
        <p:nvSpPr>
          <p:cNvPr id="20485" name="Text Box 8"/>
          <p:cNvSpPr txBox="1">
            <a:spLocks noChangeArrowheads="1"/>
          </p:cNvSpPr>
          <p:nvPr/>
        </p:nvSpPr>
        <p:spPr bwMode="auto">
          <a:xfrm>
            <a:off x="10249328" y="6400800"/>
            <a:ext cx="418704" cy="369332"/>
          </a:xfrm>
          <a:prstGeom prst="rect">
            <a:avLst/>
          </a:prstGeom>
          <a:noFill/>
          <a:ln w="12700">
            <a:noFill/>
            <a:miter lim="800000"/>
            <a:headEnd/>
            <a:tailEnd/>
          </a:ln>
        </p:spPr>
        <p:txBody>
          <a:bodyPr wrap="none" anchor="ctr">
            <a:spAutoFit/>
          </a:bodyPr>
          <a:lstStyle/>
          <a:p>
            <a:r>
              <a:rPr lang="nl-NL" dirty="0">
                <a:solidFill>
                  <a:schemeClr val="bg1"/>
                </a:solidFill>
              </a:rPr>
              <a:t>21</a:t>
            </a:r>
          </a:p>
        </p:txBody>
      </p:sp>
      <p:pic>
        <p:nvPicPr>
          <p:cNvPr id="20486" name="Picture 9"/>
          <p:cNvPicPr>
            <a:picLocks noChangeAspect="1" noChangeArrowheads="1"/>
          </p:cNvPicPr>
          <p:nvPr/>
        </p:nvPicPr>
        <p:blipFill>
          <a:blip r:embed="rId4" cstate="print"/>
          <a:srcRect/>
          <a:stretch>
            <a:fillRect/>
          </a:stretch>
        </p:blipFill>
        <p:spPr bwMode="auto">
          <a:xfrm>
            <a:off x="1614486" y="3500442"/>
            <a:ext cx="4338639" cy="3254375"/>
          </a:xfrm>
          <a:prstGeom prst="rect">
            <a:avLst/>
          </a:prstGeom>
          <a:ln>
            <a:noFill/>
          </a:ln>
          <a:effectLst>
            <a:outerShdw blurRad="292100" dist="139700" dir="2700000" algn="tl" rotWithShape="0">
              <a:srgbClr val="333333">
                <a:alpha val="65000"/>
              </a:srgbClr>
            </a:outerShdw>
          </a:effectLst>
        </p:spPr>
      </p:pic>
      <p:sp>
        <p:nvSpPr>
          <p:cNvPr id="43018" name="Text Box 10"/>
          <p:cNvSpPr txBox="1">
            <a:spLocks noChangeArrowheads="1"/>
          </p:cNvSpPr>
          <p:nvPr/>
        </p:nvSpPr>
        <p:spPr bwMode="auto">
          <a:xfrm>
            <a:off x="5664200" y="3038778"/>
            <a:ext cx="676724" cy="461665"/>
          </a:xfrm>
          <a:prstGeom prst="rect">
            <a:avLst/>
          </a:prstGeom>
          <a:noFill/>
          <a:ln w="12700">
            <a:noFill/>
            <a:miter lim="800000"/>
            <a:headEnd/>
            <a:tailEnd/>
          </a:ln>
        </p:spPr>
        <p:txBody>
          <a:bodyPr wrap="none" anchor="ctr">
            <a:spAutoFit/>
          </a:bodyPr>
          <a:lstStyle/>
          <a:p>
            <a:r>
              <a:rPr lang="nl-NL" sz="2400" dirty="0">
                <a:solidFill>
                  <a:srgbClr val="61BA50"/>
                </a:solidFill>
              </a:rPr>
              <a:t>Riet</a:t>
            </a:r>
          </a:p>
        </p:txBody>
      </p:sp>
    </p:spTree>
    <p:extLst>
      <p:ext uri="{BB962C8B-B14F-4D97-AF65-F5344CB8AC3E}">
        <p14:creationId xmlns:p14="http://schemas.microsoft.com/office/powerpoint/2010/main" val="375335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8"/>
                                        </p:tgtEl>
                                        <p:attrNameLst>
                                          <p:attrName>style.visibility</p:attrName>
                                        </p:attrNameLst>
                                      </p:cBhvr>
                                      <p:to>
                                        <p:strVal val="visible"/>
                                      </p:to>
                                    </p:set>
                                    <p:anim calcmode="lin" valueType="num">
                                      <p:cBhvr additive="base">
                                        <p:cTn id="7" dur="500" fill="hold"/>
                                        <p:tgtEl>
                                          <p:spTgt spid="43018"/>
                                        </p:tgtEl>
                                        <p:attrNameLst>
                                          <p:attrName>ppt_x</p:attrName>
                                        </p:attrNameLst>
                                      </p:cBhvr>
                                      <p:tavLst>
                                        <p:tav tm="0">
                                          <p:val>
                                            <p:strVal val="#ppt_x"/>
                                          </p:val>
                                        </p:tav>
                                        <p:tav tm="100000">
                                          <p:val>
                                            <p:strVal val="#ppt_x"/>
                                          </p:val>
                                        </p:tav>
                                      </p:tavLst>
                                    </p:anim>
                                    <p:anim calcmode="lin" valueType="num">
                                      <p:cBhvr additive="base">
                                        <p:cTn id="8" dur="500" fill="hold"/>
                                        <p:tgtEl>
                                          <p:spTgt spid="430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p:nvPr>
        </p:nvSpPr>
        <p:spPr/>
        <p:txBody>
          <a:bodyPr/>
          <a:lstStyle/>
          <a:p>
            <a:r>
              <a:rPr lang="nl-NL"/>
              <a:t>Hogere planten (2) - drijvend</a:t>
            </a:r>
          </a:p>
        </p:txBody>
      </p:sp>
      <p:sp>
        <p:nvSpPr>
          <p:cNvPr id="21507" name="Rectangle 7"/>
          <p:cNvSpPr>
            <a:spLocks noGrp="1" noChangeArrowheads="1"/>
          </p:cNvSpPr>
          <p:nvPr>
            <p:ph type="body" idx="1"/>
          </p:nvPr>
        </p:nvSpPr>
        <p:spPr/>
        <p:txBody>
          <a:bodyPr/>
          <a:lstStyle/>
          <a:p>
            <a:r>
              <a:rPr lang="nl-NL" sz="3200" dirty="0"/>
              <a:t>Alleen in zoet water</a:t>
            </a:r>
          </a:p>
          <a:p>
            <a:pPr lvl="1"/>
            <a:r>
              <a:rPr lang="nl-NL" sz="2800" dirty="0"/>
              <a:t>Soms wortelend (lelie/dotter)</a:t>
            </a:r>
          </a:p>
          <a:p>
            <a:pPr lvl="1"/>
            <a:r>
              <a:rPr lang="nl-NL" sz="2800" dirty="0"/>
              <a:t>Soms volledig drijvend (kroos/watervaren)</a:t>
            </a:r>
          </a:p>
          <a:p>
            <a:pPr lvl="1"/>
            <a:endParaRPr lang="nl-NL" dirty="0"/>
          </a:p>
        </p:txBody>
      </p:sp>
      <p:sp>
        <p:nvSpPr>
          <p:cNvPr id="21508" name="Text Box 9"/>
          <p:cNvSpPr txBox="1">
            <a:spLocks noChangeArrowheads="1"/>
          </p:cNvSpPr>
          <p:nvPr/>
        </p:nvSpPr>
        <p:spPr bwMode="auto">
          <a:xfrm>
            <a:off x="10025094" y="6560130"/>
            <a:ext cx="723275" cy="369332"/>
          </a:xfrm>
          <a:prstGeom prst="rect">
            <a:avLst/>
          </a:prstGeom>
          <a:noFill/>
          <a:ln w="12700">
            <a:noFill/>
            <a:miter lim="800000"/>
            <a:headEnd/>
            <a:tailEnd/>
          </a:ln>
        </p:spPr>
        <p:txBody>
          <a:bodyPr wrap="none" anchor="ctr">
            <a:spAutoFit/>
          </a:bodyPr>
          <a:lstStyle/>
          <a:p>
            <a:r>
              <a:rPr lang="nl-NL" dirty="0"/>
              <a:t>21-23</a:t>
            </a:r>
          </a:p>
        </p:txBody>
      </p:sp>
      <p:sp>
        <p:nvSpPr>
          <p:cNvPr id="37899" name="Text Box 11"/>
          <p:cNvSpPr txBox="1">
            <a:spLocks noChangeArrowheads="1"/>
          </p:cNvSpPr>
          <p:nvPr/>
        </p:nvSpPr>
        <p:spPr bwMode="auto">
          <a:xfrm>
            <a:off x="3124201" y="5791205"/>
            <a:ext cx="2844368" cy="461665"/>
          </a:xfrm>
          <a:prstGeom prst="rect">
            <a:avLst/>
          </a:prstGeom>
          <a:noFill/>
          <a:ln w="12700">
            <a:noFill/>
            <a:miter lim="800000"/>
            <a:headEnd/>
            <a:tailEnd/>
          </a:ln>
        </p:spPr>
        <p:txBody>
          <a:bodyPr wrap="none" anchor="ctr">
            <a:spAutoFit/>
          </a:bodyPr>
          <a:lstStyle/>
          <a:p>
            <a:r>
              <a:rPr lang="nl-NL" sz="2400" dirty="0">
                <a:solidFill>
                  <a:srgbClr val="61BA50"/>
                </a:solidFill>
              </a:rPr>
              <a:t>Drijvend fonteinkruid</a:t>
            </a:r>
          </a:p>
        </p:txBody>
      </p:sp>
      <p:pic>
        <p:nvPicPr>
          <p:cNvPr id="21510" name="Picture 12"/>
          <p:cNvPicPr>
            <a:picLocks noChangeAspect="1" noChangeArrowheads="1"/>
          </p:cNvPicPr>
          <p:nvPr/>
        </p:nvPicPr>
        <p:blipFill>
          <a:blip r:embed="rId3" cstate="print"/>
          <a:srcRect/>
          <a:stretch>
            <a:fillRect/>
          </a:stretch>
        </p:blipFill>
        <p:spPr bwMode="auto">
          <a:xfrm>
            <a:off x="6019800" y="3357566"/>
            <a:ext cx="4114800" cy="33162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933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7899"/>
                                        </p:tgtEl>
                                        <p:attrNameLst>
                                          <p:attrName>style.visibility</p:attrName>
                                        </p:attrNameLst>
                                      </p:cBhvr>
                                      <p:to>
                                        <p:strVal val="visible"/>
                                      </p:to>
                                    </p:set>
                                    <p:animEffect transition="in" filter="barn(outVertical)">
                                      <p:cBhvr>
                                        <p:cTn id="7" dur="500"/>
                                        <p:tgtEl>
                                          <p:spTgt spid="37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stretch>
            <a:fillRect/>
          </a:stretch>
        </p:blipFill>
        <p:spPr>
          <a:xfrm>
            <a:off x="1524005" y="4"/>
            <a:ext cx="9158255" cy="6872355"/>
          </a:xfrm>
          <a:prstGeom prst="rect">
            <a:avLst/>
          </a:prstGeom>
        </p:spPr>
      </p:pic>
      <p:pic>
        <p:nvPicPr>
          <p:cNvPr id="22530" name="Picture 2"/>
          <p:cNvPicPr>
            <a:picLocks noChangeAspect="1" noChangeArrowheads="1"/>
          </p:cNvPicPr>
          <p:nvPr/>
        </p:nvPicPr>
        <p:blipFill>
          <a:blip r:embed="rId4" cstate="print"/>
          <a:srcRect/>
          <a:stretch>
            <a:fillRect/>
          </a:stretch>
        </p:blipFill>
        <p:spPr bwMode="auto">
          <a:xfrm>
            <a:off x="1669960" y="90153"/>
            <a:ext cx="3395731" cy="2546799"/>
          </a:xfrm>
          <a:prstGeom prst="rect">
            <a:avLst/>
          </a:prstGeom>
          <a:noFill/>
          <a:ln w="12700">
            <a:noFill/>
            <a:miter lim="800000"/>
            <a:headEnd/>
            <a:tailEnd/>
          </a:ln>
        </p:spPr>
      </p:pic>
      <p:sp>
        <p:nvSpPr>
          <p:cNvPr id="22531" name="Text Box 3"/>
          <p:cNvSpPr txBox="1">
            <a:spLocks noChangeArrowheads="1"/>
          </p:cNvSpPr>
          <p:nvPr/>
        </p:nvSpPr>
        <p:spPr bwMode="auto">
          <a:xfrm>
            <a:off x="2631506" y="132974"/>
            <a:ext cx="1472647" cy="461665"/>
          </a:xfrm>
          <a:prstGeom prst="rect">
            <a:avLst/>
          </a:prstGeom>
          <a:noFill/>
          <a:ln w="12700">
            <a:noFill/>
            <a:miter lim="800000"/>
            <a:headEnd/>
            <a:tailEnd/>
          </a:ln>
        </p:spPr>
        <p:txBody>
          <a:bodyPr wrap="none" anchor="ctr">
            <a:spAutoFit/>
          </a:bodyPr>
          <a:lstStyle/>
          <a:p>
            <a:r>
              <a:rPr lang="nl-NL" sz="2400" dirty="0">
                <a:solidFill>
                  <a:srgbClr val="54FF4B"/>
                </a:solidFill>
              </a:rPr>
              <a:t>Waterlelie</a:t>
            </a:r>
          </a:p>
        </p:txBody>
      </p:sp>
      <p:pic>
        <p:nvPicPr>
          <p:cNvPr id="4" name="Afbeelding 3"/>
          <p:cNvPicPr>
            <a:picLocks noChangeAspect="1"/>
          </p:cNvPicPr>
          <p:nvPr/>
        </p:nvPicPr>
        <p:blipFill>
          <a:blip r:embed="rId5"/>
          <a:stretch>
            <a:fillRect/>
          </a:stretch>
        </p:blipFill>
        <p:spPr>
          <a:xfrm>
            <a:off x="1863145" y="4044345"/>
            <a:ext cx="3421487" cy="25661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1432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p:txBody>
          <a:bodyPr/>
          <a:lstStyle/>
          <a:p>
            <a:r>
              <a:rPr lang="nl-NL"/>
              <a:t>Hogere planten (3) - ondergedoken</a:t>
            </a:r>
            <a:endParaRPr lang="nl-NL" dirty="0"/>
          </a:p>
        </p:txBody>
      </p:sp>
      <p:sp>
        <p:nvSpPr>
          <p:cNvPr id="23555" name="Rectangle 7"/>
          <p:cNvSpPr>
            <a:spLocks noGrp="1" noChangeArrowheads="1"/>
          </p:cNvSpPr>
          <p:nvPr>
            <p:ph type="body" idx="1"/>
          </p:nvPr>
        </p:nvSpPr>
        <p:spPr>
          <a:xfrm>
            <a:off x="862029" y="1577011"/>
            <a:ext cx="10515600" cy="4351339"/>
          </a:xfrm>
        </p:spPr>
        <p:txBody>
          <a:bodyPr>
            <a:normAutofit/>
          </a:bodyPr>
          <a:lstStyle/>
          <a:p>
            <a:r>
              <a:rPr lang="nl-NL" sz="3200" dirty="0"/>
              <a:t>Vooral zoetwater</a:t>
            </a:r>
          </a:p>
          <a:p>
            <a:pPr lvl="1"/>
            <a:r>
              <a:rPr lang="nl-NL" sz="2800" dirty="0"/>
              <a:t>Fonteinkruiden</a:t>
            </a:r>
          </a:p>
          <a:p>
            <a:pPr lvl="1"/>
            <a:r>
              <a:rPr lang="nl-NL" sz="2800" dirty="0"/>
              <a:t>Waterpest</a:t>
            </a:r>
          </a:p>
          <a:p>
            <a:pPr lvl="1"/>
            <a:r>
              <a:rPr lang="nl-NL" sz="2800" dirty="0"/>
              <a:t>Vederkruid</a:t>
            </a:r>
          </a:p>
          <a:p>
            <a:r>
              <a:rPr lang="nl-NL" sz="3200" dirty="0"/>
              <a:t>Zout water</a:t>
            </a:r>
          </a:p>
          <a:p>
            <a:pPr lvl="1"/>
            <a:r>
              <a:rPr lang="nl-NL" sz="2800" dirty="0"/>
              <a:t>Zeegras</a:t>
            </a:r>
          </a:p>
        </p:txBody>
      </p:sp>
      <p:sp>
        <p:nvSpPr>
          <p:cNvPr id="36874" name="Rectangle 10"/>
          <p:cNvSpPr>
            <a:spLocks noChangeArrowheads="1"/>
          </p:cNvSpPr>
          <p:nvPr/>
        </p:nvSpPr>
        <p:spPr bwMode="auto">
          <a:xfrm>
            <a:off x="6359270" y="6085634"/>
            <a:ext cx="1488421" cy="461665"/>
          </a:xfrm>
          <a:prstGeom prst="rect">
            <a:avLst/>
          </a:prstGeom>
          <a:noFill/>
          <a:ln w="12700">
            <a:noFill/>
            <a:miter lim="800000"/>
            <a:headEnd/>
            <a:tailEnd/>
          </a:ln>
        </p:spPr>
        <p:txBody>
          <a:bodyPr wrap="none" anchor="ctr">
            <a:spAutoFit/>
          </a:bodyPr>
          <a:lstStyle/>
          <a:p>
            <a:r>
              <a:rPr lang="nl-NL" sz="2400" dirty="0">
                <a:solidFill>
                  <a:srgbClr val="61BA50"/>
                </a:solidFill>
              </a:rPr>
              <a:t>Waterpest</a:t>
            </a:r>
          </a:p>
        </p:txBody>
      </p:sp>
      <p:sp>
        <p:nvSpPr>
          <p:cNvPr id="36875" name="Rectangle 11"/>
          <p:cNvSpPr>
            <a:spLocks noChangeArrowheads="1"/>
          </p:cNvSpPr>
          <p:nvPr/>
        </p:nvSpPr>
        <p:spPr bwMode="auto">
          <a:xfrm>
            <a:off x="7667636" y="5000640"/>
            <a:ext cx="3505200" cy="461665"/>
          </a:xfrm>
          <a:prstGeom prst="rect">
            <a:avLst/>
          </a:prstGeom>
          <a:noFill/>
          <a:ln w="12700">
            <a:noFill/>
            <a:miter lim="800000"/>
            <a:headEnd/>
            <a:tailEnd/>
          </a:ln>
        </p:spPr>
        <p:txBody>
          <a:bodyPr anchor="ctr">
            <a:spAutoFit/>
          </a:bodyPr>
          <a:lstStyle/>
          <a:p>
            <a:pPr lvl="1"/>
            <a:r>
              <a:rPr lang="nl-NL" sz="2400" dirty="0">
                <a:solidFill>
                  <a:srgbClr val="61BA50"/>
                </a:solidFill>
              </a:rPr>
              <a:t>Teder Fonteinkruid</a:t>
            </a:r>
          </a:p>
        </p:txBody>
      </p:sp>
      <p:sp>
        <p:nvSpPr>
          <p:cNvPr id="23559" name="Text Box 12"/>
          <p:cNvSpPr txBox="1">
            <a:spLocks noChangeArrowheads="1"/>
          </p:cNvSpPr>
          <p:nvPr/>
        </p:nvSpPr>
        <p:spPr bwMode="auto">
          <a:xfrm>
            <a:off x="9953655" y="6560130"/>
            <a:ext cx="723275" cy="369332"/>
          </a:xfrm>
          <a:prstGeom prst="rect">
            <a:avLst/>
          </a:prstGeom>
          <a:noFill/>
          <a:ln w="12700">
            <a:noFill/>
            <a:miter lim="800000"/>
            <a:headEnd/>
            <a:tailEnd/>
          </a:ln>
        </p:spPr>
        <p:txBody>
          <a:bodyPr wrap="none" anchor="ctr">
            <a:spAutoFit/>
          </a:bodyPr>
          <a:lstStyle/>
          <a:p>
            <a:r>
              <a:rPr lang="nl-NL" dirty="0"/>
              <a:t>22-23</a:t>
            </a:r>
          </a:p>
        </p:txBody>
      </p:sp>
      <p:pic>
        <p:nvPicPr>
          <p:cNvPr id="4098" name="Picture 2"/>
          <p:cNvPicPr>
            <a:picLocks noChangeAspect="1" noChangeArrowheads="1"/>
          </p:cNvPicPr>
          <p:nvPr/>
        </p:nvPicPr>
        <p:blipFill>
          <a:blip r:embed="rId3" cstate="print"/>
          <a:srcRect/>
          <a:stretch>
            <a:fillRect/>
          </a:stretch>
        </p:blipFill>
        <p:spPr bwMode="auto">
          <a:xfrm>
            <a:off x="6238876" y="1714493"/>
            <a:ext cx="4284371" cy="3213097"/>
          </a:xfrm>
          <a:prstGeom prst="rect">
            <a:avLst/>
          </a:prstGeom>
          <a:ln>
            <a:noFill/>
          </a:ln>
          <a:effectLst>
            <a:outerShdw blurRad="292100" dist="139700" dir="2700000" algn="tl" rotWithShape="0">
              <a:srgbClr val="333333">
                <a:alpha val="65000"/>
              </a:srgbClr>
            </a:outerShdw>
          </a:effectLst>
        </p:spPr>
      </p:pic>
      <p:pic>
        <p:nvPicPr>
          <p:cNvPr id="4100" name="Picture 4"/>
          <p:cNvPicPr>
            <a:picLocks noChangeAspect="1" noChangeArrowheads="1"/>
          </p:cNvPicPr>
          <p:nvPr/>
        </p:nvPicPr>
        <p:blipFill>
          <a:blip r:embed="rId4" cstate="print"/>
          <a:srcRect/>
          <a:stretch>
            <a:fillRect/>
          </a:stretch>
        </p:blipFill>
        <p:spPr bwMode="auto">
          <a:xfrm>
            <a:off x="4238645" y="3571881"/>
            <a:ext cx="3452820" cy="2589615"/>
          </a:xfrm>
          <a:prstGeom prst="rect">
            <a:avLst/>
          </a:prstGeom>
          <a:ln>
            <a:noFill/>
          </a:ln>
          <a:effectLst>
            <a:outerShdw blurRad="292100" dist="139700" dir="2700000" algn="tl" rotWithShape="0">
              <a:srgbClr val="333333">
                <a:alpha val="65000"/>
              </a:srgbClr>
            </a:outerShdw>
          </a:effectLst>
        </p:spPr>
      </p:pic>
      <p:pic>
        <p:nvPicPr>
          <p:cNvPr id="4099" name="Picture 3"/>
          <p:cNvPicPr>
            <a:picLocks noChangeAspect="1" noChangeArrowheads="1"/>
          </p:cNvPicPr>
          <p:nvPr/>
        </p:nvPicPr>
        <p:blipFill>
          <a:blip r:embed="rId5" cstate="print"/>
          <a:srcRect/>
          <a:stretch>
            <a:fillRect/>
          </a:stretch>
        </p:blipFill>
        <p:spPr bwMode="auto">
          <a:xfrm>
            <a:off x="1524036" y="4500595"/>
            <a:ext cx="3047989" cy="2285992"/>
          </a:xfrm>
          <a:prstGeom prst="rect">
            <a:avLst/>
          </a:prstGeom>
          <a:ln>
            <a:noFill/>
          </a:ln>
          <a:effectLst>
            <a:outerShdw blurRad="292100" dist="139700" dir="2700000" algn="tl" rotWithShape="0">
              <a:srgbClr val="333333">
                <a:alpha val="65000"/>
              </a:srgbClr>
            </a:outerShdw>
          </a:effectLst>
        </p:spPr>
      </p:pic>
      <p:sp>
        <p:nvSpPr>
          <p:cNvPr id="12" name="Rectangle 10"/>
          <p:cNvSpPr>
            <a:spLocks noChangeArrowheads="1"/>
          </p:cNvSpPr>
          <p:nvPr/>
        </p:nvSpPr>
        <p:spPr bwMode="auto">
          <a:xfrm>
            <a:off x="4557482" y="6392710"/>
            <a:ext cx="1562351" cy="461665"/>
          </a:xfrm>
          <a:prstGeom prst="rect">
            <a:avLst/>
          </a:prstGeom>
          <a:noFill/>
          <a:ln w="12700">
            <a:noFill/>
            <a:miter lim="800000"/>
            <a:headEnd/>
            <a:tailEnd/>
          </a:ln>
        </p:spPr>
        <p:txBody>
          <a:bodyPr wrap="none" anchor="ctr">
            <a:spAutoFit/>
          </a:bodyPr>
          <a:lstStyle/>
          <a:p>
            <a:r>
              <a:rPr lang="nl-NL" sz="2400" dirty="0">
                <a:solidFill>
                  <a:srgbClr val="61BA50"/>
                </a:solidFill>
              </a:rPr>
              <a:t>Vederkruid</a:t>
            </a:r>
          </a:p>
        </p:txBody>
      </p:sp>
    </p:spTree>
    <p:extLst>
      <p:ext uri="{BB962C8B-B14F-4D97-AF65-F5344CB8AC3E}">
        <p14:creationId xmlns:p14="http://schemas.microsoft.com/office/powerpoint/2010/main" val="207710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8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68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4" grpId="0" autoUpdateAnimBg="0"/>
      <p:bldP spid="36875" grpId="0" autoUpdateAnimBg="0"/>
      <p:bldP spid="12"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12700">
            <a:noFill/>
            <a:miter lim="800000"/>
            <a:headEnd/>
            <a:tailEnd/>
          </a:ln>
        </p:spPr>
      </p:pic>
      <p:sp>
        <p:nvSpPr>
          <p:cNvPr id="70659" name="Text Box 3"/>
          <p:cNvSpPr txBox="1">
            <a:spLocks noChangeArrowheads="1"/>
          </p:cNvSpPr>
          <p:nvPr/>
        </p:nvSpPr>
        <p:spPr bwMode="auto">
          <a:xfrm>
            <a:off x="6019804" y="4800605"/>
            <a:ext cx="1622047" cy="461665"/>
          </a:xfrm>
          <a:prstGeom prst="rect">
            <a:avLst/>
          </a:prstGeom>
          <a:noFill/>
          <a:ln w="12700">
            <a:noFill/>
            <a:miter lim="800000"/>
            <a:headEnd/>
            <a:tailEnd/>
          </a:ln>
        </p:spPr>
        <p:txBody>
          <a:bodyPr wrap="none" anchor="ctr">
            <a:spAutoFit/>
          </a:bodyPr>
          <a:lstStyle/>
          <a:p>
            <a:r>
              <a:rPr lang="nl-NL" sz="2400">
                <a:solidFill>
                  <a:srgbClr val="54FF4B"/>
                </a:solidFill>
              </a:rPr>
              <a:t>Watermunt</a:t>
            </a:r>
          </a:p>
        </p:txBody>
      </p:sp>
      <p:sp>
        <p:nvSpPr>
          <p:cNvPr id="70660" name="Line 4"/>
          <p:cNvSpPr>
            <a:spLocks noChangeShapeType="1"/>
          </p:cNvSpPr>
          <p:nvPr/>
        </p:nvSpPr>
        <p:spPr bwMode="auto">
          <a:xfrm flipV="1">
            <a:off x="7543800" y="4951413"/>
            <a:ext cx="457200" cy="76200"/>
          </a:xfrm>
          <a:prstGeom prst="line">
            <a:avLst/>
          </a:prstGeom>
          <a:noFill/>
          <a:ln w="25400">
            <a:solidFill>
              <a:srgbClr val="54FF4B"/>
            </a:solidFill>
            <a:round/>
            <a:headEnd/>
            <a:tailEnd type="stealth" w="med" len="med"/>
          </a:ln>
        </p:spPr>
        <p:txBody>
          <a:bodyPr wrap="none" anchor="ctr"/>
          <a:lstStyle/>
          <a:p>
            <a:endParaRPr lang="nl-NL" sz="2400"/>
          </a:p>
        </p:txBody>
      </p:sp>
      <p:sp>
        <p:nvSpPr>
          <p:cNvPr id="70661" name="Text Box 5"/>
          <p:cNvSpPr txBox="1">
            <a:spLocks noChangeArrowheads="1"/>
          </p:cNvSpPr>
          <p:nvPr/>
        </p:nvSpPr>
        <p:spPr bwMode="auto">
          <a:xfrm>
            <a:off x="5867400" y="3048006"/>
            <a:ext cx="1871675" cy="830997"/>
          </a:xfrm>
          <a:prstGeom prst="rect">
            <a:avLst/>
          </a:prstGeom>
          <a:noFill/>
          <a:ln w="25400">
            <a:noFill/>
            <a:miter lim="800000"/>
            <a:headEnd/>
            <a:tailEnd/>
          </a:ln>
        </p:spPr>
        <p:txBody>
          <a:bodyPr wrap="square" anchor="ctr">
            <a:spAutoFit/>
          </a:bodyPr>
          <a:lstStyle/>
          <a:p>
            <a:r>
              <a:rPr lang="nl-NL" sz="2400" dirty="0">
                <a:solidFill>
                  <a:srgbClr val="54FF4B"/>
                </a:solidFill>
              </a:rPr>
              <a:t>Drijvend </a:t>
            </a:r>
          </a:p>
          <a:p>
            <a:r>
              <a:rPr lang="nl-NL" sz="2400" dirty="0">
                <a:solidFill>
                  <a:srgbClr val="54FF4B"/>
                </a:solidFill>
              </a:rPr>
              <a:t>fonteinkruid</a:t>
            </a:r>
          </a:p>
        </p:txBody>
      </p:sp>
      <p:sp>
        <p:nvSpPr>
          <p:cNvPr id="70662" name="Line 6"/>
          <p:cNvSpPr>
            <a:spLocks noChangeShapeType="1"/>
          </p:cNvSpPr>
          <p:nvPr/>
        </p:nvSpPr>
        <p:spPr bwMode="auto">
          <a:xfrm>
            <a:off x="7010400" y="3810000"/>
            <a:ext cx="457200" cy="381000"/>
          </a:xfrm>
          <a:prstGeom prst="line">
            <a:avLst/>
          </a:prstGeom>
          <a:noFill/>
          <a:ln w="25400">
            <a:solidFill>
              <a:srgbClr val="54FF4B"/>
            </a:solidFill>
            <a:round/>
            <a:headEnd/>
            <a:tailEnd type="stealth" w="med" len="med"/>
          </a:ln>
        </p:spPr>
        <p:txBody>
          <a:bodyPr wrap="none" anchor="ctr"/>
          <a:lstStyle/>
          <a:p>
            <a:endParaRPr lang="nl-NL" sz="2400"/>
          </a:p>
        </p:txBody>
      </p:sp>
      <p:sp>
        <p:nvSpPr>
          <p:cNvPr id="70663" name="Text Box 7"/>
          <p:cNvSpPr txBox="1">
            <a:spLocks noChangeArrowheads="1"/>
          </p:cNvSpPr>
          <p:nvPr/>
        </p:nvSpPr>
        <p:spPr bwMode="auto">
          <a:xfrm>
            <a:off x="2266951" y="4953005"/>
            <a:ext cx="2815194" cy="461665"/>
          </a:xfrm>
          <a:prstGeom prst="rect">
            <a:avLst/>
          </a:prstGeom>
          <a:noFill/>
          <a:ln w="25400">
            <a:noFill/>
            <a:miter lim="800000"/>
            <a:headEnd/>
            <a:tailEnd/>
          </a:ln>
        </p:spPr>
        <p:txBody>
          <a:bodyPr wrap="none" anchor="ctr">
            <a:spAutoFit/>
          </a:bodyPr>
          <a:lstStyle/>
          <a:p>
            <a:r>
              <a:rPr lang="nl-NL" sz="2400">
                <a:solidFill>
                  <a:srgbClr val="54FF4B"/>
                </a:solidFill>
              </a:rPr>
              <a:t>Gedoornd hoornblad</a:t>
            </a:r>
          </a:p>
        </p:txBody>
      </p:sp>
      <p:sp>
        <p:nvSpPr>
          <p:cNvPr id="70664" name="Line 8"/>
          <p:cNvSpPr>
            <a:spLocks noChangeShapeType="1"/>
          </p:cNvSpPr>
          <p:nvPr/>
        </p:nvSpPr>
        <p:spPr bwMode="auto">
          <a:xfrm flipV="1">
            <a:off x="3581400" y="4419600"/>
            <a:ext cx="228600" cy="609600"/>
          </a:xfrm>
          <a:prstGeom prst="line">
            <a:avLst/>
          </a:prstGeom>
          <a:noFill/>
          <a:ln w="25400">
            <a:solidFill>
              <a:srgbClr val="54FF4B"/>
            </a:solidFill>
            <a:round/>
            <a:headEnd/>
            <a:tailEnd type="stealth" w="med" len="med"/>
          </a:ln>
        </p:spPr>
        <p:txBody>
          <a:bodyPr wrap="none" anchor="ctr"/>
          <a:lstStyle/>
          <a:p>
            <a:endParaRPr lang="nl-NL" sz="2400"/>
          </a:p>
        </p:txBody>
      </p:sp>
      <p:sp>
        <p:nvSpPr>
          <p:cNvPr id="70665" name="Text Box 9"/>
          <p:cNvSpPr txBox="1">
            <a:spLocks noChangeArrowheads="1"/>
          </p:cNvSpPr>
          <p:nvPr/>
        </p:nvSpPr>
        <p:spPr bwMode="auto">
          <a:xfrm>
            <a:off x="6019805" y="6096005"/>
            <a:ext cx="886653" cy="461665"/>
          </a:xfrm>
          <a:prstGeom prst="rect">
            <a:avLst/>
          </a:prstGeom>
          <a:noFill/>
          <a:ln w="25400">
            <a:noFill/>
            <a:miter lim="800000"/>
            <a:headEnd/>
            <a:tailEnd/>
          </a:ln>
        </p:spPr>
        <p:txBody>
          <a:bodyPr wrap="none" anchor="ctr">
            <a:spAutoFit/>
          </a:bodyPr>
          <a:lstStyle/>
          <a:p>
            <a:r>
              <a:rPr lang="nl-NL" sz="2400">
                <a:solidFill>
                  <a:srgbClr val="54FF4B"/>
                </a:solidFill>
              </a:rPr>
              <a:t>Kroos</a:t>
            </a:r>
          </a:p>
        </p:txBody>
      </p:sp>
      <p:sp>
        <p:nvSpPr>
          <p:cNvPr id="70666" name="Line 10"/>
          <p:cNvSpPr>
            <a:spLocks noChangeShapeType="1"/>
          </p:cNvSpPr>
          <p:nvPr/>
        </p:nvSpPr>
        <p:spPr bwMode="auto">
          <a:xfrm>
            <a:off x="6934200" y="6324600"/>
            <a:ext cx="990600" cy="76200"/>
          </a:xfrm>
          <a:prstGeom prst="line">
            <a:avLst/>
          </a:prstGeom>
          <a:noFill/>
          <a:ln w="25400">
            <a:solidFill>
              <a:srgbClr val="54FF4B"/>
            </a:solidFill>
            <a:round/>
            <a:headEnd/>
            <a:tailEnd type="stealth" w="med" len="med"/>
          </a:ln>
        </p:spPr>
        <p:txBody>
          <a:bodyPr wrap="none" anchor="ctr"/>
          <a:lstStyle/>
          <a:p>
            <a:endParaRPr lang="nl-NL" sz="2400"/>
          </a:p>
        </p:txBody>
      </p:sp>
      <p:sp>
        <p:nvSpPr>
          <p:cNvPr id="70667" name="Text Box 11"/>
          <p:cNvSpPr txBox="1">
            <a:spLocks noChangeArrowheads="1"/>
          </p:cNvSpPr>
          <p:nvPr/>
        </p:nvSpPr>
        <p:spPr bwMode="auto">
          <a:xfrm>
            <a:off x="3319464" y="1676405"/>
            <a:ext cx="2719014" cy="830997"/>
          </a:xfrm>
          <a:prstGeom prst="rect">
            <a:avLst/>
          </a:prstGeom>
          <a:noFill/>
          <a:ln w="25400">
            <a:noFill/>
            <a:miter lim="800000"/>
            <a:headEnd/>
            <a:tailEnd/>
          </a:ln>
        </p:spPr>
        <p:txBody>
          <a:bodyPr wrap="none" anchor="ctr">
            <a:spAutoFit/>
          </a:bodyPr>
          <a:lstStyle/>
          <a:p>
            <a:r>
              <a:rPr lang="nl-NL" sz="2400">
                <a:solidFill>
                  <a:srgbClr val="54FF4B"/>
                </a:solidFill>
              </a:rPr>
              <a:t>Flap </a:t>
            </a:r>
          </a:p>
          <a:p>
            <a:r>
              <a:rPr lang="nl-NL" sz="2400">
                <a:solidFill>
                  <a:srgbClr val="54FF4B"/>
                </a:solidFill>
              </a:rPr>
              <a:t>(Draadwier &amp; Kroos)</a:t>
            </a:r>
          </a:p>
        </p:txBody>
      </p:sp>
      <p:sp>
        <p:nvSpPr>
          <p:cNvPr id="70668" name="Line 12"/>
          <p:cNvSpPr>
            <a:spLocks noChangeShapeType="1"/>
          </p:cNvSpPr>
          <p:nvPr/>
        </p:nvSpPr>
        <p:spPr bwMode="auto">
          <a:xfrm flipH="1">
            <a:off x="2238348" y="2071679"/>
            <a:ext cx="1295400" cy="0"/>
          </a:xfrm>
          <a:prstGeom prst="line">
            <a:avLst/>
          </a:prstGeom>
          <a:noFill/>
          <a:ln w="25400">
            <a:solidFill>
              <a:srgbClr val="54FF4B"/>
            </a:solidFill>
            <a:round/>
            <a:headEnd/>
            <a:tailEnd type="stealth" w="med" len="med"/>
          </a:ln>
        </p:spPr>
        <p:txBody>
          <a:bodyPr wrap="none" anchor="ctr"/>
          <a:lstStyle/>
          <a:p>
            <a:endParaRPr lang="nl-NL" sz="2400"/>
          </a:p>
        </p:txBody>
      </p:sp>
      <p:sp>
        <p:nvSpPr>
          <p:cNvPr id="70669" name="Text Box 13"/>
          <p:cNvSpPr txBox="1">
            <a:spLocks noChangeArrowheads="1"/>
          </p:cNvSpPr>
          <p:nvPr/>
        </p:nvSpPr>
        <p:spPr bwMode="auto">
          <a:xfrm>
            <a:off x="8420100" y="228605"/>
            <a:ext cx="676724" cy="461665"/>
          </a:xfrm>
          <a:prstGeom prst="rect">
            <a:avLst/>
          </a:prstGeom>
          <a:noFill/>
          <a:ln w="25400">
            <a:noFill/>
            <a:miter lim="800000"/>
            <a:headEnd/>
            <a:tailEnd/>
          </a:ln>
        </p:spPr>
        <p:txBody>
          <a:bodyPr wrap="none" anchor="ctr">
            <a:spAutoFit/>
          </a:bodyPr>
          <a:lstStyle/>
          <a:p>
            <a:r>
              <a:rPr lang="nl-NL" sz="2400">
                <a:solidFill>
                  <a:srgbClr val="54FF4B"/>
                </a:solidFill>
              </a:rPr>
              <a:t>Riet</a:t>
            </a:r>
          </a:p>
        </p:txBody>
      </p:sp>
      <p:sp>
        <p:nvSpPr>
          <p:cNvPr id="70671" name="Line 15"/>
          <p:cNvSpPr>
            <a:spLocks noChangeShapeType="1"/>
          </p:cNvSpPr>
          <p:nvPr/>
        </p:nvSpPr>
        <p:spPr bwMode="auto">
          <a:xfrm flipH="1" flipV="1">
            <a:off x="8229600" y="304800"/>
            <a:ext cx="228600" cy="152400"/>
          </a:xfrm>
          <a:prstGeom prst="line">
            <a:avLst/>
          </a:prstGeom>
          <a:noFill/>
          <a:ln w="25400">
            <a:solidFill>
              <a:srgbClr val="54FF4B"/>
            </a:solidFill>
            <a:round/>
            <a:headEnd/>
            <a:tailEnd type="stealth" w="med" len="med"/>
          </a:ln>
        </p:spPr>
        <p:txBody>
          <a:bodyPr wrap="none" anchor="ctr"/>
          <a:lstStyle/>
          <a:p>
            <a:endParaRPr lang="nl-NL" sz="2400"/>
          </a:p>
        </p:txBody>
      </p:sp>
      <p:sp>
        <p:nvSpPr>
          <p:cNvPr id="70672" name="Text Box 16"/>
          <p:cNvSpPr txBox="1">
            <a:spLocks noChangeArrowheads="1"/>
          </p:cNvSpPr>
          <p:nvPr/>
        </p:nvSpPr>
        <p:spPr bwMode="auto">
          <a:xfrm>
            <a:off x="2209805" y="381005"/>
            <a:ext cx="2041521" cy="461665"/>
          </a:xfrm>
          <a:prstGeom prst="rect">
            <a:avLst/>
          </a:prstGeom>
          <a:noFill/>
          <a:ln w="25400">
            <a:noFill/>
            <a:miter lim="800000"/>
            <a:headEnd/>
            <a:tailEnd/>
          </a:ln>
        </p:spPr>
        <p:txBody>
          <a:bodyPr wrap="none" anchor="ctr">
            <a:spAutoFit/>
          </a:bodyPr>
          <a:lstStyle/>
          <a:p>
            <a:r>
              <a:rPr lang="nl-NL" sz="2400" dirty="0">
                <a:solidFill>
                  <a:srgbClr val="54FF4B"/>
                </a:solidFill>
              </a:rPr>
              <a:t>Waterranonkel</a:t>
            </a:r>
          </a:p>
        </p:txBody>
      </p:sp>
      <p:sp>
        <p:nvSpPr>
          <p:cNvPr id="70673" name="Line 17"/>
          <p:cNvSpPr>
            <a:spLocks noChangeShapeType="1"/>
          </p:cNvSpPr>
          <p:nvPr/>
        </p:nvSpPr>
        <p:spPr bwMode="auto">
          <a:xfrm flipH="1">
            <a:off x="1676400" y="609600"/>
            <a:ext cx="609600" cy="0"/>
          </a:xfrm>
          <a:prstGeom prst="line">
            <a:avLst/>
          </a:prstGeom>
          <a:noFill/>
          <a:ln w="25400">
            <a:solidFill>
              <a:srgbClr val="54FF4B"/>
            </a:solidFill>
            <a:round/>
            <a:headEnd/>
            <a:tailEnd type="stealth" w="med" len="med"/>
          </a:ln>
        </p:spPr>
        <p:txBody>
          <a:bodyPr wrap="none" anchor="ctr"/>
          <a:lstStyle/>
          <a:p>
            <a:endParaRPr lang="nl-NL" sz="2400"/>
          </a:p>
        </p:txBody>
      </p:sp>
      <p:sp>
        <p:nvSpPr>
          <p:cNvPr id="70674" name="Line 18"/>
          <p:cNvSpPr>
            <a:spLocks noChangeShapeType="1"/>
          </p:cNvSpPr>
          <p:nvPr/>
        </p:nvSpPr>
        <p:spPr bwMode="auto">
          <a:xfrm>
            <a:off x="3733800" y="838200"/>
            <a:ext cx="152400" cy="609600"/>
          </a:xfrm>
          <a:prstGeom prst="line">
            <a:avLst/>
          </a:prstGeom>
          <a:noFill/>
          <a:ln w="25400">
            <a:solidFill>
              <a:srgbClr val="54FF4B"/>
            </a:solidFill>
            <a:round/>
            <a:headEnd/>
            <a:tailEnd type="stealth" w="med" len="med"/>
          </a:ln>
        </p:spPr>
        <p:txBody>
          <a:bodyPr wrap="none" anchor="ctr"/>
          <a:lstStyle/>
          <a:p>
            <a:endParaRPr lang="nl-NL" sz="2400"/>
          </a:p>
        </p:txBody>
      </p:sp>
      <p:sp>
        <p:nvSpPr>
          <p:cNvPr id="70676" name="Text Box 20"/>
          <p:cNvSpPr txBox="1">
            <a:spLocks noChangeArrowheads="1"/>
          </p:cNvSpPr>
          <p:nvPr/>
        </p:nvSpPr>
        <p:spPr bwMode="auto">
          <a:xfrm>
            <a:off x="6781800" y="5334005"/>
            <a:ext cx="1804340" cy="461665"/>
          </a:xfrm>
          <a:prstGeom prst="rect">
            <a:avLst/>
          </a:prstGeom>
          <a:noFill/>
          <a:ln w="25400">
            <a:noFill/>
            <a:miter lim="800000"/>
            <a:headEnd/>
            <a:tailEnd/>
          </a:ln>
        </p:spPr>
        <p:txBody>
          <a:bodyPr wrap="none" anchor="ctr">
            <a:spAutoFit/>
          </a:bodyPr>
          <a:lstStyle/>
          <a:p>
            <a:r>
              <a:rPr lang="nl-NL" sz="2400">
                <a:solidFill>
                  <a:srgbClr val="54FF4B"/>
                </a:solidFill>
              </a:rPr>
              <a:t>Slangenkruid</a:t>
            </a:r>
          </a:p>
        </p:txBody>
      </p:sp>
      <p:sp>
        <p:nvSpPr>
          <p:cNvPr id="70677" name="Line 21"/>
          <p:cNvSpPr>
            <a:spLocks noChangeShapeType="1"/>
          </p:cNvSpPr>
          <p:nvPr/>
        </p:nvSpPr>
        <p:spPr bwMode="auto">
          <a:xfrm>
            <a:off x="8686800" y="5562600"/>
            <a:ext cx="990600" cy="76200"/>
          </a:xfrm>
          <a:prstGeom prst="line">
            <a:avLst/>
          </a:prstGeom>
          <a:noFill/>
          <a:ln w="25400">
            <a:solidFill>
              <a:srgbClr val="54FF4B"/>
            </a:solidFill>
            <a:round/>
            <a:headEnd/>
            <a:tailEnd type="stealth" w="med" len="med"/>
          </a:ln>
        </p:spPr>
        <p:txBody>
          <a:bodyPr wrap="none" anchor="ctr"/>
          <a:lstStyle/>
          <a:p>
            <a:endParaRPr lang="nl-NL" sz="2400"/>
          </a:p>
        </p:txBody>
      </p:sp>
      <p:sp>
        <p:nvSpPr>
          <p:cNvPr id="70678" name="Line 22"/>
          <p:cNvSpPr>
            <a:spLocks noChangeShapeType="1"/>
          </p:cNvSpPr>
          <p:nvPr/>
        </p:nvSpPr>
        <p:spPr bwMode="auto">
          <a:xfrm rot="-905834">
            <a:off x="8686800" y="3810000"/>
            <a:ext cx="990600" cy="76200"/>
          </a:xfrm>
          <a:prstGeom prst="line">
            <a:avLst/>
          </a:prstGeom>
          <a:noFill/>
          <a:ln w="25400">
            <a:solidFill>
              <a:srgbClr val="54FF4B"/>
            </a:solidFill>
            <a:round/>
            <a:headEnd/>
            <a:tailEnd type="stealth" w="med" len="med"/>
          </a:ln>
        </p:spPr>
        <p:txBody>
          <a:bodyPr wrap="none" anchor="ctr"/>
          <a:lstStyle/>
          <a:p>
            <a:endParaRPr lang="nl-NL" sz="2400"/>
          </a:p>
        </p:txBody>
      </p:sp>
      <p:sp>
        <p:nvSpPr>
          <p:cNvPr id="70679" name="Text Box 23"/>
          <p:cNvSpPr txBox="1">
            <a:spLocks noChangeArrowheads="1"/>
          </p:cNvSpPr>
          <p:nvPr/>
        </p:nvSpPr>
        <p:spPr bwMode="auto">
          <a:xfrm>
            <a:off x="7650164" y="3657605"/>
            <a:ext cx="1003480" cy="461665"/>
          </a:xfrm>
          <a:prstGeom prst="rect">
            <a:avLst/>
          </a:prstGeom>
          <a:noFill/>
          <a:ln w="25400">
            <a:noFill/>
            <a:miter lim="800000"/>
            <a:headEnd/>
            <a:tailEnd/>
          </a:ln>
        </p:spPr>
        <p:txBody>
          <a:bodyPr wrap="none" anchor="ctr">
            <a:spAutoFit/>
          </a:bodyPr>
          <a:lstStyle/>
          <a:p>
            <a:r>
              <a:rPr lang="nl-NL" sz="2400">
                <a:solidFill>
                  <a:srgbClr val="FFFF00"/>
                </a:solidFill>
              </a:rPr>
              <a:t>Biezen</a:t>
            </a:r>
            <a:endParaRPr lang="nl-NL" sz="2400"/>
          </a:p>
        </p:txBody>
      </p:sp>
      <p:sp>
        <p:nvSpPr>
          <p:cNvPr id="24" name="Tijdelijke aanduiding voor voettekst 1"/>
          <p:cNvSpPr txBox="1">
            <a:spLocks/>
          </p:cNvSpPr>
          <p:nvPr/>
        </p:nvSpPr>
        <p:spPr>
          <a:xfrm>
            <a:off x="1466851" y="6557667"/>
            <a:ext cx="3086100" cy="365125"/>
          </a:xfrm>
          <a:prstGeom prst="rect">
            <a:avLst/>
          </a:prstGeom>
        </p:spPr>
        <p:txBody>
          <a:bodyPr vert="horz" lIns="91440" tIns="45720" rIns="91440" bIns="45720" rtlCol="0" anchor="ctr"/>
          <a:lstStyle>
            <a:defPPr>
              <a:defRPr lang="nl-NL"/>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1000"/>
              <a:t>Rob Kool CMAS-NL120</a:t>
            </a:r>
            <a:endParaRPr lang="nl-NL" sz="1000" dirty="0"/>
          </a:p>
        </p:txBody>
      </p:sp>
    </p:spTree>
    <p:extLst>
      <p:ext uri="{BB962C8B-B14F-4D97-AF65-F5344CB8AC3E}">
        <p14:creationId xmlns:p14="http://schemas.microsoft.com/office/powerpoint/2010/main" val="144026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065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70660"/>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499"/>
                                          </p:stCondLst>
                                        </p:cTn>
                                        <p:tgtEl>
                                          <p:spTgt spid="70661"/>
                                        </p:tgtEl>
                                        <p:attrNameLst>
                                          <p:attrName>style.visibility</p:attrName>
                                        </p:attrNameLst>
                                      </p:cBhvr>
                                      <p:to>
                                        <p:strVal val="visible"/>
                                      </p:to>
                                    </p:set>
                                  </p:childTnLst>
                                </p:cTn>
                              </p:par>
                            </p:childTnLst>
                          </p:cTn>
                        </p:par>
                        <p:par>
                          <p:cTn id="13" fill="hold">
                            <p:stCondLst>
                              <p:cond delay="3500"/>
                            </p:stCondLst>
                            <p:childTnLst>
                              <p:par>
                                <p:cTn id="14" presetID="1" presetClass="entr" presetSubtype="0" fill="hold" grpId="0" nodeType="afterEffect">
                                  <p:stCondLst>
                                    <p:cond delay="1000"/>
                                  </p:stCondLst>
                                  <p:childTnLst>
                                    <p:set>
                                      <p:cBhvr>
                                        <p:cTn id="15" dur="1" fill="hold">
                                          <p:stCondLst>
                                            <p:cond delay="499"/>
                                          </p:stCondLst>
                                        </p:cTn>
                                        <p:tgtEl>
                                          <p:spTgt spid="70662"/>
                                        </p:tgtEl>
                                        <p:attrNameLst>
                                          <p:attrName>style.visibility</p:attrName>
                                        </p:attrNameLst>
                                      </p:cBhvr>
                                      <p:to>
                                        <p:strVal val="visible"/>
                                      </p:to>
                                    </p:set>
                                  </p:childTnLst>
                                </p:cTn>
                              </p:par>
                            </p:childTnLst>
                          </p:cTn>
                        </p:par>
                        <p:par>
                          <p:cTn id="16" fill="hold">
                            <p:stCondLst>
                              <p:cond delay="5000"/>
                            </p:stCondLst>
                            <p:childTnLst>
                              <p:par>
                                <p:cTn id="17" presetID="1" presetClass="entr" presetSubtype="0" fill="hold" grpId="0" nodeType="afterEffect">
                                  <p:stCondLst>
                                    <p:cond delay="1000"/>
                                  </p:stCondLst>
                                  <p:childTnLst>
                                    <p:set>
                                      <p:cBhvr>
                                        <p:cTn id="18" dur="1" fill="hold">
                                          <p:stCondLst>
                                            <p:cond delay="499"/>
                                          </p:stCondLst>
                                        </p:cTn>
                                        <p:tgtEl>
                                          <p:spTgt spid="70663"/>
                                        </p:tgtEl>
                                        <p:attrNameLst>
                                          <p:attrName>style.visibility</p:attrName>
                                        </p:attrNameLst>
                                      </p:cBhvr>
                                      <p:to>
                                        <p:strVal val="visible"/>
                                      </p:to>
                                    </p:set>
                                  </p:childTnLst>
                                </p:cTn>
                              </p:par>
                            </p:childTnLst>
                          </p:cTn>
                        </p:par>
                        <p:par>
                          <p:cTn id="19" fill="hold">
                            <p:stCondLst>
                              <p:cond delay="6500"/>
                            </p:stCondLst>
                            <p:childTnLst>
                              <p:par>
                                <p:cTn id="20" presetID="1" presetClass="entr" presetSubtype="0" fill="hold" grpId="0" nodeType="afterEffect">
                                  <p:stCondLst>
                                    <p:cond delay="1000"/>
                                  </p:stCondLst>
                                  <p:childTnLst>
                                    <p:set>
                                      <p:cBhvr>
                                        <p:cTn id="21" dur="1" fill="hold">
                                          <p:stCondLst>
                                            <p:cond delay="499"/>
                                          </p:stCondLst>
                                        </p:cTn>
                                        <p:tgtEl>
                                          <p:spTgt spid="70664"/>
                                        </p:tgtEl>
                                        <p:attrNameLst>
                                          <p:attrName>style.visibility</p:attrName>
                                        </p:attrNameLst>
                                      </p:cBhvr>
                                      <p:to>
                                        <p:strVal val="visible"/>
                                      </p:to>
                                    </p:set>
                                  </p:childTnLst>
                                </p:cTn>
                              </p:par>
                            </p:childTnLst>
                          </p:cTn>
                        </p:par>
                        <p:par>
                          <p:cTn id="22" fill="hold">
                            <p:stCondLst>
                              <p:cond delay="8000"/>
                            </p:stCondLst>
                            <p:childTnLst>
                              <p:par>
                                <p:cTn id="23" presetID="1" presetClass="entr" presetSubtype="0" fill="hold" grpId="0" nodeType="afterEffect">
                                  <p:stCondLst>
                                    <p:cond delay="1000"/>
                                  </p:stCondLst>
                                  <p:childTnLst>
                                    <p:set>
                                      <p:cBhvr>
                                        <p:cTn id="24" dur="1" fill="hold">
                                          <p:stCondLst>
                                            <p:cond delay="499"/>
                                          </p:stCondLst>
                                        </p:cTn>
                                        <p:tgtEl>
                                          <p:spTgt spid="70665"/>
                                        </p:tgtEl>
                                        <p:attrNameLst>
                                          <p:attrName>style.visibility</p:attrName>
                                        </p:attrNameLst>
                                      </p:cBhvr>
                                      <p:to>
                                        <p:strVal val="visible"/>
                                      </p:to>
                                    </p:set>
                                  </p:childTnLst>
                                </p:cTn>
                              </p:par>
                            </p:childTnLst>
                          </p:cTn>
                        </p:par>
                        <p:par>
                          <p:cTn id="25" fill="hold">
                            <p:stCondLst>
                              <p:cond delay="9500"/>
                            </p:stCondLst>
                            <p:childTnLst>
                              <p:par>
                                <p:cTn id="26" presetID="1" presetClass="entr" presetSubtype="0" fill="hold" grpId="0" nodeType="afterEffect">
                                  <p:stCondLst>
                                    <p:cond delay="1000"/>
                                  </p:stCondLst>
                                  <p:childTnLst>
                                    <p:set>
                                      <p:cBhvr>
                                        <p:cTn id="27" dur="1" fill="hold">
                                          <p:stCondLst>
                                            <p:cond delay="499"/>
                                          </p:stCondLst>
                                        </p:cTn>
                                        <p:tgtEl>
                                          <p:spTgt spid="70666"/>
                                        </p:tgtEl>
                                        <p:attrNameLst>
                                          <p:attrName>style.visibility</p:attrName>
                                        </p:attrNameLst>
                                      </p:cBhvr>
                                      <p:to>
                                        <p:strVal val="visible"/>
                                      </p:to>
                                    </p:set>
                                  </p:childTnLst>
                                </p:cTn>
                              </p:par>
                            </p:childTnLst>
                          </p:cTn>
                        </p:par>
                        <p:par>
                          <p:cTn id="28" fill="hold">
                            <p:stCondLst>
                              <p:cond delay="11000"/>
                            </p:stCondLst>
                            <p:childTnLst>
                              <p:par>
                                <p:cTn id="29" presetID="1" presetClass="entr" presetSubtype="0" fill="hold" grpId="0" nodeType="afterEffect">
                                  <p:stCondLst>
                                    <p:cond delay="1000"/>
                                  </p:stCondLst>
                                  <p:childTnLst>
                                    <p:set>
                                      <p:cBhvr>
                                        <p:cTn id="30" dur="1" fill="hold">
                                          <p:stCondLst>
                                            <p:cond delay="499"/>
                                          </p:stCondLst>
                                        </p:cTn>
                                        <p:tgtEl>
                                          <p:spTgt spid="70676"/>
                                        </p:tgtEl>
                                        <p:attrNameLst>
                                          <p:attrName>style.visibility</p:attrName>
                                        </p:attrNameLst>
                                      </p:cBhvr>
                                      <p:to>
                                        <p:strVal val="visible"/>
                                      </p:to>
                                    </p:set>
                                  </p:childTnLst>
                                </p:cTn>
                              </p:par>
                            </p:childTnLst>
                          </p:cTn>
                        </p:par>
                        <p:par>
                          <p:cTn id="31" fill="hold">
                            <p:stCondLst>
                              <p:cond delay="12500"/>
                            </p:stCondLst>
                            <p:childTnLst>
                              <p:par>
                                <p:cTn id="32" presetID="1" presetClass="entr" presetSubtype="0" fill="hold" grpId="0" nodeType="afterEffect">
                                  <p:stCondLst>
                                    <p:cond delay="1000"/>
                                  </p:stCondLst>
                                  <p:childTnLst>
                                    <p:set>
                                      <p:cBhvr>
                                        <p:cTn id="33" dur="1" fill="hold">
                                          <p:stCondLst>
                                            <p:cond delay="499"/>
                                          </p:stCondLst>
                                        </p:cTn>
                                        <p:tgtEl>
                                          <p:spTgt spid="70677"/>
                                        </p:tgtEl>
                                        <p:attrNameLst>
                                          <p:attrName>style.visibility</p:attrName>
                                        </p:attrNameLst>
                                      </p:cBhvr>
                                      <p:to>
                                        <p:strVal val="visible"/>
                                      </p:to>
                                    </p:set>
                                  </p:childTnLst>
                                </p:cTn>
                              </p:par>
                            </p:childTnLst>
                          </p:cTn>
                        </p:par>
                        <p:par>
                          <p:cTn id="34" fill="hold">
                            <p:stCondLst>
                              <p:cond delay="14000"/>
                            </p:stCondLst>
                            <p:childTnLst>
                              <p:par>
                                <p:cTn id="35" presetID="1" presetClass="entr" presetSubtype="0" fill="hold" grpId="0" nodeType="afterEffect">
                                  <p:stCondLst>
                                    <p:cond delay="1000"/>
                                  </p:stCondLst>
                                  <p:childTnLst>
                                    <p:set>
                                      <p:cBhvr>
                                        <p:cTn id="36" dur="1" fill="hold">
                                          <p:stCondLst>
                                            <p:cond delay="499"/>
                                          </p:stCondLst>
                                        </p:cTn>
                                        <p:tgtEl>
                                          <p:spTgt spid="70679"/>
                                        </p:tgtEl>
                                        <p:attrNameLst>
                                          <p:attrName>style.visibility</p:attrName>
                                        </p:attrNameLst>
                                      </p:cBhvr>
                                      <p:to>
                                        <p:strVal val="visible"/>
                                      </p:to>
                                    </p:set>
                                  </p:childTnLst>
                                </p:cTn>
                              </p:par>
                            </p:childTnLst>
                          </p:cTn>
                        </p:par>
                        <p:par>
                          <p:cTn id="37" fill="hold">
                            <p:stCondLst>
                              <p:cond delay="15500"/>
                            </p:stCondLst>
                            <p:childTnLst>
                              <p:par>
                                <p:cTn id="38" presetID="1" presetClass="entr" presetSubtype="0" fill="hold" grpId="0" nodeType="afterEffect">
                                  <p:stCondLst>
                                    <p:cond delay="1000"/>
                                  </p:stCondLst>
                                  <p:childTnLst>
                                    <p:set>
                                      <p:cBhvr>
                                        <p:cTn id="39" dur="1" fill="hold">
                                          <p:stCondLst>
                                            <p:cond delay="499"/>
                                          </p:stCondLst>
                                        </p:cTn>
                                        <p:tgtEl>
                                          <p:spTgt spid="70678"/>
                                        </p:tgtEl>
                                        <p:attrNameLst>
                                          <p:attrName>style.visibility</p:attrName>
                                        </p:attrNameLst>
                                      </p:cBhvr>
                                      <p:to>
                                        <p:strVal val="visible"/>
                                      </p:to>
                                    </p:set>
                                  </p:childTnLst>
                                </p:cTn>
                              </p:par>
                            </p:childTnLst>
                          </p:cTn>
                        </p:par>
                        <p:par>
                          <p:cTn id="40" fill="hold">
                            <p:stCondLst>
                              <p:cond delay="17000"/>
                            </p:stCondLst>
                            <p:childTnLst>
                              <p:par>
                                <p:cTn id="41" presetID="1" presetClass="entr" presetSubtype="0" fill="hold" grpId="0" nodeType="afterEffect">
                                  <p:stCondLst>
                                    <p:cond delay="1000"/>
                                  </p:stCondLst>
                                  <p:childTnLst>
                                    <p:set>
                                      <p:cBhvr>
                                        <p:cTn id="42" dur="1" fill="hold">
                                          <p:stCondLst>
                                            <p:cond delay="499"/>
                                          </p:stCondLst>
                                        </p:cTn>
                                        <p:tgtEl>
                                          <p:spTgt spid="70667"/>
                                        </p:tgtEl>
                                        <p:attrNameLst>
                                          <p:attrName>style.visibility</p:attrName>
                                        </p:attrNameLst>
                                      </p:cBhvr>
                                      <p:to>
                                        <p:strVal val="visible"/>
                                      </p:to>
                                    </p:set>
                                  </p:childTnLst>
                                </p:cTn>
                              </p:par>
                            </p:childTnLst>
                          </p:cTn>
                        </p:par>
                        <p:par>
                          <p:cTn id="43" fill="hold">
                            <p:stCondLst>
                              <p:cond delay="18500"/>
                            </p:stCondLst>
                            <p:childTnLst>
                              <p:par>
                                <p:cTn id="44" presetID="1" presetClass="entr" presetSubtype="0" fill="hold" grpId="0" nodeType="afterEffect">
                                  <p:stCondLst>
                                    <p:cond delay="1000"/>
                                  </p:stCondLst>
                                  <p:childTnLst>
                                    <p:set>
                                      <p:cBhvr>
                                        <p:cTn id="45" dur="1" fill="hold">
                                          <p:stCondLst>
                                            <p:cond delay="499"/>
                                          </p:stCondLst>
                                        </p:cTn>
                                        <p:tgtEl>
                                          <p:spTgt spid="70668"/>
                                        </p:tgtEl>
                                        <p:attrNameLst>
                                          <p:attrName>style.visibility</p:attrName>
                                        </p:attrNameLst>
                                      </p:cBhvr>
                                      <p:to>
                                        <p:strVal val="visible"/>
                                      </p:to>
                                    </p:set>
                                  </p:childTnLst>
                                </p:cTn>
                              </p:par>
                            </p:childTnLst>
                          </p:cTn>
                        </p:par>
                        <p:par>
                          <p:cTn id="46" fill="hold">
                            <p:stCondLst>
                              <p:cond delay="20000"/>
                            </p:stCondLst>
                            <p:childTnLst>
                              <p:par>
                                <p:cTn id="47" presetID="1" presetClass="entr" presetSubtype="0" fill="hold" grpId="0" nodeType="afterEffect">
                                  <p:stCondLst>
                                    <p:cond delay="1000"/>
                                  </p:stCondLst>
                                  <p:childTnLst>
                                    <p:set>
                                      <p:cBhvr>
                                        <p:cTn id="48" dur="1" fill="hold">
                                          <p:stCondLst>
                                            <p:cond delay="499"/>
                                          </p:stCondLst>
                                        </p:cTn>
                                        <p:tgtEl>
                                          <p:spTgt spid="70669"/>
                                        </p:tgtEl>
                                        <p:attrNameLst>
                                          <p:attrName>style.visibility</p:attrName>
                                        </p:attrNameLst>
                                      </p:cBhvr>
                                      <p:to>
                                        <p:strVal val="visible"/>
                                      </p:to>
                                    </p:set>
                                  </p:childTnLst>
                                </p:cTn>
                              </p:par>
                            </p:childTnLst>
                          </p:cTn>
                        </p:par>
                        <p:par>
                          <p:cTn id="49" fill="hold">
                            <p:stCondLst>
                              <p:cond delay="21500"/>
                            </p:stCondLst>
                            <p:childTnLst>
                              <p:par>
                                <p:cTn id="50" presetID="1" presetClass="entr" presetSubtype="0" fill="hold" grpId="0" nodeType="afterEffect">
                                  <p:stCondLst>
                                    <p:cond delay="1000"/>
                                  </p:stCondLst>
                                  <p:childTnLst>
                                    <p:set>
                                      <p:cBhvr>
                                        <p:cTn id="51" dur="1" fill="hold">
                                          <p:stCondLst>
                                            <p:cond delay="499"/>
                                          </p:stCondLst>
                                        </p:cTn>
                                        <p:tgtEl>
                                          <p:spTgt spid="70671"/>
                                        </p:tgtEl>
                                        <p:attrNameLst>
                                          <p:attrName>style.visibility</p:attrName>
                                        </p:attrNameLst>
                                      </p:cBhvr>
                                      <p:to>
                                        <p:strVal val="visible"/>
                                      </p:to>
                                    </p:set>
                                  </p:childTnLst>
                                </p:cTn>
                              </p:par>
                            </p:childTnLst>
                          </p:cTn>
                        </p:par>
                        <p:par>
                          <p:cTn id="52" fill="hold">
                            <p:stCondLst>
                              <p:cond delay="23000"/>
                            </p:stCondLst>
                            <p:childTnLst>
                              <p:par>
                                <p:cTn id="53" presetID="1" presetClass="entr" presetSubtype="0" fill="hold" grpId="0" nodeType="afterEffect">
                                  <p:stCondLst>
                                    <p:cond delay="1000"/>
                                  </p:stCondLst>
                                  <p:childTnLst>
                                    <p:set>
                                      <p:cBhvr>
                                        <p:cTn id="54" dur="1" fill="hold">
                                          <p:stCondLst>
                                            <p:cond delay="499"/>
                                          </p:stCondLst>
                                        </p:cTn>
                                        <p:tgtEl>
                                          <p:spTgt spid="70672"/>
                                        </p:tgtEl>
                                        <p:attrNameLst>
                                          <p:attrName>style.visibility</p:attrName>
                                        </p:attrNameLst>
                                      </p:cBhvr>
                                      <p:to>
                                        <p:strVal val="visible"/>
                                      </p:to>
                                    </p:set>
                                  </p:childTnLst>
                                </p:cTn>
                              </p:par>
                            </p:childTnLst>
                          </p:cTn>
                        </p:par>
                        <p:par>
                          <p:cTn id="55" fill="hold">
                            <p:stCondLst>
                              <p:cond delay="24500"/>
                            </p:stCondLst>
                            <p:childTnLst>
                              <p:par>
                                <p:cTn id="56" presetID="1" presetClass="entr" presetSubtype="0" fill="hold" grpId="0" nodeType="afterEffect">
                                  <p:stCondLst>
                                    <p:cond delay="1000"/>
                                  </p:stCondLst>
                                  <p:childTnLst>
                                    <p:set>
                                      <p:cBhvr>
                                        <p:cTn id="57" dur="1" fill="hold">
                                          <p:stCondLst>
                                            <p:cond delay="499"/>
                                          </p:stCondLst>
                                        </p:cTn>
                                        <p:tgtEl>
                                          <p:spTgt spid="70673"/>
                                        </p:tgtEl>
                                        <p:attrNameLst>
                                          <p:attrName>style.visibility</p:attrName>
                                        </p:attrNameLst>
                                      </p:cBhvr>
                                      <p:to>
                                        <p:strVal val="visible"/>
                                      </p:to>
                                    </p:set>
                                  </p:childTnLst>
                                </p:cTn>
                              </p:par>
                            </p:childTnLst>
                          </p:cTn>
                        </p:par>
                        <p:par>
                          <p:cTn id="58" fill="hold">
                            <p:stCondLst>
                              <p:cond delay="26000"/>
                            </p:stCondLst>
                            <p:childTnLst>
                              <p:par>
                                <p:cTn id="59" presetID="1" presetClass="entr" presetSubtype="0" fill="hold" grpId="0" nodeType="afterEffect">
                                  <p:stCondLst>
                                    <p:cond delay="1000"/>
                                  </p:stCondLst>
                                  <p:childTnLst>
                                    <p:set>
                                      <p:cBhvr>
                                        <p:cTn id="60" dur="1" fill="hold">
                                          <p:stCondLst>
                                            <p:cond delay="499"/>
                                          </p:stCondLst>
                                        </p:cTn>
                                        <p:tgtEl>
                                          <p:spTgt spid="70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autoUpdateAnimBg="0"/>
      <p:bldP spid="70660" grpId="0" animBg="1"/>
      <p:bldP spid="70661" grpId="0" autoUpdateAnimBg="0"/>
      <p:bldP spid="70662" grpId="0" animBg="1"/>
      <p:bldP spid="70663" grpId="0" autoUpdateAnimBg="0"/>
      <p:bldP spid="70664" grpId="0" animBg="1"/>
      <p:bldP spid="70665" grpId="0" autoUpdateAnimBg="0"/>
      <p:bldP spid="70666" grpId="0" animBg="1"/>
      <p:bldP spid="70667" grpId="0" autoUpdateAnimBg="0"/>
      <p:bldP spid="70668" grpId="0" animBg="1"/>
      <p:bldP spid="70669" grpId="0" autoUpdateAnimBg="0"/>
      <p:bldP spid="70671" grpId="0" animBg="1"/>
      <p:bldP spid="70672" grpId="0" autoUpdateAnimBg="0"/>
      <p:bldP spid="70673" grpId="0" animBg="1"/>
      <p:bldP spid="70674" grpId="0" animBg="1"/>
      <p:bldP spid="70676" grpId="0" autoUpdateAnimBg="0"/>
      <p:bldP spid="70677" grpId="0" animBg="1"/>
      <p:bldP spid="70678" grpId="0" animBg="1"/>
      <p:bldP spid="7067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Hoofdstuk 2 Dieren: </a:t>
            </a:r>
            <a:r>
              <a:rPr lang="nl-BE"/>
              <a:t>Als je dit hoofdstuk gelezen hebt:</a:t>
            </a:r>
            <a:endParaRPr lang="nl-NL" dirty="0"/>
          </a:p>
        </p:txBody>
      </p:sp>
      <p:sp>
        <p:nvSpPr>
          <p:cNvPr id="5" name="Tijdelijke aanduiding voor inhoud 4"/>
          <p:cNvSpPr>
            <a:spLocks noGrp="1"/>
          </p:cNvSpPr>
          <p:nvPr>
            <p:ph idx="1"/>
          </p:nvPr>
        </p:nvSpPr>
        <p:spPr>
          <a:xfrm>
            <a:off x="620753" y="1937138"/>
            <a:ext cx="7343775" cy="4351339"/>
          </a:xfrm>
        </p:spPr>
        <p:txBody>
          <a:bodyPr>
            <a:normAutofit fontScale="92500" lnSpcReduction="10000"/>
          </a:bodyPr>
          <a:lstStyle/>
          <a:p>
            <a:pPr lvl="0"/>
            <a:r>
              <a:rPr lang="nl-BE" dirty="0"/>
              <a:t>kun je tenminste één zout- en één zoetwaterspons noemen;</a:t>
            </a:r>
            <a:endParaRPr lang="nl-NL" dirty="0"/>
          </a:p>
          <a:p>
            <a:pPr lvl="0"/>
            <a:r>
              <a:rPr lang="nl-BE" dirty="0"/>
              <a:t>kun je tenminste twee Zeeuwse groepen neteldieren;</a:t>
            </a:r>
            <a:endParaRPr lang="nl-NL" dirty="0"/>
          </a:p>
          <a:p>
            <a:pPr lvl="0"/>
            <a:r>
              <a:rPr lang="nl-BE" dirty="0"/>
              <a:t>kun je tenminste twee soorten borstelwormen noemen;</a:t>
            </a:r>
            <a:endParaRPr lang="nl-NL" dirty="0"/>
          </a:p>
          <a:p>
            <a:pPr lvl="0"/>
            <a:r>
              <a:rPr lang="nl-BE" dirty="0"/>
              <a:t>kun je tenminste twee soorten weekdieren noemen;</a:t>
            </a:r>
            <a:endParaRPr lang="nl-NL" dirty="0"/>
          </a:p>
          <a:p>
            <a:pPr lvl="0"/>
            <a:r>
              <a:rPr lang="nl-BE" dirty="0"/>
              <a:t>kun je twee soorten kreeftachtigen noemen en de plek waar deze soorten het meeste voorkomen;</a:t>
            </a:r>
            <a:endParaRPr lang="nl-NL" dirty="0"/>
          </a:p>
          <a:p>
            <a:pPr lvl="0"/>
            <a:r>
              <a:rPr lang="nl-BE" dirty="0"/>
              <a:t>en kan  je drie soorten bodemvissen noemen.</a:t>
            </a:r>
            <a:endParaRPr lang="nl-NL" dirty="0"/>
          </a:p>
          <a:p>
            <a:endParaRPr lang="nl-NL" dirty="0"/>
          </a:p>
        </p:txBody>
      </p:sp>
      <p:sp>
        <p:nvSpPr>
          <p:cNvPr id="8" name="Text Box 6"/>
          <p:cNvSpPr txBox="1">
            <a:spLocks noChangeArrowheads="1"/>
          </p:cNvSpPr>
          <p:nvPr/>
        </p:nvSpPr>
        <p:spPr bwMode="auto">
          <a:xfrm>
            <a:off x="8303347" y="1825629"/>
            <a:ext cx="3478709" cy="461665"/>
          </a:xfrm>
          <a:prstGeom prst="rect">
            <a:avLst/>
          </a:prstGeom>
          <a:noFill/>
          <a:ln w="12700">
            <a:noFill/>
            <a:miter lim="800000"/>
            <a:headEnd/>
            <a:tailEnd/>
          </a:ln>
        </p:spPr>
        <p:txBody>
          <a:bodyPr wrap="none" anchor="ctr">
            <a:spAutoFit/>
          </a:bodyPr>
          <a:lstStyle/>
          <a:p>
            <a:r>
              <a:rPr lang="nl-NL" sz="2400" dirty="0">
                <a:solidFill>
                  <a:srgbClr val="106AB3"/>
                </a:solidFill>
              </a:rPr>
              <a:t>Zwarte Grondel, bodemvis</a:t>
            </a:r>
          </a:p>
        </p:txBody>
      </p:sp>
      <p:sp>
        <p:nvSpPr>
          <p:cNvPr id="9" name="Text Box 8"/>
          <p:cNvSpPr txBox="1">
            <a:spLocks noChangeArrowheads="1"/>
          </p:cNvSpPr>
          <p:nvPr/>
        </p:nvSpPr>
        <p:spPr bwMode="auto">
          <a:xfrm>
            <a:off x="10250520" y="6560130"/>
            <a:ext cx="418704" cy="369332"/>
          </a:xfrm>
          <a:prstGeom prst="rect">
            <a:avLst/>
          </a:prstGeom>
          <a:noFill/>
          <a:ln w="12700">
            <a:noFill/>
            <a:miter lim="800000"/>
            <a:headEnd/>
            <a:tailEnd/>
          </a:ln>
        </p:spPr>
        <p:txBody>
          <a:bodyPr wrap="none" anchor="ctr">
            <a:spAutoFit/>
          </a:bodyPr>
          <a:lstStyle/>
          <a:p>
            <a:r>
              <a:rPr lang="nl-NL" dirty="0"/>
              <a:t>25</a:t>
            </a:r>
          </a:p>
        </p:txBody>
      </p:sp>
      <p:pic>
        <p:nvPicPr>
          <p:cNvPr id="3" name="Afbeelding 2"/>
          <p:cNvPicPr>
            <a:picLocks noChangeAspect="1"/>
          </p:cNvPicPr>
          <p:nvPr/>
        </p:nvPicPr>
        <p:blipFill>
          <a:blip r:embed="rId3"/>
          <a:stretch>
            <a:fillRect/>
          </a:stretch>
        </p:blipFill>
        <p:spPr>
          <a:xfrm>
            <a:off x="7905749" y="2358177"/>
            <a:ext cx="4291947" cy="4291947"/>
          </a:xfrm>
          <a:prstGeom prst="rect">
            <a:avLst/>
          </a:prstGeom>
        </p:spPr>
      </p:pic>
    </p:spTree>
    <p:extLst>
      <p:ext uri="{BB962C8B-B14F-4D97-AF65-F5344CB8AC3E}">
        <p14:creationId xmlns:p14="http://schemas.microsoft.com/office/powerpoint/2010/main" val="251179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7"/>
          <p:cNvSpPr txBox="1">
            <a:spLocks noChangeArrowheads="1"/>
          </p:cNvSpPr>
          <p:nvPr/>
        </p:nvSpPr>
        <p:spPr bwMode="auto">
          <a:xfrm>
            <a:off x="10223680" y="6529353"/>
            <a:ext cx="444352" cy="400110"/>
          </a:xfrm>
          <a:prstGeom prst="rect">
            <a:avLst/>
          </a:prstGeom>
          <a:noFill/>
          <a:ln w="12700">
            <a:noFill/>
            <a:miter lim="800000"/>
            <a:headEnd/>
            <a:tailEnd/>
          </a:ln>
        </p:spPr>
        <p:txBody>
          <a:bodyPr wrap="none" anchor="ctr">
            <a:spAutoFit/>
          </a:bodyPr>
          <a:lstStyle/>
          <a:p>
            <a:r>
              <a:rPr lang="nl-NL" sz="2000" dirty="0"/>
              <a:t>25</a:t>
            </a:r>
          </a:p>
        </p:txBody>
      </p:sp>
      <p:sp>
        <p:nvSpPr>
          <p:cNvPr id="53268" name="Text Box 20"/>
          <p:cNvSpPr txBox="1">
            <a:spLocks noChangeArrowheads="1"/>
          </p:cNvSpPr>
          <p:nvPr/>
        </p:nvSpPr>
        <p:spPr bwMode="auto">
          <a:xfrm>
            <a:off x="2016125" y="6072208"/>
            <a:ext cx="1364156" cy="400110"/>
          </a:xfrm>
          <a:prstGeom prst="rect">
            <a:avLst/>
          </a:prstGeom>
          <a:noFill/>
          <a:ln w="12700">
            <a:noFill/>
            <a:miter lim="800000"/>
            <a:headEnd/>
            <a:tailEnd/>
          </a:ln>
        </p:spPr>
        <p:txBody>
          <a:bodyPr wrap="none" anchor="ctr">
            <a:spAutoFit/>
          </a:bodyPr>
          <a:lstStyle/>
          <a:p>
            <a:r>
              <a:rPr lang="nl-NL" sz="2000" dirty="0" err="1"/>
              <a:t>Eéncelligen</a:t>
            </a:r>
            <a:endParaRPr lang="nl-NL" sz="2000" dirty="0"/>
          </a:p>
        </p:txBody>
      </p:sp>
      <p:sp>
        <p:nvSpPr>
          <p:cNvPr id="53269" name="Text Box 21"/>
          <p:cNvSpPr txBox="1">
            <a:spLocks noChangeArrowheads="1"/>
          </p:cNvSpPr>
          <p:nvPr/>
        </p:nvSpPr>
        <p:spPr bwMode="auto">
          <a:xfrm>
            <a:off x="2667000" y="5791201"/>
            <a:ext cx="1065356" cy="400110"/>
          </a:xfrm>
          <a:prstGeom prst="rect">
            <a:avLst/>
          </a:prstGeom>
          <a:noFill/>
          <a:ln w="12700">
            <a:noFill/>
            <a:miter lim="800000"/>
            <a:headEnd/>
            <a:tailEnd/>
          </a:ln>
        </p:spPr>
        <p:txBody>
          <a:bodyPr wrap="none" anchor="ctr">
            <a:spAutoFit/>
          </a:bodyPr>
          <a:lstStyle/>
          <a:p>
            <a:r>
              <a:rPr lang="nl-NL" sz="2000"/>
              <a:t>Sponzen</a:t>
            </a:r>
          </a:p>
        </p:txBody>
      </p:sp>
      <p:sp>
        <p:nvSpPr>
          <p:cNvPr id="53270" name="Text Box 22"/>
          <p:cNvSpPr txBox="1">
            <a:spLocks noChangeArrowheads="1"/>
          </p:cNvSpPr>
          <p:nvPr/>
        </p:nvSpPr>
        <p:spPr bwMode="auto">
          <a:xfrm>
            <a:off x="3276605" y="5410201"/>
            <a:ext cx="1419491" cy="400110"/>
          </a:xfrm>
          <a:prstGeom prst="rect">
            <a:avLst/>
          </a:prstGeom>
          <a:noFill/>
          <a:ln w="12700">
            <a:noFill/>
            <a:miter lim="800000"/>
            <a:headEnd/>
            <a:tailEnd/>
          </a:ln>
        </p:spPr>
        <p:txBody>
          <a:bodyPr wrap="none" anchor="ctr">
            <a:spAutoFit/>
          </a:bodyPr>
          <a:lstStyle/>
          <a:p>
            <a:r>
              <a:rPr lang="nl-NL" sz="2000"/>
              <a:t>Neteldieren</a:t>
            </a:r>
          </a:p>
        </p:txBody>
      </p:sp>
      <p:sp>
        <p:nvSpPr>
          <p:cNvPr id="53271" name="Text Box 23"/>
          <p:cNvSpPr txBox="1">
            <a:spLocks noChangeArrowheads="1"/>
          </p:cNvSpPr>
          <p:nvPr/>
        </p:nvSpPr>
        <p:spPr bwMode="auto">
          <a:xfrm>
            <a:off x="3733805" y="4953001"/>
            <a:ext cx="1319913" cy="400110"/>
          </a:xfrm>
          <a:prstGeom prst="rect">
            <a:avLst/>
          </a:prstGeom>
          <a:noFill/>
          <a:ln w="12700">
            <a:noFill/>
            <a:miter lim="800000"/>
            <a:headEnd/>
            <a:tailEnd/>
          </a:ln>
        </p:spPr>
        <p:txBody>
          <a:bodyPr wrap="none" anchor="ctr">
            <a:spAutoFit/>
          </a:bodyPr>
          <a:lstStyle/>
          <a:p>
            <a:r>
              <a:rPr lang="nl-NL" sz="2000"/>
              <a:t>Ribkwallen</a:t>
            </a:r>
          </a:p>
        </p:txBody>
      </p:sp>
      <p:sp>
        <p:nvSpPr>
          <p:cNvPr id="53272" name="Text Box 24"/>
          <p:cNvSpPr txBox="1">
            <a:spLocks noChangeArrowheads="1"/>
          </p:cNvSpPr>
          <p:nvPr/>
        </p:nvSpPr>
        <p:spPr bwMode="auto">
          <a:xfrm>
            <a:off x="4114804" y="4572001"/>
            <a:ext cx="1457515" cy="400110"/>
          </a:xfrm>
          <a:prstGeom prst="rect">
            <a:avLst/>
          </a:prstGeom>
          <a:noFill/>
          <a:ln w="12700">
            <a:noFill/>
            <a:miter lim="800000"/>
            <a:headEnd/>
            <a:tailEnd/>
          </a:ln>
        </p:spPr>
        <p:txBody>
          <a:bodyPr wrap="none" anchor="ctr">
            <a:spAutoFit/>
          </a:bodyPr>
          <a:lstStyle/>
          <a:p>
            <a:r>
              <a:rPr lang="nl-NL" sz="2000"/>
              <a:t>Platwormen</a:t>
            </a:r>
          </a:p>
        </p:txBody>
      </p:sp>
      <p:sp>
        <p:nvSpPr>
          <p:cNvPr id="53273" name="Text Box 25"/>
          <p:cNvSpPr txBox="1">
            <a:spLocks noChangeArrowheads="1"/>
          </p:cNvSpPr>
          <p:nvPr/>
        </p:nvSpPr>
        <p:spPr bwMode="auto">
          <a:xfrm>
            <a:off x="4435479" y="4191001"/>
            <a:ext cx="1595693" cy="400110"/>
          </a:xfrm>
          <a:prstGeom prst="rect">
            <a:avLst/>
          </a:prstGeom>
          <a:noFill/>
          <a:ln w="12700">
            <a:noFill/>
            <a:miter lim="800000"/>
            <a:headEnd/>
            <a:tailEnd/>
          </a:ln>
        </p:spPr>
        <p:txBody>
          <a:bodyPr wrap="none" anchor="ctr">
            <a:spAutoFit/>
          </a:bodyPr>
          <a:lstStyle/>
          <a:p>
            <a:r>
              <a:rPr lang="nl-NL" sz="2000" dirty="0">
                <a:solidFill>
                  <a:schemeClr val="tx1">
                    <a:lumMod val="50000"/>
                    <a:lumOff val="50000"/>
                  </a:schemeClr>
                </a:solidFill>
              </a:rPr>
              <a:t>Rondwormen</a:t>
            </a:r>
          </a:p>
        </p:txBody>
      </p:sp>
      <p:sp>
        <p:nvSpPr>
          <p:cNvPr id="53274" name="Text Box 26"/>
          <p:cNvSpPr txBox="1">
            <a:spLocks noChangeArrowheads="1"/>
          </p:cNvSpPr>
          <p:nvPr/>
        </p:nvSpPr>
        <p:spPr bwMode="auto">
          <a:xfrm>
            <a:off x="6400803" y="2362201"/>
            <a:ext cx="1715213" cy="400110"/>
          </a:xfrm>
          <a:prstGeom prst="rect">
            <a:avLst/>
          </a:prstGeom>
          <a:noFill/>
          <a:ln w="12700">
            <a:noFill/>
            <a:miter lim="800000"/>
            <a:headEnd/>
            <a:tailEnd/>
          </a:ln>
        </p:spPr>
        <p:txBody>
          <a:bodyPr wrap="none" anchor="ctr">
            <a:spAutoFit/>
          </a:bodyPr>
          <a:lstStyle/>
          <a:p>
            <a:r>
              <a:rPr lang="nl-NL" sz="2000"/>
              <a:t>Stekelhuidigen</a:t>
            </a:r>
          </a:p>
        </p:txBody>
      </p:sp>
      <p:sp>
        <p:nvSpPr>
          <p:cNvPr id="53275" name="Text Box 27"/>
          <p:cNvSpPr txBox="1">
            <a:spLocks noChangeArrowheads="1"/>
          </p:cNvSpPr>
          <p:nvPr/>
        </p:nvSpPr>
        <p:spPr bwMode="auto">
          <a:xfrm>
            <a:off x="4953004" y="3733801"/>
            <a:ext cx="1440907" cy="400110"/>
          </a:xfrm>
          <a:prstGeom prst="rect">
            <a:avLst/>
          </a:prstGeom>
          <a:noFill/>
          <a:ln w="12700">
            <a:noFill/>
            <a:miter lim="800000"/>
            <a:headEnd/>
            <a:tailEnd/>
          </a:ln>
        </p:spPr>
        <p:txBody>
          <a:bodyPr wrap="none" anchor="ctr">
            <a:spAutoFit/>
          </a:bodyPr>
          <a:lstStyle/>
          <a:p>
            <a:r>
              <a:rPr lang="nl-NL" sz="2000"/>
              <a:t>Weekdieren</a:t>
            </a:r>
          </a:p>
        </p:txBody>
      </p:sp>
      <p:sp>
        <p:nvSpPr>
          <p:cNvPr id="53276" name="Text Box 28"/>
          <p:cNvSpPr txBox="1">
            <a:spLocks noChangeArrowheads="1"/>
          </p:cNvSpPr>
          <p:nvPr/>
        </p:nvSpPr>
        <p:spPr bwMode="auto">
          <a:xfrm>
            <a:off x="5410205" y="3276601"/>
            <a:ext cx="1855829" cy="400110"/>
          </a:xfrm>
          <a:prstGeom prst="rect">
            <a:avLst/>
          </a:prstGeom>
          <a:noFill/>
          <a:ln w="12700">
            <a:noFill/>
            <a:miter lim="800000"/>
            <a:headEnd/>
            <a:tailEnd/>
          </a:ln>
        </p:spPr>
        <p:txBody>
          <a:bodyPr wrap="none" anchor="ctr">
            <a:spAutoFit/>
          </a:bodyPr>
          <a:lstStyle/>
          <a:p>
            <a:r>
              <a:rPr lang="nl-NL" sz="2000"/>
              <a:t>Gelede wormen</a:t>
            </a:r>
          </a:p>
        </p:txBody>
      </p:sp>
      <p:sp>
        <p:nvSpPr>
          <p:cNvPr id="53277" name="Text Box 29"/>
          <p:cNvSpPr txBox="1">
            <a:spLocks noChangeArrowheads="1"/>
          </p:cNvSpPr>
          <p:nvPr/>
        </p:nvSpPr>
        <p:spPr bwMode="auto">
          <a:xfrm>
            <a:off x="5943603" y="2819401"/>
            <a:ext cx="1721433" cy="400110"/>
          </a:xfrm>
          <a:prstGeom prst="rect">
            <a:avLst/>
          </a:prstGeom>
          <a:noFill/>
          <a:ln w="12700">
            <a:noFill/>
            <a:miter lim="800000"/>
            <a:headEnd/>
            <a:tailEnd/>
          </a:ln>
        </p:spPr>
        <p:txBody>
          <a:bodyPr wrap="none" anchor="ctr">
            <a:spAutoFit/>
          </a:bodyPr>
          <a:lstStyle/>
          <a:p>
            <a:r>
              <a:rPr lang="nl-NL" sz="2000"/>
              <a:t>Geleedpotigen</a:t>
            </a:r>
          </a:p>
        </p:txBody>
      </p:sp>
      <p:sp>
        <p:nvSpPr>
          <p:cNvPr id="53279" name="Text Box 31"/>
          <p:cNvSpPr txBox="1">
            <a:spLocks noChangeArrowheads="1"/>
          </p:cNvSpPr>
          <p:nvPr/>
        </p:nvSpPr>
        <p:spPr bwMode="auto">
          <a:xfrm>
            <a:off x="6810380" y="1928804"/>
            <a:ext cx="1428596" cy="400110"/>
          </a:xfrm>
          <a:prstGeom prst="rect">
            <a:avLst/>
          </a:prstGeom>
          <a:noFill/>
          <a:ln w="12700">
            <a:noFill/>
            <a:miter lim="800000"/>
            <a:headEnd/>
            <a:tailEnd/>
          </a:ln>
        </p:spPr>
        <p:txBody>
          <a:bodyPr wrap="none" anchor="ctr">
            <a:spAutoFit/>
          </a:bodyPr>
          <a:lstStyle/>
          <a:p>
            <a:r>
              <a:rPr lang="nl-NL" sz="2000" dirty="0"/>
              <a:t>Mosdiertjes</a:t>
            </a:r>
          </a:p>
        </p:txBody>
      </p:sp>
      <p:sp>
        <p:nvSpPr>
          <p:cNvPr id="53280" name="Text Box 32"/>
          <p:cNvSpPr txBox="1">
            <a:spLocks noChangeArrowheads="1"/>
          </p:cNvSpPr>
          <p:nvPr/>
        </p:nvSpPr>
        <p:spPr bwMode="auto">
          <a:xfrm>
            <a:off x="4738679" y="5320275"/>
            <a:ext cx="1666884" cy="1323439"/>
          </a:xfrm>
          <a:prstGeom prst="rect">
            <a:avLst/>
          </a:prstGeom>
          <a:noFill/>
          <a:ln w="12700">
            <a:noFill/>
            <a:miter lim="800000"/>
            <a:headEnd/>
            <a:tailEnd/>
          </a:ln>
        </p:spPr>
        <p:txBody>
          <a:bodyPr wrap="square" anchor="ctr">
            <a:spAutoFit/>
          </a:bodyPr>
          <a:lstStyle/>
          <a:p>
            <a:pPr algn="l">
              <a:buFontTx/>
              <a:buChar char="•"/>
            </a:pPr>
            <a:r>
              <a:rPr lang="nl-NL" sz="1600" dirty="0"/>
              <a:t>Poliepen</a:t>
            </a:r>
          </a:p>
          <a:p>
            <a:pPr algn="l">
              <a:buFontTx/>
              <a:buChar char="•"/>
            </a:pPr>
            <a:r>
              <a:rPr lang="nl-NL" sz="1600" dirty="0"/>
              <a:t>Kwallen</a:t>
            </a:r>
          </a:p>
          <a:p>
            <a:pPr algn="l">
              <a:buFontTx/>
              <a:buChar char="•"/>
            </a:pPr>
            <a:r>
              <a:rPr lang="nl-NL" sz="1600" dirty="0"/>
              <a:t>Anemonen</a:t>
            </a:r>
          </a:p>
          <a:p>
            <a:pPr algn="l">
              <a:buFontTx/>
              <a:buChar char="•"/>
            </a:pPr>
            <a:r>
              <a:rPr lang="nl-NL" sz="1600" dirty="0" err="1"/>
              <a:t>Hydroidpoliepen</a:t>
            </a:r>
            <a:endParaRPr lang="nl-NL" sz="1600" dirty="0"/>
          </a:p>
          <a:p>
            <a:pPr algn="l">
              <a:buFontTx/>
              <a:buChar char="•"/>
            </a:pPr>
            <a:r>
              <a:rPr lang="nl-NL" sz="1600" dirty="0"/>
              <a:t>Koralen</a:t>
            </a:r>
            <a:endParaRPr lang="nl-NL" sz="2000" dirty="0"/>
          </a:p>
        </p:txBody>
      </p:sp>
      <p:sp>
        <p:nvSpPr>
          <p:cNvPr id="53281" name="Text Box 33"/>
          <p:cNvSpPr txBox="1">
            <a:spLocks noChangeArrowheads="1"/>
          </p:cNvSpPr>
          <p:nvPr/>
        </p:nvSpPr>
        <p:spPr bwMode="auto">
          <a:xfrm>
            <a:off x="6629400" y="3886204"/>
            <a:ext cx="1524000" cy="1323439"/>
          </a:xfrm>
          <a:prstGeom prst="rect">
            <a:avLst/>
          </a:prstGeom>
          <a:noFill/>
          <a:ln w="12700">
            <a:noFill/>
            <a:miter lim="800000"/>
            <a:headEnd/>
            <a:tailEnd/>
          </a:ln>
        </p:spPr>
        <p:txBody>
          <a:bodyPr anchor="ctr">
            <a:spAutoFit/>
          </a:bodyPr>
          <a:lstStyle/>
          <a:p>
            <a:pPr algn="l">
              <a:buFontTx/>
              <a:buChar char="•"/>
            </a:pPr>
            <a:r>
              <a:rPr lang="nl-NL" sz="1600"/>
              <a:t>Twee kleppigen</a:t>
            </a:r>
          </a:p>
          <a:p>
            <a:pPr algn="l">
              <a:buFontTx/>
              <a:buChar char="•"/>
            </a:pPr>
            <a:r>
              <a:rPr lang="nl-NL" sz="1600"/>
              <a:t>Keverslakken </a:t>
            </a:r>
          </a:p>
          <a:p>
            <a:pPr algn="l">
              <a:buFontTx/>
              <a:buChar char="•"/>
            </a:pPr>
            <a:r>
              <a:rPr lang="nl-NL" sz="1600"/>
              <a:t>Slakken</a:t>
            </a:r>
          </a:p>
          <a:p>
            <a:pPr algn="l">
              <a:buFontTx/>
              <a:buChar char="•"/>
            </a:pPr>
            <a:r>
              <a:rPr lang="nl-NL" sz="1600"/>
              <a:t>Inktvissen</a:t>
            </a:r>
            <a:endParaRPr lang="nl-NL" sz="2000"/>
          </a:p>
        </p:txBody>
      </p:sp>
      <p:sp>
        <p:nvSpPr>
          <p:cNvPr id="53282" name="Text Box 34"/>
          <p:cNvSpPr txBox="1">
            <a:spLocks noChangeArrowheads="1"/>
          </p:cNvSpPr>
          <p:nvPr/>
        </p:nvSpPr>
        <p:spPr bwMode="auto">
          <a:xfrm>
            <a:off x="7596199" y="3066163"/>
            <a:ext cx="1524000" cy="1077218"/>
          </a:xfrm>
          <a:prstGeom prst="rect">
            <a:avLst/>
          </a:prstGeom>
          <a:noFill/>
          <a:ln w="12700">
            <a:noFill/>
            <a:miter lim="800000"/>
            <a:headEnd/>
            <a:tailEnd/>
          </a:ln>
        </p:spPr>
        <p:txBody>
          <a:bodyPr anchor="ctr">
            <a:spAutoFit/>
          </a:bodyPr>
          <a:lstStyle/>
          <a:p>
            <a:pPr algn="l">
              <a:buFontTx/>
              <a:buChar char="•"/>
            </a:pPr>
            <a:r>
              <a:rPr lang="nl-NL" sz="1600" dirty="0"/>
              <a:t>Insecten</a:t>
            </a:r>
          </a:p>
          <a:p>
            <a:pPr algn="l">
              <a:buFontTx/>
              <a:buChar char="•"/>
            </a:pPr>
            <a:r>
              <a:rPr lang="nl-NL" sz="1600" dirty="0" err="1"/>
              <a:t>Kreeftachtigen</a:t>
            </a:r>
            <a:endParaRPr lang="nl-NL" sz="1600" dirty="0"/>
          </a:p>
          <a:p>
            <a:pPr algn="l">
              <a:buFontTx/>
              <a:buChar char="•"/>
            </a:pPr>
            <a:r>
              <a:rPr lang="nl-NL" sz="1600" dirty="0"/>
              <a:t>Spinnen</a:t>
            </a:r>
          </a:p>
          <a:p>
            <a:pPr algn="l">
              <a:buFontTx/>
              <a:buChar char="•"/>
            </a:pPr>
            <a:r>
              <a:rPr lang="nl-NL" sz="1600" dirty="0"/>
              <a:t>etc...</a:t>
            </a:r>
            <a:endParaRPr lang="nl-NL" sz="2000" dirty="0"/>
          </a:p>
        </p:txBody>
      </p:sp>
      <p:sp>
        <p:nvSpPr>
          <p:cNvPr id="53283" name="Text Box 35"/>
          <p:cNvSpPr txBox="1">
            <a:spLocks noChangeArrowheads="1"/>
          </p:cNvSpPr>
          <p:nvPr/>
        </p:nvSpPr>
        <p:spPr bwMode="auto">
          <a:xfrm>
            <a:off x="8167703" y="2133601"/>
            <a:ext cx="1857388" cy="1077218"/>
          </a:xfrm>
          <a:prstGeom prst="rect">
            <a:avLst/>
          </a:prstGeom>
          <a:noFill/>
          <a:ln w="12700">
            <a:noFill/>
            <a:miter lim="800000"/>
            <a:headEnd/>
            <a:tailEnd/>
          </a:ln>
        </p:spPr>
        <p:txBody>
          <a:bodyPr wrap="square" anchor="ctr">
            <a:spAutoFit/>
          </a:bodyPr>
          <a:lstStyle/>
          <a:p>
            <a:pPr algn="l">
              <a:buFontTx/>
              <a:buChar char="•"/>
            </a:pPr>
            <a:r>
              <a:rPr lang="nl-NL" sz="1600" dirty="0"/>
              <a:t>Zeesterren</a:t>
            </a:r>
          </a:p>
          <a:p>
            <a:pPr algn="l">
              <a:buFontTx/>
              <a:buChar char="•"/>
            </a:pPr>
            <a:r>
              <a:rPr lang="nl-NL" sz="1600" dirty="0"/>
              <a:t>Zeelelies</a:t>
            </a:r>
          </a:p>
          <a:p>
            <a:pPr algn="l">
              <a:buFontTx/>
              <a:buChar char="•"/>
            </a:pPr>
            <a:r>
              <a:rPr lang="nl-NL" sz="1600" dirty="0"/>
              <a:t>Zeekomkommers</a:t>
            </a:r>
          </a:p>
          <a:p>
            <a:pPr algn="l">
              <a:buFontTx/>
              <a:buChar char="•"/>
            </a:pPr>
            <a:r>
              <a:rPr lang="nl-NL" sz="1600" dirty="0" err="1"/>
              <a:t>Zeegels</a:t>
            </a:r>
            <a:endParaRPr lang="nl-NL" sz="2000" dirty="0"/>
          </a:p>
        </p:txBody>
      </p:sp>
      <p:sp>
        <p:nvSpPr>
          <p:cNvPr id="53284" name="Text Box 36"/>
          <p:cNvSpPr txBox="1">
            <a:spLocks noChangeArrowheads="1"/>
          </p:cNvSpPr>
          <p:nvPr/>
        </p:nvSpPr>
        <p:spPr bwMode="auto">
          <a:xfrm>
            <a:off x="7524760" y="841848"/>
            <a:ext cx="1714512" cy="646331"/>
          </a:xfrm>
          <a:prstGeom prst="rect">
            <a:avLst/>
          </a:prstGeom>
          <a:noFill/>
          <a:ln w="12700">
            <a:noFill/>
            <a:miter lim="800000"/>
            <a:headEnd/>
            <a:tailEnd/>
          </a:ln>
        </p:spPr>
        <p:txBody>
          <a:bodyPr wrap="square" anchor="ctr">
            <a:spAutoFit/>
          </a:bodyPr>
          <a:lstStyle/>
          <a:p>
            <a:pPr algn="l"/>
            <a:r>
              <a:rPr lang="nl-NL" sz="2000" dirty="0" err="1"/>
              <a:t>Gewervelden</a:t>
            </a:r>
            <a:endParaRPr lang="nl-NL" sz="2000" dirty="0"/>
          </a:p>
          <a:p>
            <a:pPr algn="l"/>
            <a:endParaRPr lang="nl-NL" sz="1600" dirty="0"/>
          </a:p>
        </p:txBody>
      </p:sp>
      <p:sp>
        <p:nvSpPr>
          <p:cNvPr id="53286" name="Freeform 38"/>
          <p:cNvSpPr>
            <a:spLocks/>
          </p:cNvSpPr>
          <p:nvPr/>
        </p:nvSpPr>
        <p:spPr bwMode="auto">
          <a:xfrm>
            <a:off x="1447801" y="609601"/>
            <a:ext cx="9182100" cy="5981700"/>
          </a:xfrm>
          <a:custGeom>
            <a:avLst/>
            <a:gdLst>
              <a:gd name="T0" fmla="*/ 2147483647 w 5784"/>
              <a:gd name="T1" fmla="*/ 2147483647 h 3768"/>
              <a:gd name="T2" fmla="*/ 2147483647 w 5784"/>
              <a:gd name="T3" fmla="*/ 2147483647 h 3768"/>
              <a:gd name="T4" fmla="*/ 2147483647 w 5784"/>
              <a:gd name="T5" fmla="*/ 2147483647 h 3768"/>
              <a:gd name="T6" fmla="*/ 2147483647 w 5784"/>
              <a:gd name="T7" fmla="*/ 2147483647 h 3768"/>
              <a:gd name="T8" fmla="*/ 2147483647 w 5784"/>
              <a:gd name="T9" fmla="*/ 2147483647 h 3768"/>
              <a:gd name="T10" fmla="*/ 2147483647 w 5784"/>
              <a:gd name="T11" fmla="*/ 2147483647 h 3768"/>
              <a:gd name="T12" fmla="*/ 2147483647 w 5784"/>
              <a:gd name="T13" fmla="*/ 2147483647 h 3768"/>
              <a:gd name="T14" fmla="*/ 0 60000 65536"/>
              <a:gd name="T15" fmla="*/ 0 60000 65536"/>
              <a:gd name="T16" fmla="*/ 0 60000 65536"/>
              <a:gd name="T17" fmla="*/ 0 60000 65536"/>
              <a:gd name="T18" fmla="*/ 0 60000 65536"/>
              <a:gd name="T19" fmla="*/ 0 60000 65536"/>
              <a:gd name="T20" fmla="*/ 0 60000 65536"/>
              <a:gd name="T21" fmla="*/ 0 w 5784"/>
              <a:gd name="T22" fmla="*/ 0 h 3768"/>
              <a:gd name="T23" fmla="*/ 5784 w 5784"/>
              <a:gd name="T24" fmla="*/ 3768 h 37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84" h="3768">
                <a:moveTo>
                  <a:pt x="144" y="3216"/>
                </a:moveTo>
                <a:cubicBezTo>
                  <a:pt x="72" y="3492"/>
                  <a:pt x="0" y="3768"/>
                  <a:pt x="336" y="3552"/>
                </a:cubicBezTo>
                <a:cubicBezTo>
                  <a:pt x="672" y="3336"/>
                  <a:pt x="1576" y="2472"/>
                  <a:pt x="2160" y="1920"/>
                </a:cubicBezTo>
                <a:cubicBezTo>
                  <a:pt x="2744" y="1368"/>
                  <a:pt x="3256" y="480"/>
                  <a:pt x="3840" y="240"/>
                </a:cubicBezTo>
                <a:cubicBezTo>
                  <a:pt x="4424" y="0"/>
                  <a:pt x="5544" y="112"/>
                  <a:pt x="5664" y="480"/>
                </a:cubicBezTo>
                <a:cubicBezTo>
                  <a:pt x="5784" y="848"/>
                  <a:pt x="5008" y="1912"/>
                  <a:pt x="4560" y="2448"/>
                </a:cubicBezTo>
                <a:cubicBezTo>
                  <a:pt x="4112" y="2984"/>
                  <a:pt x="3272" y="3448"/>
                  <a:pt x="2976" y="3696"/>
                </a:cubicBezTo>
              </a:path>
            </a:pathLst>
          </a:custGeom>
          <a:noFill/>
          <a:ln w="76200">
            <a:solidFill>
              <a:srgbClr val="54FF4B"/>
            </a:solidFill>
            <a:round/>
            <a:headEnd/>
            <a:tailEnd/>
          </a:ln>
        </p:spPr>
        <p:txBody>
          <a:bodyPr wrap="none" anchor="ctr"/>
          <a:lstStyle/>
          <a:p>
            <a:endParaRPr lang="nl-NL" sz="2000"/>
          </a:p>
        </p:txBody>
      </p:sp>
      <p:sp>
        <p:nvSpPr>
          <p:cNvPr id="26" name="Tekstvak 25"/>
          <p:cNvSpPr txBox="1"/>
          <p:nvPr/>
        </p:nvSpPr>
        <p:spPr>
          <a:xfrm>
            <a:off x="6616231" y="6262628"/>
            <a:ext cx="2480166" cy="400110"/>
          </a:xfrm>
          <a:prstGeom prst="rect">
            <a:avLst/>
          </a:prstGeom>
          <a:noFill/>
        </p:spPr>
        <p:txBody>
          <a:bodyPr wrap="none" rtlCol="0">
            <a:spAutoFit/>
          </a:bodyPr>
          <a:lstStyle/>
          <a:p>
            <a:r>
              <a:rPr lang="nl-NL" sz="2000" dirty="0">
                <a:solidFill>
                  <a:srgbClr val="92D050"/>
                </a:solidFill>
              </a:rPr>
              <a:t>Kleine Modderkruiper</a:t>
            </a:r>
          </a:p>
        </p:txBody>
      </p:sp>
      <p:sp>
        <p:nvSpPr>
          <p:cNvPr id="27" name="Text Box 36"/>
          <p:cNvSpPr txBox="1">
            <a:spLocks noChangeArrowheads="1"/>
          </p:cNvSpPr>
          <p:nvPr/>
        </p:nvSpPr>
        <p:spPr bwMode="auto">
          <a:xfrm>
            <a:off x="7310447" y="1615521"/>
            <a:ext cx="1714512" cy="400110"/>
          </a:xfrm>
          <a:prstGeom prst="rect">
            <a:avLst/>
          </a:prstGeom>
          <a:noFill/>
          <a:ln w="12700">
            <a:noFill/>
            <a:miter lim="800000"/>
            <a:headEnd/>
            <a:tailEnd/>
          </a:ln>
        </p:spPr>
        <p:txBody>
          <a:bodyPr wrap="square" anchor="ctr">
            <a:spAutoFit/>
          </a:bodyPr>
          <a:lstStyle/>
          <a:p>
            <a:pPr algn="l"/>
            <a:r>
              <a:rPr lang="nl-NL" sz="2000" dirty="0"/>
              <a:t>Zakpijpen</a:t>
            </a:r>
            <a:endParaRPr lang="nl-NL" sz="2400" dirty="0"/>
          </a:p>
        </p:txBody>
      </p:sp>
      <p:sp>
        <p:nvSpPr>
          <p:cNvPr id="28" name="Text Box 35"/>
          <p:cNvSpPr txBox="1">
            <a:spLocks noChangeArrowheads="1"/>
          </p:cNvSpPr>
          <p:nvPr/>
        </p:nvSpPr>
        <p:spPr bwMode="auto">
          <a:xfrm>
            <a:off x="8882083" y="877002"/>
            <a:ext cx="1857388" cy="1323439"/>
          </a:xfrm>
          <a:prstGeom prst="rect">
            <a:avLst/>
          </a:prstGeom>
          <a:noFill/>
          <a:ln w="12700">
            <a:noFill/>
            <a:miter lim="800000"/>
            <a:headEnd/>
            <a:tailEnd/>
          </a:ln>
        </p:spPr>
        <p:txBody>
          <a:bodyPr wrap="square" anchor="ctr">
            <a:spAutoFit/>
          </a:bodyPr>
          <a:lstStyle/>
          <a:p>
            <a:pPr algn="l">
              <a:buFontTx/>
              <a:buChar char="•"/>
            </a:pPr>
            <a:r>
              <a:rPr lang="nl-NL" sz="1600" dirty="0"/>
              <a:t>Zoogdieren</a:t>
            </a:r>
          </a:p>
          <a:p>
            <a:pPr algn="l">
              <a:buFontTx/>
              <a:buChar char="•"/>
            </a:pPr>
            <a:r>
              <a:rPr lang="nl-NL" sz="1600" dirty="0"/>
              <a:t>Vogels</a:t>
            </a:r>
          </a:p>
          <a:p>
            <a:pPr algn="l">
              <a:buFontTx/>
              <a:buChar char="•"/>
            </a:pPr>
            <a:r>
              <a:rPr lang="nl-NL" sz="1600" dirty="0"/>
              <a:t> Reptielen</a:t>
            </a:r>
          </a:p>
          <a:p>
            <a:pPr algn="l">
              <a:buFontTx/>
              <a:buChar char="•"/>
            </a:pPr>
            <a:r>
              <a:rPr lang="nl-NL" sz="1600" dirty="0"/>
              <a:t>Amfibieën</a:t>
            </a:r>
          </a:p>
          <a:p>
            <a:pPr algn="l">
              <a:buFontTx/>
              <a:buChar char="•"/>
            </a:pPr>
            <a:r>
              <a:rPr lang="nl-NL" sz="1600" dirty="0"/>
              <a:t> Vissen</a:t>
            </a:r>
            <a:endParaRPr lang="nl-NL" sz="2000" dirty="0"/>
          </a:p>
        </p:txBody>
      </p:sp>
      <p:sp>
        <p:nvSpPr>
          <p:cNvPr id="25602" name="Rectangle 6"/>
          <p:cNvSpPr>
            <a:spLocks noGrp="1" noChangeArrowheads="1"/>
          </p:cNvSpPr>
          <p:nvPr>
            <p:ph type="title"/>
          </p:nvPr>
        </p:nvSpPr>
        <p:spPr>
          <a:xfrm>
            <a:off x="1558653" y="414743"/>
            <a:ext cx="5484699" cy="838200"/>
          </a:xfrm>
        </p:spPr>
        <p:txBody>
          <a:bodyPr>
            <a:noAutofit/>
          </a:bodyPr>
          <a:lstStyle/>
          <a:p>
            <a:r>
              <a:rPr lang="nl-NL" dirty="0"/>
              <a:t>Systematiek van de dieren</a:t>
            </a:r>
          </a:p>
        </p:txBody>
      </p:sp>
      <p:pic>
        <p:nvPicPr>
          <p:cNvPr id="3" name="Afbeelding 2"/>
          <p:cNvPicPr>
            <a:picLocks noChangeAspect="1"/>
          </p:cNvPicPr>
          <p:nvPr/>
        </p:nvPicPr>
        <p:blipFill>
          <a:blip r:embed="rId3"/>
          <a:stretch>
            <a:fillRect/>
          </a:stretch>
        </p:blipFill>
        <p:spPr>
          <a:xfrm>
            <a:off x="7756461" y="4686368"/>
            <a:ext cx="2760239" cy="1553757"/>
          </a:xfrm>
          <a:prstGeom prst="rect">
            <a:avLst/>
          </a:prstGeom>
        </p:spPr>
      </p:pic>
      <p:pic>
        <p:nvPicPr>
          <p:cNvPr id="29" name="Afbeelding 28">
            <a:extLst>
              <a:ext uri="{FF2B5EF4-FFF2-40B4-BE49-F238E27FC236}">
                <a16:creationId xmlns:a16="http://schemas.microsoft.com/office/drawing/2014/main" id="{372BBCC4-4256-4F80-9D5F-587D755AB569}"/>
              </a:ext>
            </a:extLst>
          </p:cNvPr>
          <p:cNvPicPr>
            <a:picLocks noChangeAspect="1"/>
          </p:cNvPicPr>
          <p:nvPr/>
        </p:nvPicPr>
        <p:blipFill>
          <a:blip r:embed="rId4"/>
          <a:stretch>
            <a:fillRect/>
          </a:stretch>
        </p:blipFill>
        <p:spPr>
          <a:xfrm>
            <a:off x="848729" y="1612611"/>
            <a:ext cx="3393914" cy="221761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30" name="AutoShape 29">
            <a:extLst>
              <a:ext uri="{FF2B5EF4-FFF2-40B4-BE49-F238E27FC236}">
                <a16:creationId xmlns:a16="http://schemas.microsoft.com/office/drawing/2014/main" id="{0EC634B9-2DAE-476D-B736-327A904674F5}"/>
              </a:ext>
            </a:extLst>
          </p:cNvPr>
          <p:cNvSpPr>
            <a:spLocks noChangeArrowheads="1"/>
          </p:cNvSpPr>
          <p:nvPr/>
        </p:nvSpPr>
        <p:spPr bwMode="auto">
          <a:xfrm rot="1962502">
            <a:off x="3161107" y="3173311"/>
            <a:ext cx="1414814" cy="710906"/>
          </a:xfrm>
          <a:prstGeom prst="rightArrow">
            <a:avLst>
              <a:gd name="adj1" fmla="val 50000"/>
              <a:gd name="adj2" fmla="val 31250"/>
            </a:avLst>
          </a:prstGeom>
          <a:noFill/>
          <a:ln w="25400">
            <a:solidFill>
              <a:schemeClr val="accent6">
                <a:lumMod val="50000"/>
              </a:schemeClr>
            </a:solidFill>
            <a:miter lim="800000"/>
            <a:headEnd/>
            <a:tailEnd/>
          </a:ln>
        </p:spPr>
        <p:txBody>
          <a:bodyPr wrap="none" anchor="ctr"/>
          <a:lstStyle/>
          <a:p>
            <a:endParaRPr lang="nl-NL"/>
          </a:p>
        </p:txBody>
      </p:sp>
      <p:sp>
        <p:nvSpPr>
          <p:cNvPr id="31" name="Ovaal 30">
            <a:extLst>
              <a:ext uri="{FF2B5EF4-FFF2-40B4-BE49-F238E27FC236}">
                <a16:creationId xmlns:a16="http://schemas.microsoft.com/office/drawing/2014/main" id="{EACFEFA0-FE2E-4F95-9359-CB001FE4EDFD}"/>
              </a:ext>
            </a:extLst>
          </p:cNvPr>
          <p:cNvSpPr/>
          <p:nvPr/>
        </p:nvSpPr>
        <p:spPr>
          <a:xfrm rot="1038192">
            <a:off x="2240776" y="1405730"/>
            <a:ext cx="1356503" cy="2271692"/>
          </a:xfrm>
          <a:prstGeom prst="ellipse">
            <a:avLst/>
          </a:prstGeom>
          <a:noFill/>
          <a:ln w="254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481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328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1000"/>
                                  </p:stCondLst>
                                  <p:childTnLst>
                                    <p:set>
                                      <p:cBhvr>
                                        <p:cTn id="12" dur="1" fill="hold">
                                          <p:stCondLst>
                                            <p:cond delay="499"/>
                                          </p:stCondLst>
                                        </p:cTn>
                                        <p:tgtEl>
                                          <p:spTgt spid="53268"/>
                                        </p:tgtEl>
                                        <p:attrNameLst>
                                          <p:attrName>style.visibility</p:attrName>
                                        </p:attrNameLst>
                                      </p:cBhvr>
                                      <p:to>
                                        <p:strVal val="visible"/>
                                      </p:to>
                                    </p:set>
                                  </p:childTnLst>
                                </p:cTn>
                              </p:par>
                            </p:childTnLst>
                          </p:cTn>
                        </p:par>
                        <p:par>
                          <p:cTn id="13" fill="hold">
                            <p:stCondLst>
                              <p:cond delay="2500"/>
                            </p:stCondLst>
                            <p:childTnLst>
                              <p:par>
                                <p:cTn id="14" presetID="1" presetClass="entr" presetSubtype="0" fill="hold" grpId="0" nodeType="afterEffect">
                                  <p:stCondLst>
                                    <p:cond delay="1000"/>
                                  </p:stCondLst>
                                  <p:childTnLst>
                                    <p:set>
                                      <p:cBhvr>
                                        <p:cTn id="15" dur="1" fill="hold">
                                          <p:stCondLst>
                                            <p:cond delay="499"/>
                                          </p:stCondLst>
                                        </p:cTn>
                                        <p:tgtEl>
                                          <p:spTgt spid="53269"/>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grpId="0" nodeType="afterEffect">
                                  <p:stCondLst>
                                    <p:cond delay="1000"/>
                                  </p:stCondLst>
                                  <p:childTnLst>
                                    <p:set>
                                      <p:cBhvr>
                                        <p:cTn id="18" dur="1" fill="hold">
                                          <p:stCondLst>
                                            <p:cond delay="499"/>
                                          </p:stCondLst>
                                        </p:cTn>
                                        <p:tgtEl>
                                          <p:spTgt spid="53270"/>
                                        </p:tgtEl>
                                        <p:attrNameLst>
                                          <p:attrName>style.visibility</p:attrName>
                                        </p:attrNameLst>
                                      </p:cBhvr>
                                      <p:to>
                                        <p:strVal val="visible"/>
                                      </p:to>
                                    </p:set>
                                  </p:childTnLst>
                                </p:cTn>
                              </p:par>
                            </p:childTnLst>
                          </p:cTn>
                        </p:par>
                        <p:par>
                          <p:cTn id="19" fill="hold">
                            <p:stCondLst>
                              <p:cond delay="5500"/>
                            </p:stCondLst>
                            <p:childTnLst>
                              <p:par>
                                <p:cTn id="20" presetID="1" presetClass="entr" presetSubtype="0" fill="hold" grpId="0" nodeType="afterEffect">
                                  <p:stCondLst>
                                    <p:cond delay="1000"/>
                                  </p:stCondLst>
                                  <p:childTnLst>
                                    <p:set>
                                      <p:cBhvr>
                                        <p:cTn id="21" dur="1" fill="hold">
                                          <p:stCondLst>
                                            <p:cond delay="499"/>
                                          </p:stCondLst>
                                        </p:cTn>
                                        <p:tgtEl>
                                          <p:spTgt spid="53271"/>
                                        </p:tgtEl>
                                        <p:attrNameLst>
                                          <p:attrName>style.visibility</p:attrName>
                                        </p:attrNameLst>
                                      </p:cBhvr>
                                      <p:to>
                                        <p:strVal val="visible"/>
                                      </p:to>
                                    </p:set>
                                  </p:childTnLst>
                                </p:cTn>
                              </p:par>
                            </p:childTnLst>
                          </p:cTn>
                        </p:par>
                        <p:par>
                          <p:cTn id="22" fill="hold">
                            <p:stCondLst>
                              <p:cond delay="7000"/>
                            </p:stCondLst>
                            <p:childTnLst>
                              <p:par>
                                <p:cTn id="23" presetID="1" presetClass="entr" presetSubtype="0" fill="hold" grpId="0" nodeType="afterEffect">
                                  <p:stCondLst>
                                    <p:cond delay="1000"/>
                                  </p:stCondLst>
                                  <p:childTnLst>
                                    <p:set>
                                      <p:cBhvr>
                                        <p:cTn id="24" dur="1" fill="hold">
                                          <p:stCondLst>
                                            <p:cond delay="499"/>
                                          </p:stCondLst>
                                        </p:cTn>
                                        <p:tgtEl>
                                          <p:spTgt spid="53272"/>
                                        </p:tgtEl>
                                        <p:attrNameLst>
                                          <p:attrName>style.visibility</p:attrName>
                                        </p:attrNameLst>
                                      </p:cBhvr>
                                      <p:to>
                                        <p:strVal val="visible"/>
                                      </p:to>
                                    </p:set>
                                  </p:childTnLst>
                                </p:cTn>
                              </p:par>
                            </p:childTnLst>
                          </p:cTn>
                        </p:par>
                        <p:par>
                          <p:cTn id="25" fill="hold">
                            <p:stCondLst>
                              <p:cond delay="8500"/>
                            </p:stCondLst>
                            <p:childTnLst>
                              <p:par>
                                <p:cTn id="26" presetID="1" presetClass="entr" presetSubtype="0" fill="hold" grpId="0" nodeType="afterEffect">
                                  <p:stCondLst>
                                    <p:cond delay="1000"/>
                                  </p:stCondLst>
                                  <p:childTnLst>
                                    <p:set>
                                      <p:cBhvr>
                                        <p:cTn id="27" dur="1" fill="hold">
                                          <p:stCondLst>
                                            <p:cond delay="499"/>
                                          </p:stCondLst>
                                        </p:cTn>
                                        <p:tgtEl>
                                          <p:spTgt spid="53273"/>
                                        </p:tgtEl>
                                        <p:attrNameLst>
                                          <p:attrName>style.visibility</p:attrName>
                                        </p:attrNameLst>
                                      </p:cBhvr>
                                      <p:to>
                                        <p:strVal val="visible"/>
                                      </p:to>
                                    </p:set>
                                  </p:childTnLst>
                                </p:cTn>
                              </p:par>
                            </p:childTnLst>
                          </p:cTn>
                        </p:par>
                        <p:par>
                          <p:cTn id="28" fill="hold">
                            <p:stCondLst>
                              <p:cond delay="10000"/>
                            </p:stCondLst>
                            <p:childTnLst>
                              <p:par>
                                <p:cTn id="29" presetID="1" presetClass="entr" presetSubtype="0" fill="hold" grpId="0" nodeType="afterEffect">
                                  <p:stCondLst>
                                    <p:cond delay="1000"/>
                                  </p:stCondLst>
                                  <p:childTnLst>
                                    <p:set>
                                      <p:cBhvr>
                                        <p:cTn id="30" dur="1" fill="hold">
                                          <p:stCondLst>
                                            <p:cond delay="499"/>
                                          </p:stCondLst>
                                        </p:cTn>
                                        <p:tgtEl>
                                          <p:spTgt spid="53275"/>
                                        </p:tgtEl>
                                        <p:attrNameLst>
                                          <p:attrName>style.visibility</p:attrName>
                                        </p:attrNameLst>
                                      </p:cBhvr>
                                      <p:to>
                                        <p:strVal val="visible"/>
                                      </p:to>
                                    </p:set>
                                  </p:childTnLst>
                                </p:cTn>
                              </p:par>
                            </p:childTnLst>
                          </p:cTn>
                        </p:par>
                        <p:par>
                          <p:cTn id="31" fill="hold">
                            <p:stCondLst>
                              <p:cond delay="11500"/>
                            </p:stCondLst>
                            <p:childTnLst>
                              <p:par>
                                <p:cTn id="32" presetID="1" presetClass="entr" presetSubtype="0" fill="hold" grpId="0" nodeType="afterEffect">
                                  <p:stCondLst>
                                    <p:cond delay="1000"/>
                                  </p:stCondLst>
                                  <p:childTnLst>
                                    <p:set>
                                      <p:cBhvr>
                                        <p:cTn id="33" dur="1" fill="hold">
                                          <p:stCondLst>
                                            <p:cond delay="499"/>
                                          </p:stCondLst>
                                        </p:cTn>
                                        <p:tgtEl>
                                          <p:spTgt spid="53276"/>
                                        </p:tgtEl>
                                        <p:attrNameLst>
                                          <p:attrName>style.visibility</p:attrName>
                                        </p:attrNameLst>
                                      </p:cBhvr>
                                      <p:to>
                                        <p:strVal val="visible"/>
                                      </p:to>
                                    </p:set>
                                  </p:childTnLst>
                                </p:cTn>
                              </p:par>
                            </p:childTnLst>
                          </p:cTn>
                        </p:par>
                        <p:par>
                          <p:cTn id="34" fill="hold">
                            <p:stCondLst>
                              <p:cond delay="13000"/>
                            </p:stCondLst>
                            <p:childTnLst>
                              <p:par>
                                <p:cTn id="35" presetID="1" presetClass="entr" presetSubtype="0" fill="hold" grpId="0" nodeType="afterEffect">
                                  <p:stCondLst>
                                    <p:cond delay="1000"/>
                                  </p:stCondLst>
                                  <p:childTnLst>
                                    <p:set>
                                      <p:cBhvr>
                                        <p:cTn id="36" dur="1" fill="hold">
                                          <p:stCondLst>
                                            <p:cond delay="499"/>
                                          </p:stCondLst>
                                        </p:cTn>
                                        <p:tgtEl>
                                          <p:spTgt spid="53277"/>
                                        </p:tgtEl>
                                        <p:attrNameLst>
                                          <p:attrName>style.visibility</p:attrName>
                                        </p:attrNameLst>
                                      </p:cBhvr>
                                      <p:to>
                                        <p:strVal val="visible"/>
                                      </p:to>
                                    </p:set>
                                  </p:childTnLst>
                                </p:cTn>
                              </p:par>
                            </p:childTnLst>
                          </p:cTn>
                        </p:par>
                        <p:par>
                          <p:cTn id="37" fill="hold">
                            <p:stCondLst>
                              <p:cond delay="14500"/>
                            </p:stCondLst>
                            <p:childTnLst>
                              <p:par>
                                <p:cTn id="38" presetID="1" presetClass="entr" presetSubtype="0" fill="hold" grpId="0" nodeType="afterEffect">
                                  <p:stCondLst>
                                    <p:cond delay="0"/>
                                  </p:stCondLst>
                                  <p:childTnLst>
                                    <p:set>
                                      <p:cBhvr>
                                        <p:cTn id="39" dur="1" fill="hold">
                                          <p:stCondLst>
                                            <p:cond delay="499"/>
                                          </p:stCondLst>
                                        </p:cTn>
                                        <p:tgtEl>
                                          <p:spTgt spid="53274"/>
                                        </p:tgtEl>
                                        <p:attrNameLst>
                                          <p:attrName>style.visibility</p:attrName>
                                        </p:attrNameLst>
                                      </p:cBhvr>
                                      <p:to>
                                        <p:strVal val="visible"/>
                                      </p:to>
                                    </p:set>
                                  </p:childTnLst>
                                </p:cTn>
                              </p:par>
                            </p:childTnLst>
                          </p:cTn>
                        </p:par>
                        <p:par>
                          <p:cTn id="40" fill="hold">
                            <p:stCondLst>
                              <p:cond delay="15000"/>
                            </p:stCondLst>
                            <p:childTnLst>
                              <p:par>
                                <p:cTn id="41" presetID="1" presetClass="entr" presetSubtype="0" fill="hold" grpId="0" nodeType="afterEffect">
                                  <p:stCondLst>
                                    <p:cond delay="0"/>
                                  </p:stCondLst>
                                  <p:childTnLst>
                                    <p:set>
                                      <p:cBhvr>
                                        <p:cTn id="42" dur="1" fill="hold">
                                          <p:stCondLst>
                                            <p:cond delay="249"/>
                                          </p:stCondLst>
                                        </p:cTn>
                                        <p:tgtEl>
                                          <p:spTgt spid="53279"/>
                                        </p:tgtEl>
                                        <p:attrNameLst>
                                          <p:attrName>style.visibility</p:attrName>
                                        </p:attrNameLst>
                                      </p:cBhvr>
                                      <p:to>
                                        <p:strVal val="visible"/>
                                      </p:to>
                                    </p:set>
                                  </p:childTnLst>
                                </p:cTn>
                              </p:par>
                            </p:childTnLst>
                          </p:cTn>
                        </p:par>
                        <p:par>
                          <p:cTn id="43" fill="hold">
                            <p:stCondLst>
                              <p:cond delay="15250"/>
                            </p:stCondLst>
                            <p:childTnLst>
                              <p:par>
                                <p:cTn id="44" presetID="1" presetClass="entr" presetSubtype="0" fill="hold" grpId="0" nodeType="afterEffect">
                                  <p:stCondLst>
                                    <p:cond delay="250"/>
                                  </p:stCondLst>
                                  <p:childTnLst>
                                    <p:set>
                                      <p:cBhvr>
                                        <p:cTn id="45" dur="1" fill="hold">
                                          <p:stCondLst>
                                            <p:cond delay="249"/>
                                          </p:stCondLst>
                                        </p:cTn>
                                        <p:tgtEl>
                                          <p:spTgt spid="53280"/>
                                        </p:tgtEl>
                                        <p:attrNameLst>
                                          <p:attrName>style.visibility</p:attrName>
                                        </p:attrNameLst>
                                      </p:cBhvr>
                                      <p:to>
                                        <p:strVal val="visible"/>
                                      </p:to>
                                    </p:set>
                                  </p:childTnLst>
                                </p:cTn>
                              </p:par>
                            </p:childTnLst>
                          </p:cTn>
                        </p:par>
                        <p:par>
                          <p:cTn id="46" fill="hold">
                            <p:stCondLst>
                              <p:cond delay="15750"/>
                            </p:stCondLst>
                            <p:childTnLst>
                              <p:par>
                                <p:cTn id="47" presetID="1" presetClass="entr" presetSubtype="0" fill="hold" grpId="0" nodeType="afterEffect">
                                  <p:stCondLst>
                                    <p:cond delay="1000"/>
                                  </p:stCondLst>
                                  <p:childTnLst>
                                    <p:set>
                                      <p:cBhvr>
                                        <p:cTn id="48" dur="1" fill="hold">
                                          <p:stCondLst>
                                            <p:cond delay="499"/>
                                          </p:stCondLst>
                                        </p:cTn>
                                        <p:tgtEl>
                                          <p:spTgt spid="53281"/>
                                        </p:tgtEl>
                                        <p:attrNameLst>
                                          <p:attrName>style.visibility</p:attrName>
                                        </p:attrNameLst>
                                      </p:cBhvr>
                                      <p:to>
                                        <p:strVal val="visible"/>
                                      </p:to>
                                    </p:set>
                                  </p:childTnLst>
                                </p:cTn>
                              </p:par>
                            </p:childTnLst>
                          </p:cTn>
                        </p:par>
                        <p:par>
                          <p:cTn id="49" fill="hold">
                            <p:stCondLst>
                              <p:cond delay="17250"/>
                            </p:stCondLst>
                            <p:childTnLst>
                              <p:par>
                                <p:cTn id="50" presetID="1" presetClass="entr" presetSubtype="0" fill="hold" grpId="0" nodeType="afterEffect">
                                  <p:stCondLst>
                                    <p:cond delay="1000"/>
                                  </p:stCondLst>
                                  <p:childTnLst>
                                    <p:set>
                                      <p:cBhvr>
                                        <p:cTn id="51" dur="1" fill="hold">
                                          <p:stCondLst>
                                            <p:cond delay="499"/>
                                          </p:stCondLst>
                                        </p:cTn>
                                        <p:tgtEl>
                                          <p:spTgt spid="53282"/>
                                        </p:tgtEl>
                                        <p:attrNameLst>
                                          <p:attrName>style.visibility</p:attrName>
                                        </p:attrNameLst>
                                      </p:cBhvr>
                                      <p:to>
                                        <p:strVal val="visible"/>
                                      </p:to>
                                    </p:set>
                                  </p:childTnLst>
                                </p:cTn>
                              </p:par>
                            </p:childTnLst>
                          </p:cTn>
                        </p:par>
                        <p:par>
                          <p:cTn id="52" fill="hold">
                            <p:stCondLst>
                              <p:cond delay="18750"/>
                            </p:stCondLst>
                            <p:childTnLst>
                              <p:par>
                                <p:cTn id="53" presetID="1" presetClass="entr" presetSubtype="0" fill="hold" grpId="0" nodeType="afterEffect">
                                  <p:stCondLst>
                                    <p:cond delay="250"/>
                                  </p:stCondLst>
                                  <p:childTnLst>
                                    <p:set>
                                      <p:cBhvr>
                                        <p:cTn id="54" dur="1" fill="hold">
                                          <p:stCondLst>
                                            <p:cond delay="249"/>
                                          </p:stCondLst>
                                        </p:cTn>
                                        <p:tgtEl>
                                          <p:spTgt spid="53283"/>
                                        </p:tgtEl>
                                        <p:attrNameLst>
                                          <p:attrName>style.visibility</p:attrName>
                                        </p:attrNameLst>
                                      </p:cBhvr>
                                      <p:to>
                                        <p:strVal val="visible"/>
                                      </p:to>
                                    </p:set>
                                  </p:childTnLst>
                                </p:cTn>
                              </p:par>
                            </p:childTnLst>
                          </p:cTn>
                        </p:par>
                        <p:par>
                          <p:cTn id="55" fill="hold">
                            <p:stCondLst>
                              <p:cond delay="19250"/>
                            </p:stCondLst>
                            <p:childTnLst>
                              <p:par>
                                <p:cTn id="56" presetID="1" presetClass="entr" presetSubtype="0" fill="hold" grpId="0" nodeType="afterEffect">
                                  <p:stCondLst>
                                    <p:cond delay="1000"/>
                                  </p:stCondLst>
                                  <p:childTnLst>
                                    <p:set>
                                      <p:cBhvr>
                                        <p:cTn id="57" dur="1" fill="hold">
                                          <p:stCondLst>
                                            <p:cond delay="499"/>
                                          </p:stCondLst>
                                        </p:cTn>
                                        <p:tgtEl>
                                          <p:spTgt spid="53284"/>
                                        </p:tgtEl>
                                        <p:attrNameLst>
                                          <p:attrName>style.visibility</p:attrName>
                                        </p:attrNameLst>
                                      </p:cBhvr>
                                      <p:to>
                                        <p:strVal val="visible"/>
                                      </p:to>
                                    </p:set>
                                  </p:childTnLst>
                                </p:cTn>
                              </p:par>
                            </p:childTnLst>
                          </p:cTn>
                        </p:par>
                        <p:par>
                          <p:cTn id="58" fill="hold">
                            <p:stCondLst>
                              <p:cond delay="20750"/>
                            </p:stCondLst>
                            <p:childTnLst>
                              <p:par>
                                <p:cTn id="59" presetID="1" presetClass="entr" presetSubtype="0" fill="hold" grpId="0" nodeType="afterEffect">
                                  <p:stCondLst>
                                    <p:cond delay="250"/>
                                  </p:stCondLst>
                                  <p:childTnLst>
                                    <p:set>
                                      <p:cBhvr>
                                        <p:cTn id="60" dur="1" fill="hold">
                                          <p:stCondLst>
                                            <p:cond delay="249"/>
                                          </p:stCondLst>
                                        </p:cTn>
                                        <p:tgtEl>
                                          <p:spTgt spid="27"/>
                                        </p:tgtEl>
                                        <p:attrNameLst>
                                          <p:attrName>style.visibility</p:attrName>
                                        </p:attrNameLst>
                                      </p:cBhvr>
                                      <p:to>
                                        <p:strVal val="visible"/>
                                      </p:to>
                                    </p:set>
                                  </p:childTnLst>
                                </p:cTn>
                              </p:par>
                            </p:childTnLst>
                          </p:cTn>
                        </p:par>
                        <p:par>
                          <p:cTn id="61" fill="hold">
                            <p:stCondLst>
                              <p:cond delay="21250"/>
                            </p:stCondLst>
                            <p:childTnLst>
                              <p:par>
                                <p:cTn id="62" presetID="1" presetClass="entr" presetSubtype="0" fill="hold" grpId="0" nodeType="afterEffect">
                                  <p:stCondLst>
                                    <p:cond delay="250"/>
                                  </p:stCondLst>
                                  <p:childTnLst>
                                    <p:set>
                                      <p:cBhvr>
                                        <p:cTn id="63" dur="1" fill="hold">
                                          <p:stCondLst>
                                            <p:cond delay="249"/>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8" grpId="0" autoUpdateAnimBg="0"/>
      <p:bldP spid="53269" grpId="0" autoUpdateAnimBg="0"/>
      <p:bldP spid="53270" grpId="0" autoUpdateAnimBg="0"/>
      <p:bldP spid="53271" grpId="0" autoUpdateAnimBg="0"/>
      <p:bldP spid="53272" grpId="0" autoUpdateAnimBg="0"/>
      <p:bldP spid="53273" grpId="0" autoUpdateAnimBg="0"/>
      <p:bldP spid="53274" grpId="0" autoUpdateAnimBg="0"/>
      <p:bldP spid="53275" grpId="0" autoUpdateAnimBg="0"/>
      <p:bldP spid="53276" grpId="0" autoUpdateAnimBg="0"/>
      <p:bldP spid="53277" grpId="0" autoUpdateAnimBg="0"/>
      <p:bldP spid="53279" grpId="0" autoUpdateAnimBg="0"/>
      <p:bldP spid="53280" grpId="0" autoUpdateAnimBg="0"/>
      <p:bldP spid="53281" grpId="0" autoUpdateAnimBg="0"/>
      <p:bldP spid="53282" grpId="0" autoUpdateAnimBg="0"/>
      <p:bldP spid="53283" grpId="0" autoUpdateAnimBg="0"/>
      <p:bldP spid="53284" grpId="0" autoUpdateAnimBg="0"/>
      <p:bldP spid="53286" grpId="0" animBg="1"/>
      <p:bldP spid="27" grpId="0" autoUpdateAnimBg="0"/>
      <p:bldP spid="28" grpId="0" autoUpdateAnimBg="0"/>
      <p:bldP spid="30"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6"/>
          <p:cNvSpPr>
            <a:spLocks noGrp="1" noChangeArrowheads="1"/>
          </p:cNvSpPr>
          <p:nvPr>
            <p:ph type="title"/>
          </p:nvPr>
        </p:nvSpPr>
        <p:spPr>
          <a:xfrm>
            <a:off x="838200" y="365129"/>
            <a:ext cx="10515600" cy="1325563"/>
          </a:xfrm>
        </p:spPr>
        <p:txBody>
          <a:bodyPr>
            <a:normAutofit/>
          </a:bodyPr>
          <a:lstStyle/>
          <a:p>
            <a:pPr algn="l"/>
            <a:r>
              <a:rPr lang="nl-NL" dirty="0"/>
              <a:t>Eéncelligen</a:t>
            </a:r>
          </a:p>
        </p:txBody>
      </p:sp>
      <p:sp>
        <p:nvSpPr>
          <p:cNvPr id="40967" name="Rectangle 7"/>
          <p:cNvSpPr>
            <a:spLocks noGrp="1" noChangeArrowheads="1"/>
          </p:cNvSpPr>
          <p:nvPr>
            <p:ph idx="1"/>
          </p:nvPr>
        </p:nvSpPr>
        <p:spPr>
          <a:xfrm>
            <a:off x="838200" y="1825625"/>
            <a:ext cx="10515600" cy="4351338"/>
          </a:xfrm>
        </p:spPr>
        <p:txBody>
          <a:bodyPr/>
          <a:lstStyle/>
          <a:p>
            <a:r>
              <a:rPr lang="nl-NL" dirty="0"/>
              <a:t>Normaal niet te zien</a:t>
            </a:r>
          </a:p>
          <a:p>
            <a:r>
              <a:rPr lang="nl-NL" dirty="0"/>
              <a:t>Want ze zijn 1-cellig</a:t>
            </a:r>
          </a:p>
          <a:p>
            <a:r>
              <a:rPr lang="nl-NL" dirty="0"/>
              <a:t>Zeevonk zet bij aanraking energie om in licht: lichten van de zee/vonken bij nacht- &amp; diepe duik.</a:t>
            </a:r>
          </a:p>
          <a:p>
            <a:r>
              <a:rPr lang="nl-NL" dirty="0"/>
              <a:t>Deel zooplankton</a:t>
            </a:r>
          </a:p>
        </p:txBody>
      </p:sp>
      <p:sp>
        <p:nvSpPr>
          <p:cNvPr id="26628" name="Text Box 8"/>
          <p:cNvSpPr txBox="1">
            <a:spLocks noChangeArrowheads="1"/>
          </p:cNvSpPr>
          <p:nvPr/>
        </p:nvSpPr>
        <p:spPr bwMode="auto">
          <a:xfrm>
            <a:off x="10239404" y="6560131"/>
            <a:ext cx="500035" cy="369332"/>
          </a:xfrm>
          <a:prstGeom prst="rect">
            <a:avLst/>
          </a:prstGeom>
          <a:noFill/>
          <a:ln w="12700">
            <a:noFill/>
            <a:miter lim="800000"/>
            <a:headEnd/>
            <a:tailEnd/>
          </a:ln>
        </p:spPr>
        <p:txBody>
          <a:bodyPr wrap="square" anchor="ctr">
            <a:spAutoFit/>
          </a:bodyPr>
          <a:lstStyle/>
          <a:p>
            <a:r>
              <a:rPr lang="nl-NL" dirty="0"/>
              <a:t>26</a:t>
            </a:r>
          </a:p>
        </p:txBody>
      </p:sp>
      <p:pic>
        <p:nvPicPr>
          <p:cNvPr id="26629" name="Picture 9"/>
          <p:cNvPicPr>
            <a:picLocks noChangeAspect="1" noChangeArrowheads="1"/>
          </p:cNvPicPr>
          <p:nvPr/>
        </p:nvPicPr>
        <p:blipFill>
          <a:blip r:embed="rId3" cstate="print"/>
          <a:srcRect/>
          <a:stretch>
            <a:fillRect/>
          </a:stretch>
        </p:blipFill>
        <p:spPr bwMode="auto">
          <a:xfrm>
            <a:off x="5700743" y="4071943"/>
            <a:ext cx="4181475" cy="26019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041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9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09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09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6"/>
          <p:cNvSpPr>
            <a:spLocks noGrp="1" noChangeArrowheads="1"/>
          </p:cNvSpPr>
          <p:nvPr>
            <p:ph type="title"/>
          </p:nvPr>
        </p:nvSpPr>
        <p:spPr/>
        <p:txBody>
          <a:bodyPr/>
          <a:lstStyle/>
          <a:p>
            <a:pPr algn="l"/>
            <a:r>
              <a:rPr lang="nl-NL" dirty="0"/>
              <a:t>Sponzen</a:t>
            </a:r>
          </a:p>
        </p:txBody>
      </p:sp>
      <p:sp>
        <p:nvSpPr>
          <p:cNvPr id="34823" name="Rectangle 7"/>
          <p:cNvSpPr>
            <a:spLocks noGrp="1" noChangeArrowheads="1"/>
          </p:cNvSpPr>
          <p:nvPr>
            <p:ph type="body" idx="1"/>
          </p:nvPr>
        </p:nvSpPr>
        <p:spPr/>
        <p:txBody>
          <a:bodyPr/>
          <a:lstStyle/>
          <a:p>
            <a:r>
              <a:rPr lang="nl-NL"/>
              <a:t>Geen zintuigen</a:t>
            </a:r>
          </a:p>
          <a:p>
            <a:r>
              <a:rPr lang="nl-NL"/>
              <a:t>Vastzittend</a:t>
            </a:r>
          </a:p>
          <a:p>
            <a:r>
              <a:rPr lang="nl-NL"/>
              <a:t>Instroomopeningen</a:t>
            </a:r>
          </a:p>
          <a:p>
            <a:r>
              <a:rPr lang="nl-NL"/>
              <a:t>Uitstroomopening</a:t>
            </a:r>
          </a:p>
          <a:p>
            <a:r>
              <a:rPr lang="nl-NL"/>
              <a:t>Skelet (kalk, spons,kiezel)</a:t>
            </a:r>
          </a:p>
          <a:p>
            <a:r>
              <a:rPr lang="nl-NL"/>
              <a:t>Vaak felle kleuren</a:t>
            </a:r>
          </a:p>
          <a:p>
            <a:r>
              <a:rPr lang="nl-NL"/>
              <a:t>Regeneratie vermogen</a:t>
            </a:r>
            <a:endParaRPr lang="nl-NL" dirty="0"/>
          </a:p>
        </p:txBody>
      </p:sp>
      <p:pic>
        <p:nvPicPr>
          <p:cNvPr id="27653" name="Picture 9"/>
          <p:cNvPicPr>
            <a:picLocks noChangeAspect="1" noChangeArrowheads="1"/>
          </p:cNvPicPr>
          <p:nvPr/>
        </p:nvPicPr>
        <p:blipFill>
          <a:blip r:embed="rId3" cstate="print"/>
          <a:srcRect/>
          <a:stretch>
            <a:fillRect/>
          </a:stretch>
        </p:blipFill>
        <p:spPr bwMode="auto">
          <a:xfrm>
            <a:off x="6524628" y="3786191"/>
            <a:ext cx="4038600" cy="2971800"/>
          </a:xfrm>
          <a:prstGeom prst="rect">
            <a:avLst/>
          </a:prstGeom>
          <a:ln>
            <a:noFill/>
          </a:ln>
          <a:effectLst>
            <a:outerShdw blurRad="292100" dist="139700" dir="2700000" algn="tl" rotWithShape="0">
              <a:srgbClr val="333333">
                <a:alpha val="65000"/>
              </a:srgbClr>
            </a:outerShdw>
          </a:effectLst>
        </p:spPr>
      </p:pic>
      <p:sp>
        <p:nvSpPr>
          <p:cNvPr id="34826" name="Text Box 10"/>
          <p:cNvSpPr txBox="1">
            <a:spLocks noChangeArrowheads="1"/>
          </p:cNvSpPr>
          <p:nvPr/>
        </p:nvSpPr>
        <p:spPr bwMode="auto">
          <a:xfrm>
            <a:off x="8310582" y="3753158"/>
            <a:ext cx="2183483" cy="461665"/>
          </a:xfrm>
          <a:prstGeom prst="rect">
            <a:avLst/>
          </a:prstGeom>
          <a:noFill/>
          <a:ln w="12700">
            <a:noFill/>
            <a:miter lim="800000"/>
            <a:headEnd/>
            <a:tailEnd/>
          </a:ln>
        </p:spPr>
        <p:txBody>
          <a:bodyPr wrap="none" anchor="ctr">
            <a:spAutoFit/>
          </a:bodyPr>
          <a:lstStyle/>
          <a:p>
            <a:r>
              <a:rPr lang="nl-NL" sz="2400" dirty="0">
                <a:solidFill>
                  <a:srgbClr val="54FF4B"/>
                </a:solidFill>
              </a:rPr>
              <a:t>Zoetwaterspons</a:t>
            </a:r>
          </a:p>
        </p:txBody>
      </p:sp>
      <p:sp>
        <p:nvSpPr>
          <p:cNvPr id="27656" name="Text Box 12"/>
          <p:cNvSpPr txBox="1">
            <a:spLocks noChangeArrowheads="1"/>
          </p:cNvSpPr>
          <p:nvPr/>
        </p:nvSpPr>
        <p:spPr bwMode="auto">
          <a:xfrm>
            <a:off x="9790117" y="6400800"/>
            <a:ext cx="723275" cy="369332"/>
          </a:xfrm>
          <a:prstGeom prst="rect">
            <a:avLst/>
          </a:prstGeom>
          <a:noFill/>
          <a:ln w="12700">
            <a:noFill/>
            <a:miter lim="800000"/>
            <a:headEnd/>
            <a:tailEnd/>
          </a:ln>
        </p:spPr>
        <p:txBody>
          <a:bodyPr wrap="none" anchor="ctr">
            <a:spAutoFit/>
          </a:bodyPr>
          <a:lstStyle/>
          <a:p>
            <a:r>
              <a:rPr lang="nl-NL" dirty="0">
                <a:solidFill>
                  <a:schemeClr val="bg1"/>
                </a:solidFill>
              </a:rPr>
              <a:t>26-29</a:t>
            </a:r>
            <a:endParaRPr lang="nl-NL" dirty="0"/>
          </a:p>
        </p:txBody>
      </p:sp>
      <p:pic>
        <p:nvPicPr>
          <p:cNvPr id="34830" name="Picture 14"/>
          <p:cNvPicPr>
            <a:picLocks noChangeAspect="1" noChangeArrowheads="1"/>
          </p:cNvPicPr>
          <p:nvPr/>
        </p:nvPicPr>
        <p:blipFill>
          <a:blip r:embed="rId4" cstate="print"/>
          <a:srcRect/>
          <a:stretch>
            <a:fillRect/>
          </a:stretch>
        </p:blipFill>
        <p:spPr bwMode="auto">
          <a:xfrm>
            <a:off x="5657867" y="52705"/>
            <a:ext cx="4905365" cy="36385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8576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23">
                                            <p:txEl>
                                              <p:pRg st="0" end="0"/>
                                            </p:txEl>
                                          </p:spTgt>
                                        </p:tgtEl>
                                        <p:attrNameLst>
                                          <p:attrName>style.visibility</p:attrName>
                                        </p:attrNameLst>
                                      </p:cBhvr>
                                      <p:to>
                                        <p:strVal val="visible"/>
                                      </p:to>
                                    </p:set>
                                    <p:anim calcmode="lin" valueType="num">
                                      <p:cBhvr additive="base">
                                        <p:cTn id="7" dur="500" fill="hold"/>
                                        <p:tgtEl>
                                          <p:spTgt spid="348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82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4823">
                                            <p:txEl>
                                              <p:pRg st="1" end="1"/>
                                            </p:txEl>
                                          </p:spTgt>
                                        </p:tgtEl>
                                        <p:attrNameLst>
                                          <p:attrName>style.visibility</p:attrName>
                                        </p:attrNameLst>
                                      </p:cBhvr>
                                      <p:to>
                                        <p:strVal val="visible"/>
                                      </p:to>
                                    </p:set>
                                    <p:anim calcmode="lin" valueType="num">
                                      <p:cBhvr additive="base">
                                        <p:cTn id="12" dur="2000" fill="hold"/>
                                        <p:tgtEl>
                                          <p:spTgt spid="34823">
                                            <p:txEl>
                                              <p:pRg st="1" end="1"/>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3482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2" presetClass="entr" presetSubtype="8" fill="hold" grpId="0" nodeType="afterEffect">
                                  <p:stCondLst>
                                    <p:cond delay="0"/>
                                  </p:stCondLst>
                                  <p:childTnLst>
                                    <p:set>
                                      <p:cBhvr>
                                        <p:cTn id="16" dur="1" fill="hold">
                                          <p:stCondLst>
                                            <p:cond delay="0"/>
                                          </p:stCondLst>
                                        </p:cTn>
                                        <p:tgtEl>
                                          <p:spTgt spid="34823">
                                            <p:txEl>
                                              <p:pRg st="2" end="2"/>
                                            </p:txEl>
                                          </p:spTgt>
                                        </p:tgtEl>
                                        <p:attrNameLst>
                                          <p:attrName>style.visibility</p:attrName>
                                        </p:attrNameLst>
                                      </p:cBhvr>
                                      <p:to>
                                        <p:strVal val="visible"/>
                                      </p:to>
                                    </p:set>
                                    <p:anim calcmode="lin" valueType="num">
                                      <p:cBhvr additive="base">
                                        <p:cTn id="17" dur="2000" fill="hold"/>
                                        <p:tgtEl>
                                          <p:spTgt spid="34823">
                                            <p:txEl>
                                              <p:pRg st="2" end="2"/>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34823">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 presetClass="entr" presetSubtype="8" fill="hold" grpId="0" nodeType="afterEffect">
                                  <p:stCondLst>
                                    <p:cond delay="0"/>
                                  </p:stCondLst>
                                  <p:childTnLst>
                                    <p:set>
                                      <p:cBhvr>
                                        <p:cTn id="21" dur="1" fill="hold">
                                          <p:stCondLst>
                                            <p:cond delay="0"/>
                                          </p:stCondLst>
                                        </p:cTn>
                                        <p:tgtEl>
                                          <p:spTgt spid="34823">
                                            <p:txEl>
                                              <p:pRg st="3" end="3"/>
                                            </p:txEl>
                                          </p:spTgt>
                                        </p:tgtEl>
                                        <p:attrNameLst>
                                          <p:attrName>style.visibility</p:attrName>
                                        </p:attrNameLst>
                                      </p:cBhvr>
                                      <p:to>
                                        <p:strVal val="visible"/>
                                      </p:to>
                                    </p:set>
                                    <p:anim calcmode="lin" valueType="num">
                                      <p:cBhvr additive="base">
                                        <p:cTn id="22" dur="2000" fill="hold"/>
                                        <p:tgtEl>
                                          <p:spTgt spid="34823">
                                            <p:txEl>
                                              <p:pRg st="3" end="3"/>
                                            </p:txEl>
                                          </p:spTgt>
                                        </p:tgtEl>
                                        <p:attrNameLst>
                                          <p:attrName>ppt_x</p:attrName>
                                        </p:attrNameLst>
                                      </p:cBhvr>
                                      <p:tavLst>
                                        <p:tav tm="0">
                                          <p:val>
                                            <p:strVal val="0-#ppt_w/2"/>
                                          </p:val>
                                        </p:tav>
                                        <p:tav tm="100000">
                                          <p:val>
                                            <p:strVal val="#ppt_x"/>
                                          </p:val>
                                        </p:tav>
                                      </p:tavLst>
                                    </p:anim>
                                    <p:anim calcmode="lin" valueType="num">
                                      <p:cBhvr additive="base">
                                        <p:cTn id="23" dur="2000" fill="hold"/>
                                        <p:tgtEl>
                                          <p:spTgt spid="34823">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6500"/>
                            </p:stCondLst>
                            <p:childTnLst>
                              <p:par>
                                <p:cTn id="25" presetID="2" presetClass="entr" presetSubtype="8" fill="hold" grpId="0" nodeType="afterEffect">
                                  <p:stCondLst>
                                    <p:cond delay="0"/>
                                  </p:stCondLst>
                                  <p:childTnLst>
                                    <p:set>
                                      <p:cBhvr>
                                        <p:cTn id="26" dur="1" fill="hold">
                                          <p:stCondLst>
                                            <p:cond delay="0"/>
                                          </p:stCondLst>
                                        </p:cTn>
                                        <p:tgtEl>
                                          <p:spTgt spid="34823">
                                            <p:txEl>
                                              <p:pRg st="4" end="4"/>
                                            </p:txEl>
                                          </p:spTgt>
                                        </p:tgtEl>
                                        <p:attrNameLst>
                                          <p:attrName>style.visibility</p:attrName>
                                        </p:attrNameLst>
                                      </p:cBhvr>
                                      <p:to>
                                        <p:strVal val="visible"/>
                                      </p:to>
                                    </p:set>
                                    <p:anim calcmode="lin" valueType="num">
                                      <p:cBhvr additive="base">
                                        <p:cTn id="27" dur="2000" fill="hold"/>
                                        <p:tgtEl>
                                          <p:spTgt spid="34823">
                                            <p:txEl>
                                              <p:pRg st="4" end="4"/>
                                            </p:txEl>
                                          </p:spTgt>
                                        </p:tgtEl>
                                        <p:attrNameLst>
                                          <p:attrName>ppt_x</p:attrName>
                                        </p:attrNameLst>
                                      </p:cBhvr>
                                      <p:tavLst>
                                        <p:tav tm="0">
                                          <p:val>
                                            <p:strVal val="0-#ppt_w/2"/>
                                          </p:val>
                                        </p:tav>
                                        <p:tav tm="100000">
                                          <p:val>
                                            <p:strVal val="#ppt_x"/>
                                          </p:val>
                                        </p:tav>
                                      </p:tavLst>
                                    </p:anim>
                                    <p:anim calcmode="lin" valueType="num">
                                      <p:cBhvr additive="base">
                                        <p:cTn id="28" dur="2000" fill="hold"/>
                                        <p:tgtEl>
                                          <p:spTgt spid="34823">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8500"/>
                            </p:stCondLst>
                            <p:childTnLst>
                              <p:par>
                                <p:cTn id="30" presetID="2" presetClass="entr" presetSubtype="8" fill="hold" grpId="0" nodeType="afterEffect">
                                  <p:stCondLst>
                                    <p:cond delay="0"/>
                                  </p:stCondLst>
                                  <p:childTnLst>
                                    <p:set>
                                      <p:cBhvr>
                                        <p:cTn id="31" dur="1" fill="hold">
                                          <p:stCondLst>
                                            <p:cond delay="0"/>
                                          </p:stCondLst>
                                        </p:cTn>
                                        <p:tgtEl>
                                          <p:spTgt spid="34823">
                                            <p:txEl>
                                              <p:pRg st="5" end="5"/>
                                            </p:txEl>
                                          </p:spTgt>
                                        </p:tgtEl>
                                        <p:attrNameLst>
                                          <p:attrName>style.visibility</p:attrName>
                                        </p:attrNameLst>
                                      </p:cBhvr>
                                      <p:to>
                                        <p:strVal val="visible"/>
                                      </p:to>
                                    </p:set>
                                    <p:anim calcmode="lin" valueType="num">
                                      <p:cBhvr additive="base">
                                        <p:cTn id="32" dur="2000" fill="hold"/>
                                        <p:tgtEl>
                                          <p:spTgt spid="34823">
                                            <p:txEl>
                                              <p:pRg st="5" end="5"/>
                                            </p:txEl>
                                          </p:spTgt>
                                        </p:tgtEl>
                                        <p:attrNameLst>
                                          <p:attrName>ppt_x</p:attrName>
                                        </p:attrNameLst>
                                      </p:cBhvr>
                                      <p:tavLst>
                                        <p:tav tm="0">
                                          <p:val>
                                            <p:strVal val="0-#ppt_w/2"/>
                                          </p:val>
                                        </p:tav>
                                        <p:tav tm="100000">
                                          <p:val>
                                            <p:strVal val="#ppt_x"/>
                                          </p:val>
                                        </p:tav>
                                      </p:tavLst>
                                    </p:anim>
                                    <p:anim calcmode="lin" valueType="num">
                                      <p:cBhvr additive="base">
                                        <p:cTn id="33" dur="2000" fill="hold"/>
                                        <p:tgtEl>
                                          <p:spTgt spid="34823">
                                            <p:txEl>
                                              <p:pRg st="5" end="5"/>
                                            </p:txEl>
                                          </p:spTgt>
                                        </p:tgtEl>
                                        <p:attrNameLst>
                                          <p:attrName>ppt_y</p:attrName>
                                        </p:attrNameLst>
                                      </p:cBhvr>
                                      <p:tavLst>
                                        <p:tav tm="0">
                                          <p:val>
                                            <p:strVal val="#ppt_y"/>
                                          </p:val>
                                        </p:tav>
                                        <p:tav tm="100000">
                                          <p:val>
                                            <p:strVal val="#ppt_y"/>
                                          </p:val>
                                        </p:tav>
                                      </p:tavLst>
                                    </p:anim>
                                  </p:childTnLst>
                                </p:cTn>
                              </p:par>
                            </p:childTnLst>
                          </p:cTn>
                        </p:par>
                        <p:par>
                          <p:cTn id="34" fill="hold">
                            <p:stCondLst>
                              <p:cond delay="10500"/>
                            </p:stCondLst>
                            <p:childTnLst>
                              <p:par>
                                <p:cTn id="35" presetID="2" presetClass="entr" presetSubtype="8" fill="hold" grpId="0" nodeType="afterEffect">
                                  <p:stCondLst>
                                    <p:cond delay="0"/>
                                  </p:stCondLst>
                                  <p:childTnLst>
                                    <p:set>
                                      <p:cBhvr>
                                        <p:cTn id="36" dur="1" fill="hold">
                                          <p:stCondLst>
                                            <p:cond delay="0"/>
                                          </p:stCondLst>
                                        </p:cTn>
                                        <p:tgtEl>
                                          <p:spTgt spid="34823">
                                            <p:txEl>
                                              <p:pRg st="6" end="6"/>
                                            </p:txEl>
                                          </p:spTgt>
                                        </p:tgtEl>
                                        <p:attrNameLst>
                                          <p:attrName>style.visibility</p:attrName>
                                        </p:attrNameLst>
                                      </p:cBhvr>
                                      <p:to>
                                        <p:strVal val="visible"/>
                                      </p:to>
                                    </p:set>
                                    <p:anim calcmode="lin" valueType="num">
                                      <p:cBhvr additive="base">
                                        <p:cTn id="37" dur="2000" fill="hold"/>
                                        <p:tgtEl>
                                          <p:spTgt spid="34823">
                                            <p:txEl>
                                              <p:pRg st="6" end="6"/>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34823">
                                            <p:txEl>
                                              <p:pRg st="6" end="6"/>
                                            </p:txEl>
                                          </p:spTgt>
                                        </p:tgtEl>
                                        <p:attrNameLst>
                                          <p:attrName>ppt_y</p:attrName>
                                        </p:attrNameLst>
                                      </p:cBhvr>
                                      <p:tavLst>
                                        <p:tav tm="0">
                                          <p:val>
                                            <p:strVal val="#ppt_y"/>
                                          </p:val>
                                        </p:tav>
                                        <p:tav tm="100000">
                                          <p:val>
                                            <p:strVal val="#ppt_y"/>
                                          </p:val>
                                        </p:tav>
                                      </p:tavLst>
                                    </p:anim>
                                  </p:childTnLst>
                                </p:cTn>
                              </p:par>
                              <p:par>
                                <p:cTn id="39" presetID="1" presetClass="entr" presetSubtype="0" fill="hold" grpId="0" nodeType="withEffect">
                                  <p:stCondLst>
                                    <p:cond delay="0"/>
                                  </p:stCondLst>
                                  <p:childTnLst>
                                    <p:set>
                                      <p:cBhvr>
                                        <p:cTn id="40" dur="1" fill="hold">
                                          <p:stCondLst>
                                            <p:cond delay="499"/>
                                          </p:stCondLst>
                                        </p:cTn>
                                        <p:tgtEl>
                                          <p:spTgt spid="348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34830"/>
                                        </p:tgtEl>
                                        <p:attrNameLst>
                                          <p:attrName>style.visibility</p:attrName>
                                        </p:attrNameLst>
                                      </p:cBhvr>
                                      <p:to>
                                        <p:strVal val="visible"/>
                                      </p:to>
                                    </p:set>
                                    <p:animEffect transition="in" filter="barn(outVertical)">
                                      <p:cBhvr>
                                        <p:cTn id="45" dur="500"/>
                                        <p:tgtEl>
                                          <p:spTgt spid="34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3" grpId="0" build="p" autoUpdateAnimBg="0"/>
      <p:bldP spid="34826"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8" name="Text Box 6"/>
          <p:cNvSpPr txBox="1">
            <a:spLocks noChangeArrowheads="1"/>
          </p:cNvSpPr>
          <p:nvPr/>
        </p:nvSpPr>
        <p:spPr bwMode="auto">
          <a:xfrm>
            <a:off x="1769033" y="2991396"/>
            <a:ext cx="1698542" cy="461665"/>
          </a:xfrm>
          <a:prstGeom prst="rect">
            <a:avLst/>
          </a:prstGeom>
          <a:noFill/>
          <a:ln w="12700">
            <a:noFill/>
            <a:miter lim="800000"/>
            <a:headEnd/>
            <a:tailEnd/>
          </a:ln>
        </p:spPr>
        <p:txBody>
          <a:bodyPr wrap="none" anchor="ctr">
            <a:spAutoFit/>
          </a:bodyPr>
          <a:lstStyle/>
          <a:p>
            <a:r>
              <a:rPr lang="nl-NL" sz="2400" dirty="0">
                <a:solidFill>
                  <a:srgbClr val="106AB3"/>
                </a:solidFill>
              </a:rPr>
              <a:t>Geweispons</a:t>
            </a:r>
          </a:p>
        </p:txBody>
      </p:sp>
      <p:sp>
        <p:nvSpPr>
          <p:cNvPr id="28679" name="Text Box 7"/>
          <p:cNvSpPr txBox="1">
            <a:spLocks noChangeArrowheads="1"/>
          </p:cNvSpPr>
          <p:nvPr/>
        </p:nvSpPr>
        <p:spPr bwMode="auto">
          <a:xfrm>
            <a:off x="9314350" y="3334098"/>
            <a:ext cx="2183483" cy="461665"/>
          </a:xfrm>
          <a:prstGeom prst="rect">
            <a:avLst/>
          </a:prstGeom>
          <a:noFill/>
          <a:ln w="12700">
            <a:noFill/>
            <a:miter lim="800000"/>
            <a:headEnd/>
            <a:tailEnd/>
          </a:ln>
        </p:spPr>
        <p:txBody>
          <a:bodyPr wrap="none" anchor="ctr">
            <a:spAutoFit/>
          </a:bodyPr>
          <a:lstStyle/>
          <a:p>
            <a:r>
              <a:rPr lang="nl-NL" sz="2400" dirty="0">
                <a:solidFill>
                  <a:srgbClr val="61BA50"/>
                </a:solidFill>
              </a:rPr>
              <a:t>Zoetwaterspons</a:t>
            </a:r>
          </a:p>
        </p:txBody>
      </p:sp>
      <p:sp>
        <p:nvSpPr>
          <p:cNvPr id="49160" name="Text Box 8"/>
          <p:cNvSpPr txBox="1">
            <a:spLocks noChangeArrowheads="1"/>
          </p:cNvSpPr>
          <p:nvPr/>
        </p:nvSpPr>
        <p:spPr bwMode="auto">
          <a:xfrm>
            <a:off x="6167437" y="3038778"/>
            <a:ext cx="4500595" cy="461665"/>
          </a:xfrm>
          <a:prstGeom prst="rect">
            <a:avLst/>
          </a:prstGeom>
          <a:noFill/>
          <a:ln w="12700">
            <a:noFill/>
            <a:miter lim="800000"/>
            <a:headEnd/>
            <a:tailEnd/>
          </a:ln>
        </p:spPr>
        <p:txBody>
          <a:bodyPr wrap="square" anchor="ctr">
            <a:spAutoFit/>
          </a:bodyPr>
          <a:lstStyle/>
          <a:p>
            <a:r>
              <a:rPr lang="nl-NL" sz="2400" dirty="0">
                <a:solidFill>
                  <a:srgbClr val="106AB3"/>
                </a:solidFill>
              </a:rPr>
              <a:t>Broodspons (met Spookgarnaal)</a:t>
            </a:r>
          </a:p>
        </p:txBody>
      </p:sp>
      <p:pic>
        <p:nvPicPr>
          <p:cNvPr id="2050" name="Picture 2"/>
          <p:cNvPicPr>
            <a:picLocks noChangeAspect="1" noChangeArrowheads="1"/>
          </p:cNvPicPr>
          <p:nvPr/>
        </p:nvPicPr>
        <p:blipFill>
          <a:blip r:embed="rId3" cstate="print"/>
          <a:srcRect/>
          <a:stretch>
            <a:fillRect/>
          </a:stretch>
        </p:blipFill>
        <p:spPr bwMode="auto">
          <a:xfrm>
            <a:off x="271433" y="3640661"/>
            <a:ext cx="4095779" cy="3071835"/>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4" cstate="print"/>
          <a:srcRect/>
          <a:stretch>
            <a:fillRect/>
          </a:stretch>
        </p:blipFill>
        <p:spPr bwMode="auto">
          <a:xfrm>
            <a:off x="7325996" y="3712764"/>
            <a:ext cx="4071967" cy="3057368"/>
          </a:xfrm>
          <a:prstGeom prst="rect">
            <a:avLst/>
          </a:prstGeom>
          <a:ln>
            <a:noFill/>
          </a:ln>
          <a:effectLst>
            <a:outerShdw blurRad="292100" dist="139700" dir="2700000" algn="tl" rotWithShape="0">
              <a:srgbClr val="333333">
                <a:alpha val="65000"/>
              </a:srgbClr>
            </a:outerShdw>
          </a:effectLst>
        </p:spPr>
      </p:pic>
      <p:pic>
        <p:nvPicPr>
          <p:cNvPr id="2052" name="Picture 4"/>
          <p:cNvPicPr>
            <a:picLocks noChangeAspect="1" noChangeArrowheads="1"/>
          </p:cNvPicPr>
          <p:nvPr/>
        </p:nvPicPr>
        <p:blipFill>
          <a:blip r:embed="rId5" cstate="print"/>
          <a:srcRect/>
          <a:stretch>
            <a:fillRect/>
          </a:stretch>
        </p:blipFill>
        <p:spPr bwMode="auto">
          <a:xfrm>
            <a:off x="1666845" y="71417"/>
            <a:ext cx="4071967" cy="3036091"/>
          </a:xfrm>
          <a:prstGeom prst="rect">
            <a:avLst/>
          </a:prstGeom>
          <a:ln>
            <a:noFill/>
          </a:ln>
          <a:effectLst>
            <a:outerShdw blurRad="292100" dist="139700" dir="2700000" algn="tl" rotWithShape="0">
              <a:srgbClr val="333333">
                <a:alpha val="65000"/>
              </a:srgbClr>
            </a:outerShdw>
          </a:effectLst>
        </p:spPr>
      </p:pic>
      <p:sp>
        <p:nvSpPr>
          <p:cNvPr id="14" name="Text Box 6"/>
          <p:cNvSpPr txBox="1">
            <a:spLocks noChangeArrowheads="1"/>
          </p:cNvSpPr>
          <p:nvPr/>
        </p:nvSpPr>
        <p:spPr bwMode="auto">
          <a:xfrm>
            <a:off x="265544" y="3222229"/>
            <a:ext cx="1503489" cy="461665"/>
          </a:xfrm>
          <a:prstGeom prst="rect">
            <a:avLst/>
          </a:prstGeom>
          <a:noFill/>
          <a:ln w="12700">
            <a:noFill/>
            <a:miter lim="800000"/>
            <a:headEnd/>
            <a:tailEnd/>
          </a:ln>
        </p:spPr>
        <p:txBody>
          <a:bodyPr wrap="none" anchor="ctr">
            <a:spAutoFit/>
          </a:bodyPr>
          <a:lstStyle/>
          <a:p>
            <a:r>
              <a:rPr lang="nl-NL" sz="2400" dirty="0">
                <a:solidFill>
                  <a:srgbClr val="106AB3"/>
                </a:solidFill>
              </a:rPr>
              <a:t>Boorspons</a:t>
            </a:r>
          </a:p>
        </p:txBody>
      </p:sp>
      <p:pic>
        <p:nvPicPr>
          <p:cNvPr id="1026" name="Picture 2"/>
          <p:cNvPicPr>
            <a:picLocks noChangeAspect="1" noChangeArrowheads="1"/>
          </p:cNvPicPr>
          <p:nvPr/>
        </p:nvPicPr>
        <p:blipFill>
          <a:blip r:embed="rId6" cstate="print"/>
          <a:srcRect/>
          <a:stretch>
            <a:fillRect/>
          </a:stretch>
        </p:blipFill>
        <p:spPr bwMode="auto">
          <a:xfrm>
            <a:off x="6191272" y="53571"/>
            <a:ext cx="4048137" cy="3036103"/>
          </a:xfrm>
          <a:prstGeom prst="rect">
            <a:avLst/>
          </a:prstGeom>
          <a:ln>
            <a:noFill/>
          </a:ln>
          <a:effectLst>
            <a:outerShdw blurRad="292100" dist="139700" dir="2700000" algn="tl" rotWithShape="0">
              <a:srgbClr val="333333">
                <a:alpha val="65000"/>
              </a:srgbClr>
            </a:outerShdw>
          </a:effectLst>
        </p:spPr>
      </p:pic>
      <p:sp>
        <p:nvSpPr>
          <p:cNvPr id="10" name="Text Box 12"/>
          <p:cNvSpPr txBox="1">
            <a:spLocks noChangeArrowheads="1"/>
          </p:cNvSpPr>
          <p:nvPr/>
        </p:nvSpPr>
        <p:spPr bwMode="auto">
          <a:xfrm>
            <a:off x="9790117" y="6400800"/>
            <a:ext cx="723275" cy="369332"/>
          </a:xfrm>
          <a:prstGeom prst="rect">
            <a:avLst/>
          </a:prstGeom>
          <a:noFill/>
          <a:ln w="12700">
            <a:noFill/>
            <a:miter lim="800000"/>
            <a:headEnd/>
            <a:tailEnd/>
          </a:ln>
        </p:spPr>
        <p:txBody>
          <a:bodyPr wrap="none" anchor="ctr">
            <a:spAutoFit/>
          </a:bodyPr>
          <a:lstStyle/>
          <a:p>
            <a:r>
              <a:rPr lang="nl-NL" dirty="0">
                <a:solidFill>
                  <a:schemeClr val="bg1"/>
                </a:solidFill>
              </a:rPr>
              <a:t>26-29</a:t>
            </a:r>
            <a:endParaRPr lang="nl-NL" dirty="0"/>
          </a:p>
        </p:txBody>
      </p:sp>
    </p:spTree>
    <p:extLst>
      <p:ext uri="{BB962C8B-B14F-4D97-AF65-F5344CB8AC3E}">
        <p14:creationId xmlns:p14="http://schemas.microsoft.com/office/powerpoint/2010/main" val="352361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1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491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6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autoUpdateAnimBg="0"/>
      <p:bldP spid="28679" grpId="0"/>
      <p:bldP spid="49160" grpId="0" autoUpdateAnimBg="0"/>
      <p:bldP spid="14"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6"/>
          <p:cNvSpPr>
            <a:spLocks noGrp="1" noChangeArrowheads="1"/>
          </p:cNvSpPr>
          <p:nvPr>
            <p:ph type="title"/>
          </p:nvPr>
        </p:nvSpPr>
        <p:spPr>
          <a:xfrm>
            <a:off x="2133600" y="295275"/>
            <a:ext cx="7772400" cy="1143000"/>
          </a:xfrm>
        </p:spPr>
        <p:txBody>
          <a:bodyPr>
            <a:normAutofit/>
          </a:bodyPr>
          <a:lstStyle/>
          <a:p>
            <a:r>
              <a:rPr lang="nl-NL" sz="4000" dirty="0"/>
              <a:t>Neteldieren</a:t>
            </a:r>
          </a:p>
        </p:txBody>
      </p:sp>
      <p:sp>
        <p:nvSpPr>
          <p:cNvPr id="47111" name="Rectangle 7"/>
          <p:cNvSpPr>
            <a:spLocks noGrp="1" noChangeArrowheads="1"/>
          </p:cNvSpPr>
          <p:nvPr>
            <p:ph type="body" sz="half" idx="1"/>
          </p:nvPr>
        </p:nvSpPr>
        <p:spPr>
          <a:xfrm>
            <a:off x="2209800" y="1313279"/>
            <a:ext cx="3810000" cy="4114800"/>
          </a:xfrm>
        </p:spPr>
        <p:txBody>
          <a:bodyPr/>
          <a:lstStyle/>
          <a:p>
            <a:pPr>
              <a:buFontTx/>
              <a:buNone/>
            </a:pPr>
            <a:r>
              <a:rPr lang="nl-NL" sz="3200" b="1" dirty="0">
                <a:solidFill>
                  <a:srgbClr val="0070C0"/>
                </a:solidFill>
              </a:rPr>
              <a:t>Klassen</a:t>
            </a:r>
            <a:endParaRPr lang="nl-NL" dirty="0">
              <a:solidFill>
                <a:srgbClr val="0070C0"/>
              </a:solidFill>
            </a:endParaRPr>
          </a:p>
          <a:p>
            <a:r>
              <a:rPr lang="nl-NL" dirty="0"/>
              <a:t>Poliepen</a:t>
            </a:r>
          </a:p>
          <a:p>
            <a:r>
              <a:rPr lang="nl-NL" dirty="0"/>
              <a:t>Schijfkwallen</a:t>
            </a:r>
          </a:p>
          <a:p>
            <a:r>
              <a:rPr lang="nl-NL" dirty="0"/>
              <a:t>Anemonen</a:t>
            </a:r>
          </a:p>
          <a:p>
            <a:r>
              <a:rPr lang="nl-NL" dirty="0" err="1"/>
              <a:t>Hydroidpoliepen</a:t>
            </a:r>
            <a:endParaRPr lang="nl-NL" dirty="0"/>
          </a:p>
          <a:p>
            <a:r>
              <a:rPr lang="nl-NL" dirty="0"/>
              <a:t>Koralen</a:t>
            </a:r>
          </a:p>
        </p:txBody>
      </p:sp>
      <p:sp>
        <p:nvSpPr>
          <p:cNvPr id="29700" name="Text Box 8"/>
          <p:cNvSpPr txBox="1">
            <a:spLocks noChangeArrowheads="1"/>
          </p:cNvSpPr>
          <p:nvPr/>
        </p:nvSpPr>
        <p:spPr bwMode="auto">
          <a:xfrm>
            <a:off x="9873322" y="6560130"/>
            <a:ext cx="723275" cy="369332"/>
          </a:xfrm>
          <a:prstGeom prst="rect">
            <a:avLst/>
          </a:prstGeom>
          <a:noFill/>
          <a:ln w="12700">
            <a:noFill/>
            <a:miter lim="800000"/>
            <a:headEnd/>
            <a:tailEnd/>
          </a:ln>
        </p:spPr>
        <p:txBody>
          <a:bodyPr wrap="none" anchor="ctr">
            <a:spAutoFit/>
          </a:bodyPr>
          <a:lstStyle/>
          <a:p>
            <a:r>
              <a:rPr lang="nl-NL" dirty="0"/>
              <a:t>30-31</a:t>
            </a:r>
          </a:p>
        </p:txBody>
      </p:sp>
      <p:sp>
        <p:nvSpPr>
          <p:cNvPr id="47114" name="Rectangle 10"/>
          <p:cNvSpPr>
            <a:spLocks noGrp="1" noChangeArrowheads="1"/>
          </p:cNvSpPr>
          <p:nvPr>
            <p:ph type="body" sz="half" idx="2"/>
          </p:nvPr>
        </p:nvSpPr>
        <p:spPr>
          <a:xfrm>
            <a:off x="6786595" y="1383745"/>
            <a:ext cx="3810000" cy="4114800"/>
          </a:xfrm>
        </p:spPr>
        <p:txBody>
          <a:bodyPr>
            <a:normAutofit lnSpcReduction="10000"/>
          </a:bodyPr>
          <a:lstStyle/>
          <a:p>
            <a:pPr>
              <a:buFontTx/>
              <a:buNone/>
            </a:pPr>
            <a:r>
              <a:rPr lang="nl-NL" sz="3200" b="1" dirty="0">
                <a:solidFill>
                  <a:srgbClr val="0070C0"/>
                </a:solidFill>
              </a:rPr>
              <a:t>Kenmerken</a:t>
            </a:r>
            <a:endParaRPr lang="nl-NL" dirty="0">
              <a:solidFill>
                <a:srgbClr val="0070C0"/>
              </a:solidFill>
            </a:endParaRPr>
          </a:p>
          <a:p>
            <a:r>
              <a:rPr lang="nl-NL" dirty="0"/>
              <a:t>Netelcellen </a:t>
            </a:r>
            <a:r>
              <a:rPr lang="nl-NL" sz="1600" dirty="0"/>
              <a:t>(pag. 30)</a:t>
            </a:r>
            <a:endParaRPr lang="nl-NL" dirty="0"/>
          </a:p>
          <a:p>
            <a:r>
              <a:rPr lang="nl-NL" dirty="0"/>
              <a:t>Darmkanaal 1 opening</a:t>
            </a:r>
          </a:p>
          <a:p>
            <a:r>
              <a:rPr lang="nl-NL" dirty="0"/>
              <a:t>Beperkte zintuigen (vnl. aanraking)</a:t>
            </a:r>
          </a:p>
          <a:p>
            <a:r>
              <a:rPr lang="nl-NL" dirty="0"/>
              <a:t>Geslachtelijke &amp; ongeslachtelijke voortplanting</a:t>
            </a:r>
          </a:p>
          <a:p>
            <a:r>
              <a:rPr lang="nl-NL" dirty="0" err="1"/>
              <a:t>Radiair</a:t>
            </a:r>
            <a:r>
              <a:rPr lang="nl-NL" dirty="0"/>
              <a:t> symmetrisch</a:t>
            </a:r>
          </a:p>
        </p:txBody>
      </p:sp>
      <p:pic>
        <p:nvPicPr>
          <p:cNvPr id="1026" name="Picture 2"/>
          <p:cNvPicPr>
            <a:picLocks noChangeAspect="1" noChangeArrowheads="1"/>
          </p:cNvPicPr>
          <p:nvPr/>
        </p:nvPicPr>
        <p:blipFill>
          <a:blip r:embed="rId3" cstate="print"/>
          <a:srcRect/>
          <a:stretch>
            <a:fillRect/>
          </a:stretch>
        </p:blipFill>
        <p:spPr bwMode="auto">
          <a:xfrm>
            <a:off x="809589" y="4361579"/>
            <a:ext cx="5286412" cy="22929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758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1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114">
                                            <p:txEl>
                                              <p:pRg st="1" end="1"/>
                                            </p:txEl>
                                          </p:spTgt>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500"/>
                                  </p:stCondLst>
                                  <p:childTnLst>
                                    <p:set>
                                      <p:cBhvr>
                                        <p:cTn id="17" dur="1" fill="hold">
                                          <p:stCondLst>
                                            <p:cond delay="499"/>
                                          </p:stCondLst>
                                        </p:cTn>
                                        <p:tgtEl>
                                          <p:spTgt spid="47114">
                                            <p:txEl>
                                              <p:pRg st="2" end="2"/>
                                            </p:txEl>
                                          </p:spTgt>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500"/>
                                  </p:stCondLst>
                                  <p:childTnLst>
                                    <p:set>
                                      <p:cBhvr>
                                        <p:cTn id="20" dur="1" fill="hold">
                                          <p:stCondLst>
                                            <p:cond delay="499"/>
                                          </p:stCondLst>
                                        </p:cTn>
                                        <p:tgtEl>
                                          <p:spTgt spid="47114">
                                            <p:txEl>
                                              <p:pRg st="3" end="3"/>
                                            </p:txEl>
                                          </p:spTgt>
                                        </p:tgtEl>
                                        <p:attrNameLst>
                                          <p:attrName>style.visibility</p:attrName>
                                        </p:attrNameLst>
                                      </p:cBhvr>
                                      <p:to>
                                        <p:strVal val="visible"/>
                                      </p:to>
                                    </p:set>
                                  </p:childTnLst>
                                </p:cTn>
                              </p:par>
                            </p:childTnLst>
                          </p:cTn>
                        </p:par>
                        <p:par>
                          <p:cTn id="21" fill="hold">
                            <p:stCondLst>
                              <p:cond delay="2500"/>
                            </p:stCondLst>
                            <p:childTnLst>
                              <p:par>
                                <p:cTn id="22" presetID="1" presetClass="entr" presetSubtype="0" fill="hold" grpId="0" nodeType="afterEffect">
                                  <p:stCondLst>
                                    <p:cond delay="500"/>
                                  </p:stCondLst>
                                  <p:childTnLst>
                                    <p:set>
                                      <p:cBhvr>
                                        <p:cTn id="23" dur="1" fill="hold">
                                          <p:stCondLst>
                                            <p:cond delay="499"/>
                                          </p:stCondLst>
                                        </p:cTn>
                                        <p:tgtEl>
                                          <p:spTgt spid="47114">
                                            <p:txEl>
                                              <p:pRg st="4" end="4"/>
                                            </p:txEl>
                                          </p:spTgt>
                                        </p:tgtEl>
                                        <p:attrNameLst>
                                          <p:attrName>style.visibility</p:attrName>
                                        </p:attrNameLst>
                                      </p:cBhvr>
                                      <p:to>
                                        <p:strVal val="visible"/>
                                      </p:to>
                                    </p:set>
                                  </p:childTnLst>
                                </p:cTn>
                              </p:par>
                            </p:childTnLst>
                          </p:cTn>
                        </p:par>
                        <p:par>
                          <p:cTn id="24" fill="hold">
                            <p:stCondLst>
                              <p:cond delay="3500"/>
                            </p:stCondLst>
                            <p:childTnLst>
                              <p:par>
                                <p:cTn id="25" presetID="1" presetClass="entr" presetSubtype="0" fill="hold" grpId="0" nodeType="afterEffect">
                                  <p:stCondLst>
                                    <p:cond delay="500"/>
                                  </p:stCondLst>
                                  <p:childTnLst>
                                    <p:set>
                                      <p:cBhvr>
                                        <p:cTn id="26" dur="1" fill="hold">
                                          <p:stCondLst>
                                            <p:cond delay="499"/>
                                          </p:stCondLst>
                                        </p:cTn>
                                        <p:tgtEl>
                                          <p:spTgt spid="471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autoUpdateAnimBg="0"/>
      <p:bldP spid="47114"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2005014" y="3481418"/>
            <a:ext cx="3233733" cy="32337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4" name="Picture 2"/>
          <p:cNvPicPr>
            <a:picLocks noChangeAspect="1" noChangeArrowheads="1"/>
          </p:cNvPicPr>
          <p:nvPr/>
        </p:nvPicPr>
        <p:blipFill>
          <a:blip r:embed="rId4" cstate="print"/>
          <a:srcRect/>
          <a:stretch>
            <a:fillRect/>
          </a:stretch>
        </p:blipFill>
        <p:spPr bwMode="auto">
          <a:xfrm>
            <a:off x="246049" y="1365257"/>
            <a:ext cx="3221051" cy="3221051"/>
          </a:xfrm>
          <a:prstGeom prst="roundRect">
            <a:avLst/>
          </a:prstGeom>
          <a:ln>
            <a:noFill/>
          </a:ln>
          <a:effectLst>
            <a:outerShdw blurRad="190500" algn="tl" rotWithShape="0">
              <a:srgbClr val="000000">
                <a:alpha val="70000"/>
              </a:srgbClr>
            </a:outerShdw>
          </a:effectLst>
        </p:spPr>
      </p:pic>
      <p:sp>
        <p:nvSpPr>
          <p:cNvPr id="30722" name="Rectangle 6"/>
          <p:cNvSpPr>
            <a:spLocks noGrp="1" noChangeArrowheads="1"/>
          </p:cNvSpPr>
          <p:nvPr>
            <p:ph type="title"/>
          </p:nvPr>
        </p:nvSpPr>
        <p:spPr/>
        <p:txBody>
          <a:bodyPr>
            <a:noAutofit/>
          </a:bodyPr>
          <a:lstStyle/>
          <a:p>
            <a:r>
              <a:rPr lang="nl-NL" sz="4000" dirty="0"/>
              <a:t>Neteldieren - poliepen</a:t>
            </a:r>
            <a:endParaRPr lang="nl-NL" sz="5400" dirty="0"/>
          </a:p>
        </p:txBody>
      </p:sp>
      <p:sp>
        <p:nvSpPr>
          <p:cNvPr id="30723" name="Text Box 7"/>
          <p:cNvSpPr txBox="1">
            <a:spLocks noChangeArrowheads="1"/>
          </p:cNvSpPr>
          <p:nvPr/>
        </p:nvSpPr>
        <p:spPr bwMode="auto">
          <a:xfrm>
            <a:off x="10177891" y="6560130"/>
            <a:ext cx="418704" cy="369332"/>
          </a:xfrm>
          <a:prstGeom prst="rect">
            <a:avLst/>
          </a:prstGeom>
          <a:noFill/>
          <a:ln w="12700">
            <a:noFill/>
            <a:miter lim="800000"/>
            <a:headEnd/>
            <a:tailEnd/>
          </a:ln>
        </p:spPr>
        <p:txBody>
          <a:bodyPr wrap="none" anchor="ctr">
            <a:spAutoFit/>
          </a:bodyPr>
          <a:lstStyle/>
          <a:p>
            <a:r>
              <a:rPr lang="nl-NL" dirty="0"/>
              <a:t>33</a:t>
            </a:r>
          </a:p>
        </p:txBody>
      </p:sp>
      <p:sp>
        <p:nvSpPr>
          <p:cNvPr id="64521" name="Rectangle 9"/>
          <p:cNvSpPr>
            <a:spLocks noGrp="1" noChangeArrowheads="1"/>
          </p:cNvSpPr>
          <p:nvPr>
            <p:ph type="body" idx="1"/>
          </p:nvPr>
        </p:nvSpPr>
        <p:spPr>
          <a:xfrm>
            <a:off x="3753533" y="1690688"/>
            <a:ext cx="6215107" cy="4114800"/>
          </a:xfrm>
        </p:spPr>
        <p:txBody>
          <a:bodyPr>
            <a:normAutofit/>
          </a:bodyPr>
          <a:lstStyle/>
          <a:p>
            <a:r>
              <a:rPr lang="nl-NL" sz="3200" dirty="0"/>
              <a:t>Individuen eten watervlooien etc.</a:t>
            </a:r>
          </a:p>
          <a:p>
            <a:r>
              <a:rPr lang="nl-NL" sz="3200" dirty="0"/>
              <a:t>Kunnen zich verplaatsen</a:t>
            </a:r>
          </a:p>
          <a:p>
            <a:r>
              <a:rPr lang="nl-NL" sz="3200" dirty="0"/>
              <a:t>Kennen soms een kwalstadium</a:t>
            </a:r>
          </a:p>
        </p:txBody>
      </p:sp>
      <p:sp>
        <p:nvSpPr>
          <p:cNvPr id="30726" name="Text Box 14"/>
          <p:cNvSpPr txBox="1">
            <a:spLocks noChangeArrowheads="1"/>
          </p:cNvSpPr>
          <p:nvPr/>
        </p:nvSpPr>
        <p:spPr bwMode="auto">
          <a:xfrm>
            <a:off x="5331683" y="4682785"/>
            <a:ext cx="2243243" cy="830997"/>
          </a:xfrm>
          <a:prstGeom prst="rect">
            <a:avLst/>
          </a:prstGeom>
          <a:noFill/>
          <a:ln w="12700">
            <a:noFill/>
            <a:miter lim="800000"/>
            <a:headEnd/>
            <a:tailEnd/>
          </a:ln>
        </p:spPr>
        <p:txBody>
          <a:bodyPr wrap="none" anchor="ctr">
            <a:spAutoFit/>
          </a:bodyPr>
          <a:lstStyle/>
          <a:p>
            <a:r>
              <a:rPr lang="nl-NL" sz="2400" dirty="0">
                <a:solidFill>
                  <a:srgbClr val="61BA50"/>
                </a:solidFill>
              </a:rPr>
              <a:t>Zoetwaterpoliep</a:t>
            </a:r>
          </a:p>
          <a:p>
            <a:r>
              <a:rPr lang="nl-NL" sz="2400" dirty="0">
                <a:solidFill>
                  <a:srgbClr val="61BA50"/>
                </a:solidFill>
              </a:rPr>
              <a:t>Hydra</a:t>
            </a:r>
          </a:p>
        </p:txBody>
      </p:sp>
      <p:pic>
        <p:nvPicPr>
          <p:cNvPr id="64529" name="Picture 17"/>
          <p:cNvPicPr>
            <a:picLocks noChangeAspect="1" noChangeArrowheads="1"/>
          </p:cNvPicPr>
          <p:nvPr/>
        </p:nvPicPr>
        <p:blipFill>
          <a:blip r:embed="rId5" cstate="print"/>
          <a:srcRect/>
          <a:stretch>
            <a:fillRect/>
          </a:stretch>
        </p:blipFill>
        <p:spPr bwMode="auto">
          <a:xfrm>
            <a:off x="8210481" y="3280616"/>
            <a:ext cx="3516327" cy="31678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7285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21">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499"/>
                                          </p:stCondLst>
                                        </p:cTn>
                                        <p:tgtEl>
                                          <p:spTgt spid="64521">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500"/>
                                  </p:stCondLst>
                                  <p:childTnLst>
                                    <p:set>
                                      <p:cBhvr>
                                        <p:cTn id="12" dur="1" fill="hold">
                                          <p:stCondLst>
                                            <p:cond delay="499"/>
                                          </p:stCondLst>
                                        </p:cTn>
                                        <p:tgtEl>
                                          <p:spTgt spid="6452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45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7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21" grpId="0" build="p" autoUpdateAnimBg="0"/>
      <p:bldP spid="30726"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6"/>
          <p:cNvSpPr>
            <a:spLocks noGrp="1" noChangeArrowheads="1"/>
          </p:cNvSpPr>
          <p:nvPr>
            <p:ph type="title"/>
          </p:nvPr>
        </p:nvSpPr>
        <p:spPr/>
        <p:txBody>
          <a:bodyPr/>
          <a:lstStyle/>
          <a:p>
            <a:pPr algn="l"/>
            <a:r>
              <a:rPr lang="nl-NL" dirty="0"/>
              <a:t>Neteldieren - Schijfkwallen</a:t>
            </a:r>
          </a:p>
        </p:txBody>
      </p:sp>
      <p:sp>
        <p:nvSpPr>
          <p:cNvPr id="59404" name="Rectangle 12"/>
          <p:cNvSpPr>
            <a:spLocks noGrp="1" noChangeArrowheads="1"/>
          </p:cNvSpPr>
          <p:nvPr>
            <p:ph type="body" idx="1"/>
          </p:nvPr>
        </p:nvSpPr>
        <p:spPr>
          <a:xfrm>
            <a:off x="838200" y="1825625"/>
            <a:ext cx="5696352" cy="4351339"/>
          </a:xfrm>
        </p:spPr>
        <p:txBody>
          <a:bodyPr/>
          <a:lstStyle/>
          <a:p>
            <a:r>
              <a:rPr lang="nl-NL" dirty="0"/>
              <a:t>Kunnen zwemmen door lichaam ritmisch samen te trekken.</a:t>
            </a:r>
          </a:p>
          <a:p>
            <a:r>
              <a:rPr lang="nl-NL" dirty="0"/>
              <a:t>Geslachtelijke voortplanting via kwal</a:t>
            </a:r>
          </a:p>
          <a:p>
            <a:r>
              <a:rPr lang="nl-NL" dirty="0"/>
              <a:t>Kwalpoliepen: ongeslachtelijke voortplanting </a:t>
            </a:r>
          </a:p>
        </p:txBody>
      </p:sp>
      <p:sp>
        <p:nvSpPr>
          <p:cNvPr id="31747" name="Text Box 8"/>
          <p:cNvSpPr txBox="1">
            <a:spLocks noChangeArrowheads="1"/>
          </p:cNvSpPr>
          <p:nvPr/>
        </p:nvSpPr>
        <p:spPr bwMode="auto">
          <a:xfrm>
            <a:off x="10249328" y="6560130"/>
            <a:ext cx="418704" cy="369332"/>
          </a:xfrm>
          <a:prstGeom prst="rect">
            <a:avLst/>
          </a:prstGeom>
          <a:noFill/>
          <a:ln w="12700">
            <a:noFill/>
            <a:miter lim="800000"/>
            <a:headEnd/>
            <a:tailEnd/>
          </a:ln>
        </p:spPr>
        <p:txBody>
          <a:bodyPr wrap="none" anchor="ctr">
            <a:spAutoFit/>
          </a:bodyPr>
          <a:lstStyle/>
          <a:p>
            <a:r>
              <a:rPr lang="nl-NL" dirty="0"/>
              <a:t>34</a:t>
            </a:r>
          </a:p>
        </p:txBody>
      </p:sp>
      <p:sp>
        <p:nvSpPr>
          <p:cNvPr id="59406" name="Text Box 14"/>
          <p:cNvSpPr txBox="1">
            <a:spLocks noChangeArrowheads="1"/>
          </p:cNvSpPr>
          <p:nvPr/>
        </p:nvSpPr>
        <p:spPr bwMode="auto">
          <a:xfrm>
            <a:off x="6743908" y="2316746"/>
            <a:ext cx="1231171" cy="461665"/>
          </a:xfrm>
          <a:prstGeom prst="rect">
            <a:avLst/>
          </a:prstGeom>
          <a:noFill/>
          <a:ln w="12700">
            <a:noFill/>
            <a:miter lim="800000"/>
            <a:headEnd/>
            <a:tailEnd/>
          </a:ln>
        </p:spPr>
        <p:txBody>
          <a:bodyPr wrap="none" anchor="ctr">
            <a:spAutoFit/>
          </a:bodyPr>
          <a:lstStyle/>
          <a:p>
            <a:r>
              <a:rPr lang="nl-NL" sz="2400" dirty="0">
                <a:solidFill>
                  <a:srgbClr val="106AB3"/>
                </a:solidFill>
              </a:rPr>
              <a:t>Oorkwal</a:t>
            </a:r>
          </a:p>
        </p:txBody>
      </p:sp>
      <p:pic>
        <p:nvPicPr>
          <p:cNvPr id="1026" name="Picture 2"/>
          <p:cNvPicPr>
            <a:picLocks noChangeAspect="1" noChangeArrowheads="1"/>
          </p:cNvPicPr>
          <p:nvPr/>
        </p:nvPicPr>
        <p:blipFill>
          <a:blip r:embed="rId3" cstate="print"/>
          <a:srcRect/>
          <a:stretch>
            <a:fillRect/>
          </a:stretch>
        </p:blipFill>
        <p:spPr bwMode="auto">
          <a:xfrm>
            <a:off x="8403187" y="130875"/>
            <a:ext cx="3692283" cy="2566136"/>
          </a:xfrm>
          <a:prstGeom prst="rect">
            <a:avLst/>
          </a:prstGeom>
          <a:ln>
            <a:noFill/>
          </a:ln>
          <a:effectLst>
            <a:outerShdw blurRad="292100" dist="139700" dir="2700000" algn="tl" rotWithShape="0">
              <a:srgbClr val="333333">
                <a:alpha val="65000"/>
              </a:srgbClr>
            </a:outerShdw>
          </a:effectLst>
        </p:spPr>
      </p:pic>
      <p:pic>
        <p:nvPicPr>
          <p:cNvPr id="2" name="Picture 2"/>
          <p:cNvPicPr>
            <a:picLocks noChangeAspect="1" noChangeArrowheads="1"/>
          </p:cNvPicPr>
          <p:nvPr/>
        </p:nvPicPr>
        <p:blipFill>
          <a:blip r:embed="rId4" cstate="print"/>
          <a:srcRect/>
          <a:stretch>
            <a:fillRect/>
          </a:stretch>
        </p:blipFill>
        <p:spPr bwMode="auto">
          <a:xfrm>
            <a:off x="6743904" y="2930952"/>
            <a:ext cx="3714776" cy="37147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9508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40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499"/>
                                          </p:stCondLst>
                                        </p:cTn>
                                        <p:tgtEl>
                                          <p:spTgt spid="59404">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500"/>
                                  </p:stCondLst>
                                  <p:childTnLst>
                                    <p:set>
                                      <p:cBhvr>
                                        <p:cTn id="12" dur="1" fill="hold">
                                          <p:stCondLst>
                                            <p:cond delay="499"/>
                                          </p:stCondLst>
                                        </p:cTn>
                                        <p:tgtEl>
                                          <p:spTgt spid="59404">
                                            <p:txEl>
                                              <p:pRg st="2" end="2"/>
                                            </p:txEl>
                                          </p:spTgt>
                                        </p:tgtEl>
                                        <p:attrNameLst>
                                          <p:attrName>style.visibility</p:attrName>
                                        </p:attrNameLst>
                                      </p:cBhvr>
                                      <p:to>
                                        <p:strVal val="visible"/>
                                      </p:to>
                                    </p:set>
                                  </p:childTnLst>
                                </p:cTn>
                              </p:par>
                            </p:childTnLst>
                          </p:cTn>
                        </p:par>
                        <p:par>
                          <p:cTn id="13" fill="hold">
                            <p:stCondLst>
                              <p:cond delay="2500"/>
                            </p:stCondLst>
                            <p:childTnLst>
                              <p:par>
                                <p:cTn id="14" presetID="1" presetClass="entr" presetSubtype="0" fill="hold" grpId="0" nodeType="afterEffect">
                                  <p:stCondLst>
                                    <p:cond delay="1500"/>
                                  </p:stCondLst>
                                  <p:childTnLst>
                                    <p:set>
                                      <p:cBhvr>
                                        <p:cTn id="15" dur="1" fill="hold">
                                          <p:stCondLst>
                                            <p:cond delay="499"/>
                                          </p:stCondLst>
                                        </p:cTn>
                                        <p:tgtEl>
                                          <p:spTgt spid="594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4" grpId="0" build="p" autoUpdateAnimBg="0"/>
      <p:bldP spid="59406"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6"/>
          <p:cNvSpPr>
            <a:spLocks noGrp="1" noChangeArrowheads="1"/>
          </p:cNvSpPr>
          <p:nvPr>
            <p:ph type="title"/>
          </p:nvPr>
        </p:nvSpPr>
        <p:spPr>
          <a:xfrm>
            <a:off x="733425" y="283727"/>
            <a:ext cx="5920176" cy="1143000"/>
          </a:xfrm>
        </p:spPr>
        <p:txBody>
          <a:bodyPr>
            <a:noAutofit/>
          </a:bodyPr>
          <a:lstStyle/>
          <a:p>
            <a:r>
              <a:rPr lang="nl-NL" sz="3600" dirty="0"/>
              <a:t>Neteldieren - anemonen</a:t>
            </a:r>
            <a:endParaRPr lang="nl-NL" sz="4800" dirty="0"/>
          </a:p>
        </p:txBody>
      </p:sp>
      <p:sp>
        <p:nvSpPr>
          <p:cNvPr id="32771" name="Text Box 7"/>
          <p:cNvSpPr txBox="1">
            <a:spLocks noChangeArrowheads="1"/>
          </p:cNvSpPr>
          <p:nvPr/>
        </p:nvSpPr>
        <p:spPr bwMode="auto">
          <a:xfrm>
            <a:off x="10177891" y="6560130"/>
            <a:ext cx="418704" cy="369332"/>
          </a:xfrm>
          <a:prstGeom prst="rect">
            <a:avLst/>
          </a:prstGeom>
          <a:noFill/>
          <a:ln w="12700">
            <a:noFill/>
            <a:miter lim="800000"/>
            <a:headEnd/>
            <a:tailEnd/>
          </a:ln>
        </p:spPr>
        <p:txBody>
          <a:bodyPr wrap="none" anchor="ctr">
            <a:spAutoFit/>
          </a:bodyPr>
          <a:lstStyle/>
          <a:p>
            <a:r>
              <a:rPr lang="nl-NL" dirty="0"/>
              <a:t>35</a:t>
            </a:r>
          </a:p>
        </p:txBody>
      </p:sp>
      <p:sp>
        <p:nvSpPr>
          <p:cNvPr id="62473" name="Rectangle 9"/>
          <p:cNvSpPr>
            <a:spLocks noGrp="1" noChangeArrowheads="1"/>
          </p:cNvSpPr>
          <p:nvPr>
            <p:ph type="body" idx="1"/>
          </p:nvPr>
        </p:nvSpPr>
        <p:spPr>
          <a:xfrm>
            <a:off x="949291" y="1643059"/>
            <a:ext cx="5000660" cy="1143000"/>
          </a:xfrm>
        </p:spPr>
        <p:txBody>
          <a:bodyPr>
            <a:normAutofit/>
          </a:bodyPr>
          <a:lstStyle/>
          <a:p>
            <a:r>
              <a:rPr lang="nl-NL" dirty="0"/>
              <a:t>Eten </a:t>
            </a:r>
            <a:r>
              <a:rPr lang="nl-NL" dirty="0" err="1"/>
              <a:t>ééncelligen</a:t>
            </a:r>
            <a:r>
              <a:rPr lang="nl-NL" dirty="0"/>
              <a:t> (plankton)/kwallen</a:t>
            </a:r>
            <a:r>
              <a:rPr lang="nl-NL" i="1" dirty="0"/>
              <a:t> </a:t>
            </a:r>
            <a:r>
              <a:rPr lang="nl-NL" sz="2400" i="1" dirty="0"/>
              <a:t>(zie ook hst.3)</a:t>
            </a:r>
            <a:endParaRPr lang="nl-NL" i="1" dirty="0"/>
          </a:p>
        </p:txBody>
      </p:sp>
      <p:sp>
        <p:nvSpPr>
          <p:cNvPr id="62478" name="Text Box 14"/>
          <p:cNvSpPr txBox="1">
            <a:spLocks noChangeArrowheads="1"/>
          </p:cNvSpPr>
          <p:nvPr/>
        </p:nvSpPr>
        <p:spPr bwMode="auto">
          <a:xfrm>
            <a:off x="1524004" y="5967735"/>
            <a:ext cx="4480259" cy="461665"/>
          </a:xfrm>
          <a:prstGeom prst="rect">
            <a:avLst/>
          </a:prstGeom>
          <a:noFill/>
          <a:ln w="12700">
            <a:noFill/>
            <a:miter lim="800000"/>
            <a:headEnd/>
            <a:tailEnd/>
          </a:ln>
        </p:spPr>
        <p:txBody>
          <a:bodyPr wrap="square" anchor="ctr">
            <a:spAutoFit/>
          </a:bodyPr>
          <a:lstStyle/>
          <a:p>
            <a:r>
              <a:rPr lang="nl-NL" sz="2400" dirty="0">
                <a:solidFill>
                  <a:srgbClr val="106AB3"/>
                </a:solidFill>
              </a:rPr>
              <a:t>Baksteen of Golfbreker anemoon</a:t>
            </a:r>
          </a:p>
        </p:txBody>
      </p:sp>
      <p:sp>
        <p:nvSpPr>
          <p:cNvPr id="62479" name="Text Box 15"/>
          <p:cNvSpPr txBox="1">
            <a:spLocks noChangeArrowheads="1"/>
          </p:cNvSpPr>
          <p:nvPr/>
        </p:nvSpPr>
        <p:spPr bwMode="auto">
          <a:xfrm>
            <a:off x="8882083" y="3786194"/>
            <a:ext cx="1571392" cy="461665"/>
          </a:xfrm>
          <a:prstGeom prst="rect">
            <a:avLst/>
          </a:prstGeom>
          <a:noFill/>
          <a:ln w="12700">
            <a:noFill/>
            <a:miter lim="800000"/>
            <a:headEnd/>
            <a:tailEnd/>
          </a:ln>
        </p:spPr>
        <p:txBody>
          <a:bodyPr wrap="none" anchor="ctr">
            <a:spAutoFit/>
          </a:bodyPr>
          <a:lstStyle/>
          <a:p>
            <a:r>
              <a:rPr lang="nl-NL" sz="2400" dirty="0">
                <a:solidFill>
                  <a:srgbClr val="000000"/>
                </a:solidFill>
              </a:rPr>
              <a:t>Zeeanjelier</a:t>
            </a:r>
          </a:p>
        </p:txBody>
      </p:sp>
      <p:sp>
        <p:nvSpPr>
          <p:cNvPr id="62480" name="Text Box 16"/>
          <p:cNvSpPr txBox="1">
            <a:spLocks noChangeArrowheads="1"/>
          </p:cNvSpPr>
          <p:nvPr/>
        </p:nvSpPr>
        <p:spPr bwMode="auto">
          <a:xfrm>
            <a:off x="8904291" y="5084768"/>
            <a:ext cx="1822935" cy="461665"/>
          </a:xfrm>
          <a:prstGeom prst="rect">
            <a:avLst/>
          </a:prstGeom>
          <a:noFill/>
          <a:ln w="12700">
            <a:noFill/>
            <a:miter lim="800000"/>
            <a:headEnd/>
            <a:tailEnd/>
          </a:ln>
        </p:spPr>
        <p:txBody>
          <a:bodyPr wrap="none" anchor="ctr">
            <a:spAutoFit/>
          </a:bodyPr>
          <a:lstStyle/>
          <a:p>
            <a:r>
              <a:rPr lang="nl-NL" sz="2400" dirty="0">
                <a:solidFill>
                  <a:srgbClr val="106AB3"/>
                </a:solidFill>
              </a:rPr>
              <a:t>Slibanemoon</a:t>
            </a:r>
          </a:p>
        </p:txBody>
      </p:sp>
      <p:sp>
        <p:nvSpPr>
          <p:cNvPr id="62482" name="AutoShape 18"/>
          <p:cNvSpPr>
            <a:spLocks noChangeArrowheads="1"/>
          </p:cNvSpPr>
          <p:nvPr/>
        </p:nvSpPr>
        <p:spPr bwMode="auto">
          <a:xfrm>
            <a:off x="9058179" y="4928615"/>
            <a:ext cx="609600" cy="228600"/>
          </a:xfrm>
          <a:prstGeom prst="leftArrow">
            <a:avLst>
              <a:gd name="adj1" fmla="val 50000"/>
              <a:gd name="adj2" fmla="val 66667"/>
            </a:avLst>
          </a:prstGeom>
          <a:noFill/>
          <a:ln w="12700">
            <a:solidFill>
              <a:srgbClr val="106AB3"/>
            </a:solidFill>
            <a:miter lim="800000"/>
            <a:headEnd/>
            <a:tailEnd/>
          </a:ln>
        </p:spPr>
        <p:txBody>
          <a:bodyPr wrap="none" anchor="ctr"/>
          <a:lstStyle/>
          <a:p>
            <a:endParaRPr lang="nl-NL" dirty="0"/>
          </a:p>
        </p:txBody>
      </p:sp>
      <p:sp>
        <p:nvSpPr>
          <p:cNvPr id="62483" name="AutoShape 19"/>
          <p:cNvSpPr>
            <a:spLocks noChangeArrowheads="1"/>
          </p:cNvSpPr>
          <p:nvPr/>
        </p:nvSpPr>
        <p:spPr bwMode="auto">
          <a:xfrm rot="5400000">
            <a:off x="9934591" y="3432891"/>
            <a:ext cx="609600" cy="228600"/>
          </a:xfrm>
          <a:prstGeom prst="leftArrow">
            <a:avLst>
              <a:gd name="adj1" fmla="val 50000"/>
              <a:gd name="adj2" fmla="val 66667"/>
            </a:avLst>
          </a:prstGeom>
          <a:noFill/>
          <a:ln w="12700">
            <a:solidFill>
              <a:srgbClr val="106AB3"/>
            </a:solidFill>
            <a:miter lim="800000"/>
            <a:headEnd/>
            <a:tailEnd/>
          </a:ln>
        </p:spPr>
        <p:txBody>
          <a:bodyPr wrap="none" anchor="ctr"/>
          <a:lstStyle/>
          <a:p>
            <a:endParaRPr lang="nl-NL"/>
          </a:p>
        </p:txBody>
      </p:sp>
      <p:pic>
        <p:nvPicPr>
          <p:cNvPr id="32781" name="Picture 22"/>
          <p:cNvPicPr>
            <a:picLocks noChangeAspect="1" noChangeArrowheads="1"/>
          </p:cNvPicPr>
          <p:nvPr/>
        </p:nvPicPr>
        <p:blipFill>
          <a:blip r:embed="rId3" cstate="print"/>
          <a:srcRect/>
          <a:stretch>
            <a:fillRect/>
          </a:stretch>
        </p:blipFill>
        <p:spPr bwMode="auto">
          <a:xfrm>
            <a:off x="6523844" y="255993"/>
            <a:ext cx="4787101" cy="2958695"/>
          </a:xfrm>
          <a:prstGeom prst="rect">
            <a:avLst/>
          </a:prstGeom>
          <a:ln>
            <a:noFill/>
          </a:ln>
          <a:effectLst>
            <a:outerShdw blurRad="292100" dist="139700" dir="2700000" algn="tl" rotWithShape="0">
              <a:srgbClr val="333333">
                <a:alpha val="65000"/>
              </a:srgbClr>
            </a:outerShdw>
          </a:effectLst>
        </p:spPr>
      </p:pic>
      <p:pic>
        <p:nvPicPr>
          <p:cNvPr id="3076" name="Picture 4"/>
          <p:cNvPicPr>
            <a:picLocks noChangeAspect="1" noChangeArrowheads="1"/>
          </p:cNvPicPr>
          <p:nvPr/>
        </p:nvPicPr>
        <p:blipFill>
          <a:blip r:embed="rId4" cstate="print"/>
          <a:srcRect/>
          <a:stretch>
            <a:fillRect/>
          </a:stretch>
        </p:blipFill>
        <p:spPr bwMode="auto">
          <a:xfrm>
            <a:off x="5770550" y="3460741"/>
            <a:ext cx="3071832" cy="3071832"/>
          </a:xfrm>
          <a:prstGeom prst="rect">
            <a:avLst/>
          </a:prstGeom>
          <a:ln>
            <a:noFill/>
          </a:ln>
          <a:effectLst>
            <a:outerShdw blurRad="292100" dist="139700" dir="2700000" algn="tl" rotWithShape="0">
              <a:srgbClr val="333333">
                <a:alpha val="65000"/>
              </a:srgbClr>
            </a:outerShdw>
          </a:effectLst>
        </p:spPr>
      </p:pic>
      <p:pic>
        <p:nvPicPr>
          <p:cNvPr id="1028" name="Picture 4"/>
          <p:cNvPicPr>
            <a:picLocks noChangeAspect="1" noChangeArrowheads="1"/>
          </p:cNvPicPr>
          <p:nvPr/>
        </p:nvPicPr>
        <p:blipFill>
          <a:blip r:embed="rId5" cstate="print"/>
          <a:srcRect/>
          <a:stretch>
            <a:fillRect/>
          </a:stretch>
        </p:blipFill>
        <p:spPr bwMode="auto">
          <a:xfrm>
            <a:off x="1628775" y="2462236"/>
            <a:ext cx="3395659" cy="33956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392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78"/>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1000"/>
                                  </p:stCondLst>
                                  <p:childTnLst>
                                    <p:set>
                                      <p:cBhvr>
                                        <p:cTn id="13" dur="1" fill="hold">
                                          <p:stCondLst>
                                            <p:cond delay="499"/>
                                          </p:stCondLst>
                                        </p:cTn>
                                        <p:tgtEl>
                                          <p:spTgt spid="62479"/>
                                        </p:tgtEl>
                                        <p:attrNameLst>
                                          <p:attrName>style.visibility</p:attrName>
                                        </p:attrNameLst>
                                      </p:cBhvr>
                                      <p:to>
                                        <p:strVal val="visible"/>
                                      </p:to>
                                    </p:set>
                                  </p:childTnLst>
                                </p:cTn>
                              </p:par>
                            </p:childTnLst>
                          </p:cTn>
                        </p:par>
                        <p:par>
                          <p:cTn id="14" fill="hold">
                            <p:stCondLst>
                              <p:cond delay="2000"/>
                            </p:stCondLst>
                            <p:childTnLst>
                              <p:par>
                                <p:cTn id="15" presetID="1" presetClass="entr" presetSubtype="0" fill="hold" grpId="0" nodeType="afterEffect">
                                  <p:stCondLst>
                                    <p:cond delay="1000"/>
                                  </p:stCondLst>
                                  <p:childTnLst>
                                    <p:set>
                                      <p:cBhvr>
                                        <p:cTn id="16" dur="1" fill="hold">
                                          <p:stCondLst>
                                            <p:cond delay="499"/>
                                          </p:stCondLst>
                                        </p:cTn>
                                        <p:tgtEl>
                                          <p:spTgt spid="62483"/>
                                        </p:tgtEl>
                                        <p:attrNameLst>
                                          <p:attrName>style.visibility</p:attrName>
                                        </p:attrNameLst>
                                      </p:cBhvr>
                                      <p:to>
                                        <p:strVal val="visible"/>
                                      </p:to>
                                    </p:set>
                                  </p:childTnLst>
                                </p:cTn>
                              </p:par>
                            </p:childTnLst>
                          </p:cTn>
                        </p:par>
                        <p:par>
                          <p:cTn id="17" fill="hold">
                            <p:stCondLst>
                              <p:cond delay="3500"/>
                            </p:stCondLst>
                            <p:childTnLst>
                              <p:par>
                                <p:cTn id="18" presetID="1" presetClass="entr" presetSubtype="0" fill="hold" grpId="0" nodeType="afterEffect">
                                  <p:stCondLst>
                                    <p:cond delay="1000"/>
                                  </p:stCondLst>
                                  <p:childTnLst>
                                    <p:set>
                                      <p:cBhvr>
                                        <p:cTn id="19" dur="1" fill="hold">
                                          <p:stCondLst>
                                            <p:cond delay="499"/>
                                          </p:stCondLst>
                                        </p:cTn>
                                        <p:tgtEl>
                                          <p:spTgt spid="62480"/>
                                        </p:tgtEl>
                                        <p:attrNameLst>
                                          <p:attrName>style.visibility</p:attrName>
                                        </p:attrNameLst>
                                      </p:cBhvr>
                                      <p:to>
                                        <p:strVal val="visible"/>
                                      </p:to>
                                    </p:set>
                                  </p:childTnLst>
                                </p:cTn>
                              </p:par>
                            </p:childTnLst>
                          </p:cTn>
                        </p:par>
                        <p:par>
                          <p:cTn id="20" fill="hold">
                            <p:stCondLst>
                              <p:cond delay="5000"/>
                            </p:stCondLst>
                            <p:childTnLst>
                              <p:par>
                                <p:cTn id="21" presetID="1" presetClass="entr" presetSubtype="0" fill="hold" grpId="0" nodeType="afterEffect">
                                  <p:stCondLst>
                                    <p:cond delay="1000"/>
                                  </p:stCondLst>
                                  <p:childTnLst>
                                    <p:set>
                                      <p:cBhvr>
                                        <p:cTn id="22" dur="1" fill="hold">
                                          <p:stCondLst>
                                            <p:cond delay="499"/>
                                          </p:stCondLst>
                                        </p:cTn>
                                        <p:tgtEl>
                                          <p:spTgt spid="624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3" grpId="0" build="p" autoUpdateAnimBg="0"/>
      <p:bldP spid="62478" grpId="0" autoUpdateAnimBg="0"/>
      <p:bldP spid="62479" grpId="0" autoUpdateAnimBg="0"/>
      <p:bldP spid="62480" grpId="0" autoUpdateAnimBg="0"/>
      <p:bldP spid="62482" grpId="0" animBg="1"/>
      <p:bldP spid="62483"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8" name="Rectangle 6"/>
          <p:cNvSpPr>
            <a:spLocks noGrp="1" noChangeArrowheads="1"/>
          </p:cNvSpPr>
          <p:nvPr>
            <p:ph type="title"/>
          </p:nvPr>
        </p:nvSpPr>
        <p:spPr/>
        <p:txBody>
          <a:bodyPr>
            <a:noAutofit/>
          </a:bodyPr>
          <a:lstStyle/>
          <a:p>
            <a:r>
              <a:rPr lang="nl-NL" sz="4000" dirty="0"/>
              <a:t>Neteldieren - </a:t>
            </a:r>
            <a:r>
              <a:rPr lang="nl-NL" sz="4000" dirty="0" err="1"/>
              <a:t>hydroïdpoliepen</a:t>
            </a:r>
            <a:endParaRPr lang="nl-NL" sz="5400" dirty="0"/>
          </a:p>
        </p:txBody>
      </p:sp>
      <p:sp>
        <p:nvSpPr>
          <p:cNvPr id="33799" name="Text Box 7"/>
          <p:cNvSpPr txBox="1">
            <a:spLocks noChangeArrowheads="1"/>
          </p:cNvSpPr>
          <p:nvPr/>
        </p:nvSpPr>
        <p:spPr bwMode="auto">
          <a:xfrm>
            <a:off x="10177891" y="6560130"/>
            <a:ext cx="418704" cy="369332"/>
          </a:xfrm>
          <a:prstGeom prst="rect">
            <a:avLst/>
          </a:prstGeom>
          <a:noFill/>
          <a:ln w="12700">
            <a:noFill/>
            <a:miter lim="800000"/>
            <a:headEnd/>
            <a:tailEnd/>
          </a:ln>
        </p:spPr>
        <p:txBody>
          <a:bodyPr wrap="none" anchor="ctr">
            <a:spAutoFit/>
          </a:bodyPr>
          <a:lstStyle/>
          <a:p>
            <a:r>
              <a:rPr lang="nl-NL" dirty="0"/>
              <a:t>32</a:t>
            </a:r>
          </a:p>
        </p:txBody>
      </p:sp>
      <p:sp>
        <p:nvSpPr>
          <p:cNvPr id="66569" name="Rectangle 9"/>
          <p:cNvSpPr>
            <a:spLocks noGrp="1" noChangeArrowheads="1"/>
          </p:cNvSpPr>
          <p:nvPr>
            <p:ph type="body" idx="1"/>
          </p:nvPr>
        </p:nvSpPr>
        <p:spPr>
          <a:xfrm>
            <a:off x="1752624" y="1671655"/>
            <a:ext cx="7772400" cy="4114800"/>
          </a:xfrm>
        </p:spPr>
        <p:txBody>
          <a:bodyPr/>
          <a:lstStyle/>
          <a:p>
            <a:r>
              <a:rPr lang="nl-NL" dirty="0"/>
              <a:t>Individuen verbonden via steeltjes</a:t>
            </a:r>
          </a:p>
          <a:p>
            <a:r>
              <a:rPr lang="nl-NL" dirty="0"/>
              <a:t>Aparte voortplantingsknopjes (kwalletjes)</a:t>
            </a:r>
          </a:p>
          <a:p>
            <a:r>
              <a:rPr lang="nl-NL" dirty="0"/>
              <a:t>Vastzittend </a:t>
            </a:r>
          </a:p>
        </p:txBody>
      </p:sp>
      <p:sp>
        <p:nvSpPr>
          <p:cNvPr id="66571" name="Text Box 11"/>
          <p:cNvSpPr txBox="1">
            <a:spLocks noChangeArrowheads="1"/>
          </p:cNvSpPr>
          <p:nvPr/>
        </p:nvSpPr>
        <p:spPr bwMode="auto">
          <a:xfrm>
            <a:off x="7391518" y="2643454"/>
            <a:ext cx="2981137" cy="461665"/>
          </a:xfrm>
          <a:prstGeom prst="rect">
            <a:avLst/>
          </a:prstGeom>
          <a:noFill/>
          <a:ln w="12700">
            <a:noFill/>
            <a:miter lim="800000"/>
            <a:headEnd/>
            <a:tailEnd/>
          </a:ln>
        </p:spPr>
        <p:txBody>
          <a:bodyPr wrap="none" anchor="ctr">
            <a:spAutoFit/>
          </a:bodyPr>
          <a:lstStyle/>
          <a:p>
            <a:r>
              <a:rPr lang="nl-NL" sz="2400" dirty="0" err="1">
                <a:solidFill>
                  <a:srgbClr val="106AB3"/>
                </a:solidFill>
              </a:rPr>
              <a:t>Tubularia</a:t>
            </a:r>
            <a:r>
              <a:rPr lang="nl-NL" sz="2400" dirty="0">
                <a:solidFill>
                  <a:srgbClr val="106AB3"/>
                </a:solidFill>
              </a:rPr>
              <a:t> of gorgelpijp</a:t>
            </a:r>
          </a:p>
        </p:txBody>
      </p:sp>
      <p:sp>
        <p:nvSpPr>
          <p:cNvPr id="10" name="Text Box 11"/>
          <p:cNvSpPr txBox="1">
            <a:spLocks noChangeArrowheads="1"/>
          </p:cNvSpPr>
          <p:nvPr/>
        </p:nvSpPr>
        <p:spPr bwMode="auto">
          <a:xfrm>
            <a:off x="6096005" y="6030421"/>
            <a:ext cx="2712987" cy="461665"/>
          </a:xfrm>
          <a:prstGeom prst="rect">
            <a:avLst/>
          </a:prstGeom>
          <a:noFill/>
          <a:ln w="12700">
            <a:noFill/>
            <a:miter lim="800000"/>
            <a:headEnd/>
            <a:tailEnd/>
          </a:ln>
        </p:spPr>
        <p:txBody>
          <a:bodyPr wrap="none" anchor="ctr">
            <a:spAutoFit/>
          </a:bodyPr>
          <a:lstStyle/>
          <a:p>
            <a:r>
              <a:rPr lang="nl-NL" sz="2400" dirty="0">
                <a:solidFill>
                  <a:srgbClr val="106AB3"/>
                </a:solidFill>
              </a:rPr>
              <a:t>Gedraaide Zeedraad</a:t>
            </a:r>
          </a:p>
        </p:txBody>
      </p:sp>
      <p:pic>
        <p:nvPicPr>
          <p:cNvPr id="2" name="Picture 2"/>
          <p:cNvPicPr>
            <a:picLocks noChangeAspect="1" noChangeArrowheads="1"/>
          </p:cNvPicPr>
          <p:nvPr/>
        </p:nvPicPr>
        <p:blipFill>
          <a:blip r:embed="rId3" cstate="print"/>
          <a:srcRect/>
          <a:stretch>
            <a:fillRect/>
          </a:stretch>
        </p:blipFill>
        <p:spPr bwMode="auto">
          <a:xfrm>
            <a:off x="7574173" y="3219784"/>
            <a:ext cx="2571768" cy="2810632"/>
          </a:xfrm>
          <a:prstGeom prst="rect">
            <a:avLst/>
          </a:prstGeom>
          <a:ln>
            <a:noFill/>
          </a:ln>
          <a:effectLst>
            <a:outerShdw blurRad="292100" dist="139700" dir="2700000" algn="tl" rotWithShape="0">
              <a:srgbClr val="333333">
                <a:alpha val="65000"/>
              </a:srgbClr>
            </a:outerShdw>
          </a:effectLst>
        </p:spPr>
      </p:pic>
      <p:sp>
        <p:nvSpPr>
          <p:cNvPr id="11" name="Rechthoek 10"/>
          <p:cNvSpPr/>
          <p:nvPr/>
        </p:nvSpPr>
        <p:spPr>
          <a:xfrm rot="16200000">
            <a:off x="7037296" y="4565706"/>
            <a:ext cx="1381532" cy="307777"/>
          </a:xfrm>
          <a:prstGeom prst="rect">
            <a:avLst/>
          </a:prstGeom>
        </p:spPr>
        <p:txBody>
          <a:bodyPr wrap="none">
            <a:spAutoFit/>
          </a:bodyPr>
          <a:lstStyle/>
          <a:p>
            <a:r>
              <a:rPr lang="nl-NL" sz="1400" dirty="0">
                <a:solidFill>
                  <a:schemeClr val="bg1"/>
                </a:solidFill>
              </a:rPr>
              <a:t>©Carla  </a:t>
            </a:r>
            <a:r>
              <a:rPr lang="nl-NL" sz="1400" dirty="0" err="1">
                <a:solidFill>
                  <a:schemeClr val="bg1"/>
                </a:solidFill>
              </a:rPr>
              <a:t>Westing</a:t>
            </a:r>
            <a:endParaRPr lang="nl-NL" sz="2000" dirty="0">
              <a:solidFill>
                <a:schemeClr val="bg1"/>
              </a:solidFill>
            </a:endParaRPr>
          </a:p>
        </p:txBody>
      </p:sp>
      <p:pic>
        <p:nvPicPr>
          <p:cNvPr id="3075" name="Picture 3"/>
          <p:cNvPicPr>
            <a:picLocks noChangeAspect="1" noChangeArrowheads="1"/>
          </p:cNvPicPr>
          <p:nvPr/>
        </p:nvPicPr>
        <p:blipFill>
          <a:blip r:embed="rId4" cstate="print"/>
          <a:srcRect/>
          <a:stretch>
            <a:fillRect/>
          </a:stretch>
        </p:blipFill>
        <p:spPr bwMode="auto">
          <a:xfrm>
            <a:off x="1809721" y="3302020"/>
            <a:ext cx="4356647" cy="32702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0124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569">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499"/>
                                          </p:stCondLst>
                                        </p:cTn>
                                        <p:tgtEl>
                                          <p:spTgt spid="66569">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500"/>
                                  </p:stCondLst>
                                  <p:childTnLst>
                                    <p:set>
                                      <p:cBhvr>
                                        <p:cTn id="12" dur="1" fill="hold">
                                          <p:stCondLst>
                                            <p:cond delay="499"/>
                                          </p:stCondLst>
                                        </p:cTn>
                                        <p:tgtEl>
                                          <p:spTgt spid="6656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665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9" grpId="0" build="p" autoUpdateAnimBg="0"/>
      <p:bldP spid="66571" grpId="0" autoUpdateAnimBg="0"/>
      <p:bldP spid="10"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22" name="Rectangle 6"/>
          <p:cNvSpPr>
            <a:spLocks noGrp="1" noChangeArrowheads="1"/>
          </p:cNvSpPr>
          <p:nvPr>
            <p:ph type="title"/>
          </p:nvPr>
        </p:nvSpPr>
        <p:spPr/>
        <p:txBody>
          <a:bodyPr/>
          <a:lstStyle/>
          <a:p>
            <a:r>
              <a:rPr lang="nl-NL"/>
              <a:t>Neteldieren - koralen</a:t>
            </a:r>
            <a:endParaRPr lang="nl-NL" dirty="0"/>
          </a:p>
        </p:txBody>
      </p:sp>
      <p:sp>
        <p:nvSpPr>
          <p:cNvPr id="68617" name="Rectangle 9"/>
          <p:cNvSpPr>
            <a:spLocks noGrp="1" noChangeArrowheads="1"/>
          </p:cNvSpPr>
          <p:nvPr>
            <p:ph type="body" idx="1"/>
          </p:nvPr>
        </p:nvSpPr>
        <p:spPr>
          <a:xfrm>
            <a:off x="714375" y="1419577"/>
            <a:ext cx="10515600" cy="4351339"/>
          </a:xfrm>
        </p:spPr>
        <p:txBody>
          <a:bodyPr>
            <a:normAutofit/>
          </a:bodyPr>
          <a:lstStyle/>
          <a:p>
            <a:r>
              <a:rPr lang="nl-NL" sz="3200" dirty="0"/>
              <a:t>Kolonievormend</a:t>
            </a:r>
          </a:p>
          <a:p>
            <a:pPr lvl="1"/>
            <a:r>
              <a:rPr lang="nl-NL" sz="2800" dirty="0"/>
              <a:t>Zacht koraal (Gorgonen/ Dodemansduim)</a:t>
            </a:r>
          </a:p>
          <a:p>
            <a:pPr lvl="1"/>
            <a:r>
              <a:rPr lang="nl-NL" sz="2800" dirty="0"/>
              <a:t>Hardkoraal (kalk)</a:t>
            </a:r>
          </a:p>
        </p:txBody>
      </p:sp>
      <p:sp>
        <p:nvSpPr>
          <p:cNvPr id="34823" name="Text Box 7"/>
          <p:cNvSpPr txBox="1">
            <a:spLocks noChangeArrowheads="1"/>
          </p:cNvSpPr>
          <p:nvPr/>
        </p:nvSpPr>
        <p:spPr bwMode="auto">
          <a:xfrm>
            <a:off x="10249328" y="6560130"/>
            <a:ext cx="418704" cy="369332"/>
          </a:xfrm>
          <a:prstGeom prst="rect">
            <a:avLst/>
          </a:prstGeom>
          <a:noFill/>
          <a:ln w="12700">
            <a:noFill/>
            <a:miter lim="800000"/>
            <a:headEnd/>
            <a:tailEnd/>
          </a:ln>
        </p:spPr>
        <p:txBody>
          <a:bodyPr wrap="none" anchor="ctr">
            <a:spAutoFit/>
          </a:bodyPr>
          <a:lstStyle/>
          <a:p>
            <a:r>
              <a:rPr lang="nl-NL" dirty="0"/>
              <a:t>36</a:t>
            </a:r>
          </a:p>
        </p:txBody>
      </p:sp>
      <p:sp>
        <p:nvSpPr>
          <p:cNvPr id="68623" name="Text Box 15"/>
          <p:cNvSpPr txBox="1">
            <a:spLocks noChangeArrowheads="1"/>
          </p:cNvSpPr>
          <p:nvPr/>
        </p:nvSpPr>
        <p:spPr bwMode="auto">
          <a:xfrm>
            <a:off x="8292703" y="2826482"/>
            <a:ext cx="2165978" cy="461665"/>
          </a:xfrm>
          <a:prstGeom prst="rect">
            <a:avLst/>
          </a:prstGeom>
          <a:noFill/>
          <a:ln w="12700">
            <a:noFill/>
            <a:miter lim="800000"/>
            <a:headEnd/>
            <a:tailEnd/>
          </a:ln>
        </p:spPr>
        <p:txBody>
          <a:bodyPr wrap="none" anchor="ctr">
            <a:spAutoFit/>
          </a:bodyPr>
          <a:lstStyle/>
          <a:p>
            <a:r>
              <a:rPr lang="nl-NL" sz="2400" dirty="0">
                <a:solidFill>
                  <a:srgbClr val="106AB3"/>
                </a:solidFill>
              </a:rPr>
              <a:t>Dodemansduim</a:t>
            </a:r>
          </a:p>
        </p:txBody>
      </p:sp>
      <p:pic>
        <p:nvPicPr>
          <p:cNvPr id="3" name="Afbeelding 2"/>
          <p:cNvPicPr>
            <a:picLocks noChangeAspect="1"/>
          </p:cNvPicPr>
          <p:nvPr/>
        </p:nvPicPr>
        <p:blipFill>
          <a:blip r:embed="rId3"/>
          <a:stretch>
            <a:fillRect/>
          </a:stretch>
        </p:blipFill>
        <p:spPr>
          <a:xfrm>
            <a:off x="6144675" y="3269117"/>
            <a:ext cx="4502149" cy="3376612"/>
          </a:xfrm>
          <a:prstGeom prst="rect">
            <a:avLst/>
          </a:prstGeom>
          <a:ln>
            <a:noFill/>
          </a:ln>
          <a:effectLst>
            <a:outerShdw blurRad="292100" dist="139700" dir="2700000" algn="tl" rotWithShape="0">
              <a:srgbClr val="333333">
                <a:alpha val="65000"/>
              </a:srgbClr>
            </a:outerShdw>
          </a:effectLst>
        </p:spPr>
      </p:pic>
      <p:pic>
        <p:nvPicPr>
          <p:cNvPr id="4" name="Afbeelding 3"/>
          <p:cNvPicPr>
            <a:picLocks noChangeAspect="1"/>
          </p:cNvPicPr>
          <p:nvPr/>
        </p:nvPicPr>
        <p:blipFill>
          <a:blip r:embed="rId4"/>
          <a:stretch>
            <a:fillRect/>
          </a:stretch>
        </p:blipFill>
        <p:spPr>
          <a:xfrm>
            <a:off x="1733321" y="3288143"/>
            <a:ext cx="3271988" cy="3271988"/>
          </a:xfrm>
          <a:prstGeom prst="rect">
            <a:avLst/>
          </a:prstGeom>
        </p:spPr>
      </p:pic>
      <p:sp>
        <p:nvSpPr>
          <p:cNvPr id="11" name="Text Box 15"/>
          <p:cNvSpPr txBox="1">
            <a:spLocks noChangeArrowheads="1"/>
          </p:cNvSpPr>
          <p:nvPr/>
        </p:nvSpPr>
        <p:spPr bwMode="auto">
          <a:xfrm>
            <a:off x="1712111" y="2826482"/>
            <a:ext cx="1263551" cy="461665"/>
          </a:xfrm>
          <a:prstGeom prst="rect">
            <a:avLst/>
          </a:prstGeom>
          <a:noFill/>
          <a:ln w="12700">
            <a:noFill/>
            <a:miter lim="800000"/>
            <a:headEnd/>
            <a:tailEnd/>
          </a:ln>
        </p:spPr>
        <p:txBody>
          <a:bodyPr wrap="none" anchor="ctr">
            <a:spAutoFit/>
          </a:bodyPr>
          <a:lstStyle/>
          <a:p>
            <a:r>
              <a:rPr lang="nl-NL" sz="2400" dirty="0" err="1">
                <a:solidFill>
                  <a:srgbClr val="106AB3"/>
                </a:solidFill>
              </a:rPr>
              <a:t>Gorgone</a:t>
            </a:r>
            <a:endParaRPr lang="nl-NL" sz="2400" dirty="0">
              <a:solidFill>
                <a:srgbClr val="106AB3"/>
              </a:solidFill>
            </a:endParaRPr>
          </a:p>
        </p:txBody>
      </p:sp>
    </p:spTree>
    <p:extLst>
      <p:ext uri="{BB962C8B-B14F-4D97-AF65-F5344CB8AC3E}">
        <p14:creationId xmlns:p14="http://schemas.microsoft.com/office/powerpoint/2010/main" val="225945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61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861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68617">
                                            <p:txEl>
                                              <p:pRg st="2" end="2"/>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68623"/>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7" grpId="0" build="p" autoUpdateAnimBg="0"/>
      <p:bldP spid="68623"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print"/>
          <a:srcRect/>
          <a:stretch>
            <a:fillRect/>
          </a:stretch>
        </p:blipFill>
        <p:spPr bwMode="auto">
          <a:xfrm>
            <a:off x="2977761" y="3361555"/>
            <a:ext cx="4500595" cy="3458115"/>
          </a:xfrm>
          <a:prstGeom prst="rect">
            <a:avLst/>
          </a:prstGeom>
          <a:noFill/>
          <a:ln w="9525">
            <a:noFill/>
            <a:miter lim="800000"/>
            <a:headEnd/>
            <a:tailEnd/>
          </a:ln>
          <a:effectLst/>
        </p:spPr>
      </p:pic>
      <p:sp>
        <p:nvSpPr>
          <p:cNvPr id="39942" name="Rectangle 6"/>
          <p:cNvSpPr>
            <a:spLocks noGrp="1" noChangeArrowheads="1"/>
          </p:cNvSpPr>
          <p:nvPr>
            <p:ph type="title"/>
          </p:nvPr>
        </p:nvSpPr>
        <p:spPr/>
        <p:txBody>
          <a:bodyPr/>
          <a:lstStyle/>
          <a:p>
            <a:r>
              <a:rPr lang="nl-NL"/>
              <a:t>Oefening</a:t>
            </a:r>
          </a:p>
        </p:txBody>
      </p:sp>
      <p:sp>
        <p:nvSpPr>
          <p:cNvPr id="39943" name="Rectangle 7"/>
          <p:cNvSpPr>
            <a:spLocks noGrp="1" noChangeArrowheads="1"/>
          </p:cNvSpPr>
          <p:nvPr>
            <p:ph idx="1"/>
          </p:nvPr>
        </p:nvSpPr>
        <p:spPr>
          <a:xfrm>
            <a:off x="152401" y="1748173"/>
            <a:ext cx="3159967" cy="4351339"/>
          </a:xfrm>
        </p:spPr>
        <p:txBody>
          <a:bodyPr/>
          <a:lstStyle/>
          <a:p>
            <a:r>
              <a:rPr lang="nl-NL" dirty="0"/>
              <a:t>Genoeg tekst…..</a:t>
            </a:r>
          </a:p>
          <a:p>
            <a:r>
              <a:rPr lang="nl-NL" dirty="0"/>
              <a:t>Tijd voor eigen actie…..</a:t>
            </a:r>
          </a:p>
          <a:p>
            <a:r>
              <a:rPr lang="nl-NL" dirty="0"/>
              <a:t>Vul in!</a:t>
            </a:r>
          </a:p>
        </p:txBody>
      </p:sp>
      <p:sp>
        <p:nvSpPr>
          <p:cNvPr id="39949" name="Text Box 13"/>
          <p:cNvSpPr txBox="1">
            <a:spLocks noChangeArrowheads="1"/>
          </p:cNvSpPr>
          <p:nvPr/>
        </p:nvSpPr>
        <p:spPr bwMode="auto">
          <a:xfrm>
            <a:off x="9925050" y="6438900"/>
            <a:ext cx="742951" cy="369332"/>
          </a:xfrm>
          <a:prstGeom prst="rect">
            <a:avLst/>
          </a:prstGeom>
          <a:noFill/>
          <a:ln w="12700">
            <a:noFill/>
            <a:miter lim="800000"/>
            <a:headEnd/>
            <a:tailEnd/>
          </a:ln>
        </p:spPr>
        <p:txBody>
          <a:bodyPr anchor="ctr">
            <a:spAutoFit/>
          </a:bodyPr>
          <a:lstStyle/>
          <a:p>
            <a:r>
              <a:rPr lang="nl-NL" dirty="0"/>
              <a:t>x</a:t>
            </a:r>
          </a:p>
        </p:txBody>
      </p:sp>
      <p:pic>
        <p:nvPicPr>
          <p:cNvPr id="2" name="Picture 2"/>
          <p:cNvPicPr>
            <a:picLocks noChangeAspect="1" noChangeArrowheads="1"/>
          </p:cNvPicPr>
          <p:nvPr/>
        </p:nvPicPr>
        <p:blipFill>
          <a:blip r:embed="rId4" cstate="print"/>
          <a:srcRect/>
          <a:stretch>
            <a:fillRect/>
          </a:stretch>
        </p:blipFill>
        <p:spPr bwMode="auto">
          <a:xfrm>
            <a:off x="2977761" y="-19154"/>
            <a:ext cx="4500595" cy="3419683"/>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7548594" y="0"/>
            <a:ext cx="4643407" cy="3403595"/>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cstate="print"/>
          <a:srcRect/>
          <a:stretch>
            <a:fillRect/>
          </a:stretch>
        </p:blipFill>
        <p:spPr bwMode="auto">
          <a:xfrm>
            <a:off x="7548594" y="3375517"/>
            <a:ext cx="4643407" cy="3482487"/>
          </a:xfrm>
          <a:prstGeom prst="rect">
            <a:avLst/>
          </a:prstGeom>
          <a:noFill/>
          <a:ln w="9525">
            <a:noFill/>
            <a:miter lim="800000"/>
            <a:headEnd/>
            <a:tailEnd/>
          </a:ln>
          <a:effectLst/>
        </p:spPr>
      </p:pic>
      <p:pic>
        <p:nvPicPr>
          <p:cNvPr id="10" name="Afbeelding 1">
            <a:extLst>
              <a:ext uri="{FF2B5EF4-FFF2-40B4-BE49-F238E27FC236}">
                <a16:creationId xmlns:a16="http://schemas.microsoft.com/office/drawing/2014/main" id="{88BE3B70-6FFA-454B-853C-69828763C80C}"/>
              </a:ext>
            </a:extLst>
          </p:cNvPr>
          <p:cNvPicPr>
            <a:picLocks noChangeAspect="1"/>
          </p:cNvPicPr>
          <p:nvPr/>
        </p:nvPicPr>
        <p:blipFill>
          <a:blip r:embed="rId7" cstate="print"/>
          <a:srcRect/>
          <a:stretch>
            <a:fillRect/>
          </a:stretch>
        </p:blipFill>
        <p:spPr bwMode="auto">
          <a:xfrm>
            <a:off x="269297" y="1027907"/>
            <a:ext cx="498664" cy="498663"/>
          </a:xfrm>
          <a:prstGeom prst="rect">
            <a:avLst/>
          </a:prstGeom>
          <a:noFill/>
          <a:ln w="9525">
            <a:noFill/>
            <a:miter lim="800000"/>
            <a:headEnd/>
            <a:tailEnd/>
          </a:ln>
        </p:spPr>
      </p:pic>
    </p:spTree>
    <p:extLst>
      <p:ext uri="{BB962C8B-B14F-4D97-AF65-F5344CB8AC3E}">
        <p14:creationId xmlns:p14="http://schemas.microsoft.com/office/powerpoint/2010/main" val="92602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1000"/>
                                  </p:stCondLst>
                                  <p:childTnLst>
                                    <p:set>
                                      <p:cBhvr>
                                        <p:cTn id="6" dur="1" fill="hold">
                                          <p:stCondLst>
                                            <p:cond delay="0"/>
                                          </p:stCondLst>
                                        </p:cTn>
                                        <p:tgtEl>
                                          <p:spTgt spid="39942"/>
                                        </p:tgtEl>
                                        <p:attrNameLst>
                                          <p:attrName>style.visibility</p:attrName>
                                        </p:attrNameLst>
                                      </p:cBhvr>
                                      <p:to>
                                        <p:strVal val="visible"/>
                                      </p:to>
                                    </p:set>
                                    <p:animEffect transition="in" filter="strips(downLeft)">
                                      <p:cBhvr>
                                        <p:cTn id="7" dur="2000"/>
                                        <p:tgtEl>
                                          <p:spTgt spid="39942"/>
                                        </p:tgtEl>
                                      </p:cBhvr>
                                    </p:animEffect>
                                  </p:childTnLst>
                                </p:cTn>
                              </p:par>
                            </p:childTnLst>
                          </p:cTn>
                        </p:par>
                        <p:par>
                          <p:cTn id="8" fill="hold">
                            <p:stCondLst>
                              <p:cond delay="3000"/>
                            </p:stCondLst>
                            <p:childTnLst>
                              <p:par>
                                <p:cTn id="9" presetID="18" presetClass="entr" presetSubtype="12" fill="hold" grpId="0" nodeType="afterEffect">
                                  <p:stCondLst>
                                    <p:cond delay="1000"/>
                                  </p:stCondLst>
                                  <p:childTnLst>
                                    <p:set>
                                      <p:cBhvr>
                                        <p:cTn id="10" dur="1" fill="hold">
                                          <p:stCondLst>
                                            <p:cond delay="0"/>
                                          </p:stCondLst>
                                        </p:cTn>
                                        <p:tgtEl>
                                          <p:spTgt spid="39943">
                                            <p:txEl>
                                              <p:pRg st="0" end="0"/>
                                            </p:txEl>
                                          </p:spTgt>
                                        </p:tgtEl>
                                        <p:attrNameLst>
                                          <p:attrName>style.visibility</p:attrName>
                                        </p:attrNameLst>
                                      </p:cBhvr>
                                      <p:to>
                                        <p:strVal val="visible"/>
                                      </p:to>
                                    </p:set>
                                    <p:animEffect transition="in" filter="strips(downLeft)">
                                      <p:cBhvr>
                                        <p:cTn id="11" dur="2000"/>
                                        <p:tgtEl>
                                          <p:spTgt spid="39943">
                                            <p:txEl>
                                              <p:pRg st="0" end="0"/>
                                            </p:txEl>
                                          </p:spTgt>
                                        </p:tgtEl>
                                      </p:cBhvr>
                                    </p:animEffect>
                                  </p:childTnLst>
                                </p:cTn>
                              </p:par>
                            </p:childTnLst>
                          </p:cTn>
                        </p:par>
                        <p:par>
                          <p:cTn id="12" fill="hold">
                            <p:stCondLst>
                              <p:cond delay="6000"/>
                            </p:stCondLst>
                            <p:childTnLst>
                              <p:par>
                                <p:cTn id="13" presetID="18" presetClass="entr" presetSubtype="12" fill="hold" grpId="0" nodeType="afterEffect">
                                  <p:stCondLst>
                                    <p:cond delay="1000"/>
                                  </p:stCondLst>
                                  <p:childTnLst>
                                    <p:set>
                                      <p:cBhvr>
                                        <p:cTn id="14" dur="1" fill="hold">
                                          <p:stCondLst>
                                            <p:cond delay="0"/>
                                          </p:stCondLst>
                                        </p:cTn>
                                        <p:tgtEl>
                                          <p:spTgt spid="39943">
                                            <p:txEl>
                                              <p:pRg st="1" end="1"/>
                                            </p:txEl>
                                          </p:spTgt>
                                        </p:tgtEl>
                                        <p:attrNameLst>
                                          <p:attrName>style.visibility</p:attrName>
                                        </p:attrNameLst>
                                      </p:cBhvr>
                                      <p:to>
                                        <p:strVal val="visible"/>
                                      </p:to>
                                    </p:set>
                                    <p:animEffect transition="in" filter="strips(downLeft)">
                                      <p:cBhvr>
                                        <p:cTn id="15" dur="2000"/>
                                        <p:tgtEl>
                                          <p:spTgt spid="39943">
                                            <p:txEl>
                                              <p:pRg st="1" end="1"/>
                                            </p:txEl>
                                          </p:spTgt>
                                        </p:tgtEl>
                                      </p:cBhvr>
                                    </p:animEffect>
                                  </p:childTnLst>
                                </p:cTn>
                              </p:par>
                            </p:childTnLst>
                          </p:cTn>
                        </p:par>
                        <p:par>
                          <p:cTn id="16" fill="hold">
                            <p:stCondLst>
                              <p:cond delay="9000"/>
                            </p:stCondLst>
                            <p:childTnLst>
                              <p:par>
                                <p:cTn id="17" presetID="18" presetClass="entr" presetSubtype="12" fill="hold" grpId="0" nodeType="afterEffect">
                                  <p:stCondLst>
                                    <p:cond delay="1000"/>
                                  </p:stCondLst>
                                  <p:childTnLst>
                                    <p:set>
                                      <p:cBhvr>
                                        <p:cTn id="18" dur="1" fill="hold">
                                          <p:stCondLst>
                                            <p:cond delay="0"/>
                                          </p:stCondLst>
                                        </p:cTn>
                                        <p:tgtEl>
                                          <p:spTgt spid="39943">
                                            <p:txEl>
                                              <p:pRg st="2" end="2"/>
                                            </p:txEl>
                                          </p:spTgt>
                                        </p:tgtEl>
                                        <p:attrNameLst>
                                          <p:attrName>style.visibility</p:attrName>
                                        </p:attrNameLst>
                                      </p:cBhvr>
                                      <p:to>
                                        <p:strVal val="visible"/>
                                      </p:to>
                                    </p:set>
                                    <p:animEffect transition="in" filter="strips(downLeft)">
                                      <p:cBhvr>
                                        <p:cTn id="19" dur="2000"/>
                                        <p:tgtEl>
                                          <p:spTgt spid="39943">
                                            <p:txEl>
                                              <p:pRg st="2" end="2"/>
                                            </p:txEl>
                                          </p:spTgt>
                                        </p:tgtEl>
                                      </p:cBhvr>
                                    </p:animEffect>
                                  </p:childTnLst>
                                </p:cTn>
                              </p:par>
                            </p:childTnLst>
                          </p:cTn>
                        </p:par>
                        <p:par>
                          <p:cTn id="20" fill="hold">
                            <p:stCondLst>
                              <p:cond delay="12000"/>
                            </p:stCondLst>
                            <p:childTnLst>
                              <p:par>
                                <p:cTn id="21" presetID="19" presetClass="entr" presetSubtype="10" fill="hold" grpId="0" nodeType="afterEffect">
                                  <p:stCondLst>
                                    <p:cond delay="1000"/>
                                  </p:stCondLst>
                                  <p:childTnLst>
                                    <p:set>
                                      <p:cBhvr>
                                        <p:cTn id="22" dur="1" fill="hold">
                                          <p:stCondLst>
                                            <p:cond delay="0"/>
                                          </p:stCondLst>
                                        </p:cTn>
                                        <p:tgtEl>
                                          <p:spTgt spid="39949"/>
                                        </p:tgtEl>
                                        <p:attrNameLst>
                                          <p:attrName>style.visibility</p:attrName>
                                        </p:attrNameLst>
                                      </p:cBhvr>
                                      <p:to>
                                        <p:strVal val="visible"/>
                                      </p:to>
                                    </p:set>
                                    <p:anim calcmode="lin" valueType="num">
                                      <p:cBhvr>
                                        <p:cTn id="23" dur="5000" fill="hold"/>
                                        <p:tgtEl>
                                          <p:spTgt spid="39949"/>
                                        </p:tgtEl>
                                        <p:attrNameLst>
                                          <p:attrName>ppt_w</p:attrName>
                                        </p:attrNameLst>
                                      </p:cBhvr>
                                      <p:tavLst>
                                        <p:tav tm="0" fmla="#ppt_w*sin(2.5*pi*$)">
                                          <p:val>
                                            <p:fltVal val="0"/>
                                          </p:val>
                                        </p:tav>
                                        <p:tav tm="100000">
                                          <p:val>
                                            <p:fltVal val="1"/>
                                          </p:val>
                                        </p:tav>
                                      </p:tavLst>
                                    </p:anim>
                                    <p:anim calcmode="lin" valueType="num">
                                      <p:cBhvr>
                                        <p:cTn id="24" dur="5000" fill="hold"/>
                                        <p:tgtEl>
                                          <p:spTgt spid="39949"/>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diamond(in)">
                                      <p:cBhvr>
                                        <p:cTn id="29" dur="2000"/>
                                        <p:tgtEl>
                                          <p:spTgt spid="2"/>
                                        </p:tgtEl>
                                      </p:cBhvr>
                                    </p:animEffect>
                                  </p:childTnLst>
                                </p:cTn>
                              </p:par>
                              <p:par>
                                <p:cTn id="30" presetID="8"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amond(in)">
                                      <p:cBhvr>
                                        <p:cTn id="32" dur="2000"/>
                                        <p:tgtEl>
                                          <p:spTgt spid="3"/>
                                        </p:tgtEl>
                                      </p:cBhvr>
                                    </p:animEffect>
                                  </p:childTnLst>
                                </p:cTn>
                              </p:par>
                              <p:par>
                                <p:cTn id="33" presetID="8" presetClass="entr" presetSubtype="16" fill="hold" nodeType="withEffect">
                                  <p:stCondLst>
                                    <p:cond delay="0"/>
                                  </p:stCondLst>
                                  <p:childTnLst>
                                    <p:set>
                                      <p:cBhvr>
                                        <p:cTn id="34" dur="1" fill="hold">
                                          <p:stCondLst>
                                            <p:cond delay="0"/>
                                          </p:stCondLst>
                                        </p:cTn>
                                        <p:tgtEl>
                                          <p:spTgt spid="1028"/>
                                        </p:tgtEl>
                                        <p:attrNameLst>
                                          <p:attrName>style.visibility</p:attrName>
                                        </p:attrNameLst>
                                      </p:cBhvr>
                                      <p:to>
                                        <p:strVal val="visible"/>
                                      </p:to>
                                    </p:set>
                                    <p:animEffect transition="in" filter="diamond(in)">
                                      <p:cBhvr>
                                        <p:cTn id="35" dur="2000"/>
                                        <p:tgtEl>
                                          <p:spTgt spid="1028"/>
                                        </p:tgtEl>
                                      </p:cBhvr>
                                    </p:animEffect>
                                  </p:childTnLst>
                                </p:cTn>
                              </p:par>
                              <p:par>
                                <p:cTn id="36" presetID="8" presetClass="entr" presetSubtype="16" fill="hold" nodeType="withEffect">
                                  <p:stCondLst>
                                    <p:cond delay="0"/>
                                  </p:stCondLst>
                                  <p:childTnLst>
                                    <p:set>
                                      <p:cBhvr>
                                        <p:cTn id="37" dur="1" fill="hold">
                                          <p:stCondLst>
                                            <p:cond delay="0"/>
                                          </p:stCondLst>
                                        </p:cTn>
                                        <p:tgtEl>
                                          <p:spTgt spid="1029"/>
                                        </p:tgtEl>
                                        <p:attrNameLst>
                                          <p:attrName>style.visibility</p:attrName>
                                        </p:attrNameLst>
                                      </p:cBhvr>
                                      <p:to>
                                        <p:strVal val="visible"/>
                                      </p:to>
                                    </p:set>
                                    <p:animEffect transition="in" filter="diamond(in)">
                                      <p:cBhvr>
                                        <p:cTn id="38"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2" grpId="0" autoUpdateAnimBg="0"/>
      <p:bldP spid="39943" grpId="0" build="p" autoUpdateAnimBg="0" advAuto="1000"/>
      <p:bldP spid="39949"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42" name="WordArt 14"/>
          <p:cNvSpPr>
            <a:spLocks noChangeArrowheads="1" noChangeShapeType="1" noTextEdit="1"/>
          </p:cNvSpPr>
          <p:nvPr/>
        </p:nvSpPr>
        <p:spPr bwMode="auto">
          <a:xfrm>
            <a:off x="2286000" y="2400304"/>
            <a:ext cx="2362200" cy="1600200"/>
          </a:xfrm>
          <a:prstGeom prst="rect">
            <a:avLst/>
          </a:prstGeom>
          <a:noFill/>
        </p:spPr>
        <p:txBody>
          <a:bodyPr wrap="none" fromWordArt="1">
            <a:prstTxWarp prst="textWave1">
              <a:avLst>
                <a:gd name="adj1" fmla="val 13005"/>
                <a:gd name="adj2" fmla="val 0"/>
              </a:avLst>
            </a:prstTxWarp>
          </a:bodyPr>
          <a:lstStyle/>
          <a:p>
            <a:r>
              <a:rPr lang="nl-NL" sz="3600" kern="10" dirty="0">
                <a:ln w="9525">
                  <a:noFill/>
                  <a:round/>
                  <a:headEnd/>
                  <a:tailEnd/>
                </a:ln>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a:outerShdw dist="53882" dir="2700000" algn="ctr" rotWithShape="0">
                    <a:srgbClr val="C0C0C0"/>
                  </a:outerShdw>
                </a:effectLst>
                <a:latin typeface="Times New Roman"/>
                <a:cs typeface="Times New Roman"/>
              </a:rPr>
              <a:t>Pauze</a:t>
            </a:r>
          </a:p>
        </p:txBody>
      </p:sp>
      <p:pic>
        <p:nvPicPr>
          <p:cNvPr id="36871" name="Picture 0"/>
          <p:cNvPicPr>
            <a:picLocks noChangeAspect="1" noChangeArrowheads="1"/>
          </p:cNvPicPr>
          <p:nvPr/>
        </p:nvPicPr>
        <p:blipFill>
          <a:blip r:embed="rId3" cstate="print"/>
          <a:srcRect/>
          <a:stretch>
            <a:fillRect/>
          </a:stretch>
        </p:blipFill>
        <p:spPr bwMode="auto">
          <a:xfrm>
            <a:off x="6167439" y="4"/>
            <a:ext cx="4572000" cy="6867525"/>
          </a:xfrm>
          <a:prstGeom prst="rect">
            <a:avLst/>
          </a:prstGeom>
          <a:noFill/>
          <a:ln w="25400">
            <a:noFill/>
            <a:miter lim="800000"/>
            <a:headEnd/>
            <a:tailEnd/>
          </a:ln>
        </p:spPr>
      </p:pic>
      <p:sp>
        <p:nvSpPr>
          <p:cNvPr id="4" name="Tekstvak 3"/>
          <p:cNvSpPr txBox="1"/>
          <p:nvPr/>
        </p:nvSpPr>
        <p:spPr>
          <a:xfrm>
            <a:off x="7810515" y="4500569"/>
            <a:ext cx="959237" cy="369332"/>
          </a:xfrm>
          <a:prstGeom prst="rect">
            <a:avLst/>
          </a:prstGeom>
          <a:noFill/>
        </p:spPr>
        <p:txBody>
          <a:bodyPr wrap="none" rtlCol="0">
            <a:spAutoFit/>
          </a:bodyPr>
          <a:lstStyle/>
          <a:p>
            <a:r>
              <a:rPr lang="nl-NL" dirty="0">
                <a:solidFill>
                  <a:srgbClr val="54FF4B"/>
                </a:solidFill>
              </a:rPr>
              <a:t>Meerval</a:t>
            </a:r>
          </a:p>
        </p:txBody>
      </p:sp>
      <p:sp>
        <p:nvSpPr>
          <p:cNvPr id="5" name="Tekstvak 4"/>
          <p:cNvSpPr txBox="1"/>
          <p:nvPr/>
        </p:nvSpPr>
        <p:spPr>
          <a:xfrm>
            <a:off x="9667904" y="4071941"/>
            <a:ext cx="752065" cy="369332"/>
          </a:xfrm>
          <a:prstGeom prst="rect">
            <a:avLst/>
          </a:prstGeom>
          <a:noFill/>
        </p:spPr>
        <p:txBody>
          <a:bodyPr wrap="none" rtlCol="0">
            <a:spAutoFit/>
          </a:bodyPr>
          <a:lstStyle/>
          <a:p>
            <a:r>
              <a:rPr lang="nl-NL" dirty="0">
                <a:solidFill>
                  <a:srgbClr val="54FF4B"/>
                </a:solidFill>
              </a:rPr>
              <a:t>Voorn</a:t>
            </a:r>
          </a:p>
        </p:txBody>
      </p:sp>
      <p:sp>
        <p:nvSpPr>
          <p:cNvPr id="6" name="Tekstvak 5"/>
          <p:cNvSpPr txBox="1"/>
          <p:nvPr/>
        </p:nvSpPr>
        <p:spPr>
          <a:xfrm>
            <a:off x="9096401" y="5357825"/>
            <a:ext cx="696857" cy="369332"/>
          </a:xfrm>
          <a:prstGeom prst="rect">
            <a:avLst/>
          </a:prstGeom>
          <a:noFill/>
        </p:spPr>
        <p:txBody>
          <a:bodyPr wrap="none" rtlCol="0">
            <a:spAutoFit/>
          </a:bodyPr>
          <a:lstStyle/>
          <a:p>
            <a:r>
              <a:rPr lang="nl-NL" dirty="0">
                <a:solidFill>
                  <a:srgbClr val="54FF4B"/>
                </a:solidFill>
              </a:rPr>
              <a:t>Baars</a:t>
            </a:r>
          </a:p>
        </p:txBody>
      </p:sp>
      <p:sp>
        <p:nvSpPr>
          <p:cNvPr id="7" name="Tekstvak 6"/>
          <p:cNvSpPr txBox="1"/>
          <p:nvPr/>
        </p:nvSpPr>
        <p:spPr>
          <a:xfrm>
            <a:off x="7024695" y="5857892"/>
            <a:ext cx="510268" cy="369332"/>
          </a:xfrm>
          <a:prstGeom prst="rect">
            <a:avLst/>
          </a:prstGeom>
          <a:noFill/>
        </p:spPr>
        <p:txBody>
          <a:bodyPr wrap="none" rtlCol="0">
            <a:spAutoFit/>
          </a:bodyPr>
          <a:lstStyle/>
          <a:p>
            <a:r>
              <a:rPr lang="nl-NL" dirty="0">
                <a:solidFill>
                  <a:srgbClr val="54FF4B"/>
                </a:solidFill>
              </a:rPr>
              <a:t>Pos</a:t>
            </a:r>
          </a:p>
        </p:txBody>
      </p:sp>
      <p:sp>
        <p:nvSpPr>
          <p:cNvPr id="8" name="Tekstvak 7"/>
          <p:cNvSpPr txBox="1"/>
          <p:nvPr/>
        </p:nvSpPr>
        <p:spPr>
          <a:xfrm>
            <a:off x="8810644" y="3202544"/>
            <a:ext cx="753732" cy="369332"/>
          </a:xfrm>
          <a:prstGeom prst="rect">
            <a:avLst/>
          </a:prstGeom>
          <a:noFill/>
        </p:spPr>
        <p:txBody>
          <a:bodyPr wrap="none" rtlCol="0">
            <a:spAutoFit/>
          </a:bodyPr>
          <a:lstStyle/>
          <a:p>
            <a:r>
              <a:rPr lang="nl-NL" dirty="0">
                <a:solidFill>
                  <a:srgbClr val="54FF4B"/>
                </a:solidFill>
              </a:rPr>
              <a:t>Snoek</a:t>
            </a:r>
          </a:p>
        </p:txBody>
      </p:sp>
      <p:sp>
        <p:nvSpPr>
          <p:cNvPr id="9" name="Tekstvak 8"/>
          <p:cNvSpPr txBox="1"/>
          <p:nvPr/>
        </p:nvSpPr>
        <p:spPr>
          <a:xfrm>
            <a:off x="9239272" y="1500173"/>
            <a:ext cx="1262718" cy="369332"/>
          </a:xfrm>
          <a:prstGeom prst="rect">
            <a:avLst/>
          </a:prstGeom>
          <a:noFill/>
        </p:spPr>
        <p:txBody>
          <a:bodyPr wrap="none" rtlCol="0">
            <a:spAutoFit/>
          </a:bodyPr>
          <a:lstStyle/>
          <a:p>
            <a:r>
              <a:rPr lang="nl-NL" dirty="0">
                <a:solidFill>
                  <a:srgbClr val="54FF4B"/>
                </a:solidFill>
              </a:rPr>
              <a:t>Snoekbaars</a:t>
            </a:r>
          </a:p>
        </p:txBody>
      </p:sp>
      <p:sp>
        <p:nvSpPr>
          <p:cNvPr id="10" name="Tekstvak 9"/>
          <p:cNvSpPr txBox="1"/>
          <p:nvPr/>
        </p:nvSpPr>
        <p:spPr>
          <a:xfrm>
            <a:off x="6596070" y="1571612"/>
            <a:ext cx="1573059" cy="369332"/>
          </a:xfrm>
          <a:prstGeom prst="rect">
            <a:avLst/>
          </a:prstGeom>
          <a:noFill/>
        </p:spPr>
        <p:txBody>
          <a:bodyPr wrap="none" rtlCol="0">
            <a:spAutoFit/>
          </a:bodyPr>
          <a:lstStyle/>
          <a:p>
            <a:r>
              <a:rPr lang="nl-NL" dirty="0" err="1">
                <a:solidFill>
                  <a:srgbClr val="54FF4B"/>
                </a:solidFill>
              </a:rPr>
              <a:t>Zoetwaterkwal</a:t>
            </a:r>
            <a:endParaRPr lang="nl-NL" dirty="0">
              <a:solidFill>
                <a:srgbClr val="54FF4B"/>
              </a:solidFill>
            </a:endParaRPr>
          </a:p>
        </p:txBody>
      </p:sp>
      <p:sp>
        <p:nvSpPr>
          <p:cNvPr id="11" name="Tekstvak 10"/>
          <p:cNvSpPr txBox="1"/>
          <p:nvPr/>
        </p:nvSpPr>
        <p:spPr>
          <a:xfrm>
            <a:off x="6381757" y="3286124"/>
            <a:ext cx="1218347" cy="369332"/>
          </a:xfrm>
          <a:prstGeom prst="rect">
            <a:avLst/>
          </a:prstGeom>
          <a:noFill/>
        </p:spPr>
        <p:txBody>
          <a:bodyPr wrap="none" rtlCol="0">
            <a:spAutoFit/>
          </a:bodyPr>
          <a:lstStyle/>
          <a:p>
            <a:r>
              <a:rPr lang="nl-NL" dirty="0">
                <a:solidFill>
                  <a:srgbClr val="54FF4B"/>
                </a:solidFill>
              </a:rPr>
              <a:t>Vederkruid</a:t>
            </a:r>
          </a:p>
        </p:txBody>
      </p:sp>
      <p:sp>
        <p:nvSpPr>
          <p:cNvPr id="12" name="Tekstvak 11"/>
          <p:cNvSpPr txBox="1"/>
          <p:nvPr/>
        </p:nvSpPr>
        <p:spPr>
          <a:xfrm>
            <a:off x="7310447" y="5643577"/>
            <a:ext cx="754694" cy="369332"/>
          </a:xfrm>
          <a:prstGeom prst="rect">
            <a:avLst/>
          </a:prstGeom>
          <a:noFill/>
        </p:spPr>
        <p:txBody>
          <a:bodyPr wrap="none" rtlCol="0">
            <a:spAutoFit/>
          </a:bodyPr>
          <a:lstStyle/>
          <a:p>
            <a:r>
              <a:rPr lang="nl-NL" dirty="0">
                <a:solidFill>
                  <a:srgbClr val="54FF4B"/>
                </a:solidFill>
              </a:rPr>
              <a:t>Kreeft</a:t>
            </a:r>
          </a:p>
        </p:txBody>
      </p:sp>
      <p:sp>
        <p:nvSpPr>
          <p:cNvPr id="13" name="Tekstvak 12"/>
          <p:cNvSpPr txBox="1"/>
          <p:nvPr/>
        </p:nvSpPr>
        <p:spPr>
          <a:xfrm>
            <a:off x="7310450" y="571480"/>
            <a:ext cx="752065" cy="369332"/>
          </a:xfrm>
          <a:prstGeom prst="rect">
            <a:avLst/>
          </a:prstGeom>
          <a:noFill/>
        </p:spPr>
        <p:txBody>
          <a:bodyPr wrap="none" rtlCol="0">
            <a:spAutoFit/>
          </a:bodyPr>
          <a:lstStyle/>
          <a:p>
            <a:r>
              <a:rPr lang="nl-NL" dirty="0">
                <a:solidFill>
                  <a:srgbClr val="54FF4B"/>
                </a:solidFill>
              </a:rPr>
              <a:t>Voorn</a:t>
            </a:r>
          </a:p>
        </p:txBody>
      </p:sp>
      <p:sp>
        <p:nvSpPr>
          <p:cNvPr id="14" name="Tekstvak 13"/>
          <p:cNvSpPr txBox="1"/>
          <p:nvPr/>
        </p:nvSpPr>
        <p:spPr>
          <a:xfrm>
            <a:off x="6126337" y="6572276"/>
            <a:ext cx="1684179" cy="307777"/>
          </a:xfrm>
          <a:prstGeom prst="rect">
            <a:avLst/>
          </a:prstGeom>
          <a:noFill/>
        </p:spPr>
        <p:txBody>
          <a:bodyPr wrap="none" rtlCol="0">
            <a:spAutoFit/>
          </a:bodyPr>
          <a:lstStyle/>
          <a:p>
            <a:r>
              <a:rPr lang="en-GB" sz="1400" dirty="0">
                <a:solidFill>
                  <a:schemeClr val="bg1"/>
                </a:solidFill>
              </a:rPr>
              <a:t>© Esther &amp; Rob Kool</a:t>
            </a:r>
          </a:p>
        </p:txBody>
      </p:sp>
    </p:spTree>
    <p:extLst>
      <p:ext uri="{BB962C8B-B14F-4D97-AF65-F5344CB8AC3E}">
        <p14:creationId xmlns:p14="http://schemas.microsoft.com/office/powerpoint/2010/main" val="117256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style.rotation</p:attrName>
                                        </p:attrNameLst>
                                      </p:cBhvr>
                                      <p:tavLst>
                                        <p:tav tm="0">
                                          <p:val>
                                            <p:fltVal val="720"/>
                                          </p:val>
                                        </p:tav>
                                        <p:tav tm="100000">
                                          <p:val>
                                            <p:fltVal val="0"/>
                                          </p:val>
                                        </p:tav>
                                      </p:tavLst>
                                    </p:anim>
                                    <p:anim calcmode="lin" valueType="num">
                                      <p:cBhvr>
                                        <p:cTn id="15" dur="2000" fill="hold"/>
                                        <p:tgtEl>
                                          <p:spTgt spid="5"/>
                                        </p:tgtEl>
                                        <p:attrNameLst>
                                          <p:attrName>ppt_h</p:attrName>
                                        </p:attrNameLst>
                                      </p:cBhvr>
                                      <p:tavLst>
                                        <p:tav tm="0">
                                          <p:val>
                                            <p:fltVal val="0"/>
                                          </p:val>
                                        </p:tav>
                                        <p:tav tm="100000">
                                          <p:val>
                                            <p:strVal val="#ppt_h"/>
                                          </p:val>
                                        </p:tav>
                                      </p:tavLst>
                                    </p:anim>
                                    <p:anim calcmode="lin" valueType="num">
                                      <p:cBhvr>
                                        <p:cTn id="16" dur="2000" fill="hold"/>
                                        <p:tgtEl>
                                          <p:spTgt spid="5"/>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style.rotation</p:attrName>
                                        </p:attrNameLst>
                                      </p:cBhvr>
                                      <p:tavLst>
                                        <p:tav tm="0">
                                          <p:val>
                                            <p:fltVal val="720"/>
                                          </p:val>
                                        </p:tav>
                                        <p:tav tm="100000">
                                          <p:val>
                                            <p:fltVal val="0"/>
                                          </p:val>
                                        </p:tav>
                                      </p:tavLst>
                                    </p:anim>
                                    <p:anim calcmode="lin" valueType="num">
                                      <p:cBhvr>
                                        <p:cTn id="21" dur="2000" fill="hold"/>
                                        <p:tgtEl>
                                          <p:spTgt spid="6"/>
                                        </p:tgtEl>
                                        <p:attrNameLst>
                                          <p:attrName>ppt_h</p:attrName>
                                        </p:attrNameLst>
                                      </p:cBhvr>
                                      <p:tavLst>
                                        <p:tav tm="0">
                                          <p:val>
                                            <p:fltVal val="0"/>
                                          </p:val>
                                        </p:tav>
                                        <p:tav tm="100000">
                                          <p:val>
                                            <p:strVal val="#ppt_h"/>
                                          </p:val>
                                        </p:tav>
                                      </p:tavLst>
                                    </p:anim>
                                    <p:anim calcmode="lin" valueType="num">
                                      <p:cBhvr>
                                        <p:cTn id="22" dur="2000" fill="hold"/>
                                        <p:tgtEl>
                                          <p:spTgt spid="6"/>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style.rotation</p:attrName>
                                        </p:attrNameLst>
                                      </p:cBhvr>
                                      <p:tavLst>
                                        <p:tav tm="0">
                                          <p:val>
                                            <p:fltVal val="720"/>
                                          </p:val>
                                        </p:tav>
                                        <p:tav tm="100000">
                                          <p:val>
                                            <p:fltVal val="0"/>
                                          </p:val>
                                        </p:tav>
                                      </p:tavLst>
                                    </p:anim>
                                    <p:anim calcmode="lin" valueType="num">
                                      <p:cBhvr>
                                        <p:cTn id="27" dur="2000" fill="hold"/>
                                        <p:tgtEl>
                                          <p:spTgt spid="7"/>
                                        </p:tgtEl>
                                        <p:attrNameLst>
                                          <p:attrName>ppt_h</p:attrName>
                                        </p:attrNameLst>
                                      </p:cBhvr>
                                      <p:tavLst>
                                        <p:tav tm="0">
                                          <p:val>
                                            <p:fltVal val="0"/>
                                          </p:val>
                                        </p:tav>
                                        <p:tav tm="100000">
                                          <p:val>
                                            <p:strVal val="#ppt_h"/>
                                          </p:val>
                                        </p:tav>
                                      </p:tavLst>
                                    </p:anim>
                                    <p:anim calcmode="lin" valueType="num">
                                      <p:cBhvr>
                                        <p:cTn id="28" dur="2000" fill="hold"/>
                                        <p:tgtEl>
                                          <p:spTgt spid="7"/>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anim calcmode="lin" valueType="num">
                                      <p:cBhvr>
                                        <p:cTn id="32" dur="2000" fill="hold"/>
                                        <p:tgtEl>
                                          <p:spTgt spid="8"/>
                                        </p:tgtEl>
                                        <p:attrNameLst>
                                          <p:attrName>style.rotation</p:attrName>
                                        </p:attrNameLst>
                                      </p:cBhvr>
                                      <p:tavLst>
                                        <p:tav tm="0">
                                          <p:val>
                                            <p:fltVal val="720"/>
                                          </p:val>
                                        </p:tav>
                                        <p:tav tm="100000">
                                          <p:val>
                                            <p:fltVal val="0"/>
                                          </p:val>
                                        </p:tav>
                                      </p:tavLst>
                                    </p:anim>
                                    <p:anim calcmode="lin" valueType="num">
                                      <p:cBhvr>
                                        <p:cTn id="33" dur="2000" fill="hold"/>
                                        <p:tgtEl>
                                          <p:spTgt spid="8"/>
                                        </p:tgtEl>
                                        <p:attrNameLst>
                                          <p:attrName>ppt_h</p:attrName>
                                        </p:attrNameLst>
                                      </p:cBhvr>
                                      <p:tavLst>
                                        <p:tav tm="0">
                                          <p:val>
                                            <p:fltVal val="0"/>
                                          </p:val>
                                        </p:tav>
                                        <p:tav tm="100000">
                                          <p:val>
                                            <p:strVal val="#ppt_h"/>
                                          </p:val>
                                        </p:tav>
                                      </p:tavLst>
                                    </p:anim>
                                    <p:anim calcmode="lin" valueType="num">
                                      <p:cBhvr>
                                        <p:cTn id="34" dur="2000" fill="hold"/>
                                        <p:tgtEl>
                                          <p:spTgt spid="8"/>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000"/>
                                        <p:tgtEl>
                                          <p:spTgt spid="9"/>
                                        </p:tgtEl>
                                      </p:cBhvr>
                                    </p:animEffect>
                                    <p:anim calcmode="lin" valueType="num">
                                      <p:cBhvr>
                                        <p:cTn id="38" dur="2000" fill="hold"/>
                                        <p:tgtEl>
                                          <p:spTgt spid="9"/>
                                        </p:tgtEl>
                                        <p:attrNameLst>
                                          <p:attrName>style.rotation</p:attrName>
                                        </p:attrNameLst>
                                      </p:cBhvr>
                                      <p:tavLst>
                                        <p:tav tm="0">
                                          <p:val>
                                            <p:fltVal val="720"/>
                                          </p:val>
                                        </p:tav>
                                        <p:tav tm="100000">
                                          <p:val>
                                            <p:fltVal val="0"/>
                                          </p:val>
                                        </p:tav>
                                      </p:tavLst>
                                    </p:anim>
                                    <p:anim calcmode="lin" valueType="num">
                                      <p:cBhvr>
                                        <p:cTn id="39" dur="2000" fill="hold"/>
                                        <p:tgtEl>
                                          <p:spTgt spid="9"/>
                                        </p:tgtEl>
                                        <p:attrNameLst>
                                          <p:attrName>ppt_h</p:attrName>
                                        </p:attrNameLst>
                                      </p:cBhvr>
                                      <p:tavLst>
                                        <p:tav tm="0">
                                          <p:val>
                                            <p:fltVal val="0"/>
                                          </p:val>
                                        </p:tav>
                                        <p:tav tm="100000">
                                          <p:val>
                                            <p:strVal val="#ppt_h"/>
                                          </p:val>
                                        </p:tav>
                                      </p:tavLst>
                                    </p:anim>
                                    <p:anim calcmode="lin" valueType="num">
                                      <p:cBhvr>
                                        <p:cTn id="40" dur="2000" fill="hold"/>
                                        <p:tgtEl>
                                          <p:spTgt spid="9"/>
                                        </p:tgtEl>
                                        <p:attrNameLst>
                                          <p:attrName>ppt_w</p:attrName>
                                        </p:attrNameLst>
                                      </p:cBhvr>
                                      <p:tavLst>
                                        <p:tav tm="0">
                                          <p:val>
                                            <p:fltVal val="0"/>
                                          </p:val>
                                        </p:tav>
                                        <p:tav tm="100000">
                                          <p:val>
                                            <p:strVal val="#ppt_w"/>
                                          </p:val>
                                        </p:tav>
                                      </p:tavLst>
                                    </p:anim>
                                  </p:childTnLst>
                                </p:cTn>
                              </p:par>
                              <p:par>
                                <p:cTn id="41" presetID="35"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000"/>
                                        <p:tgtEl>
                                          <p:spTgt spid="10"/>
                                        </p:tgtEl>
                                      </p:cBhvr>
                                    </p:animEffect>
                                    <p:anim calcmode="lin" valueType="num">
                                      <p:cBhvr>
                                        <p:cTn id="44" dur="2000" fill="hold"/>
                                        <p:tgtEl>
                                          <p:spTgt spid="10"/>
                                        </p:tgtEl>
                                        <p:attrNameLst>
                                          <p:attrName>style.rotation</p:attrName>
                                        </p:attrNameLst>
                                      </p:cBhvr>
                                      <p:tavLst>
                                        <p:tav tm="0">
                                          <p:val>
                                            <p:fltVal val="720"/>
                                          </p:val>
                                        </p:tav>
                                        <p:tav tm="100000">
                                          <p:val>
                                            <p:fltVal val="0"/>
                                          </p:val>
                                        </p:tav>
                                      </p:tavLst>
                                    </p:anim>
                                    <p:anim calcmode="lin" valueType="num">
                                      <p:cBhvr>
                                        <p:cTn id="45" dur="2000" fill="hold"/>
                                        <p:tgtEl>
                                          <p:spTgt spid="10"/>
                                        </p:tgtEl>
                                        <p:attrNameLst>
                                          <p:attrName>ppt_h</p:attrName>
                                        </p:attrNameLst>
                                      </p:cBhvr>
                                      <p:tavLst>
                                        <p:tav tm="0">
                                          <p:val>
                                            <p:fltVal val="0"/>
                                          </p:val>
                                        </p:tav>
                                        <p:tav tm="100000">
                                          <p:val>
                                            <p:strVal val="#ppt_h"/>
                                          </p:val>
                                        </p:tav>
                                      </p:tavLst>
                                    </p:anim>
                                    <p:anim calcmode="lin" valueType="num">
                                      <p:cBhvr>
                                        <p:cTn id="46" dur="2000" fill="hold"/>
                                        <p:tgtEl>
                                          <p:spTgt spid="10"/>
                                        </p:tgtEl>
                                        <p:attrNameLst>
                                          <p:attrName>ppt_w</p:attrName>
                                        </p:attrNameLst>
                                      </p:cBhvr>
                                      <p:tavLst>
                                        <p:tav tm="0">
                                          <p:val>
                                            <p:fltVal val="0"/>
                                          </p:val>
                                        </p:tav>
                                        <p:tav tm="100000">
                                          <p:val>
                                            <p:strVal val="#ppt_w"/>
                                          </p:val>
                                        </p:tav>
                                      </p:tavLst>
                                    </p:anim>
                                  </p:childTnLst>
                                </p:cTn>
                              </p:par>
                              <p:par>
                                <p:cTn id="47" presetID="35"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2000"/>
                                        <p:tgtEl>
                                          <p:spTgt spid="11"/>
                                        </p:tgtEl>
                                      </p:cBhvr>
                                    </p:animEffect>
                                    <p:anim calcmode="lin" valueType="num">
                                      <p:cBhvr>
                                        <p:cTn id="50" dur="2000" fill="hold"/>
                                        <p:tgtEl>
                                          <p:spTgt spid="11"/>
                                        </p:tgtEl>
                                        <p:attrNameLst>
                                          <p:attrName>style.rotation</p:attrName>
                                        </p:attrNameLst>
                                      </p:cBhvr>
                                      <p:tavLst>
                                        <p:tav tm="0">
                                          <p:val>
                                            <p:fltVal val="720"/>
                                          </p:val>
                                        </p:tav>
                                        <p:tav tm="100000">
                                          <p:val>
                                            <p:fltVal val="0"/>
                                          </p:val>
                                        </p:tav>
                                      </p:tavLst>
                                    </p:anim>
                                    <p:anim calcmode="lin" valueType="num">
                                      <p:cBhvr>
                                        <p:cTn id="51" dur="2000" fill="hold"/>
                                        <p:tgtEl>
                                          <p:spTgt spid="11"/>
                                        </p:tgtEl>
                                        <p:attrNameLst>
                                          <p:attrName>ppt_h</p:attrName>
                                        </p:attrNameLst>
                                      </p:cBhvr>
                                      <p:tavLst>
                                        <p:tav tm="0">
                                          <p:val>
                                            <p:fltVal val="0"/>
                                          </p:val>
                                        </p:tav>
                                        <p:tav tm="100000">
                                          <p:val>
                                            <p:strVal val="#ppt_h"/>
                                          </p:val>
                                        </p:tav>
                                      </p:tavLst>
                                    </p:anim>
                                    <p:anim calcmode="lin" valueType="num">
                                      <p:cBhvr>
                                        <p:cTn id="52" dur="2000" fill="hold"/>
                                        <p:tgtEl>
                                          <p:spTgt spid="11"/>
                                        </p:tgtEl>
                                        <p:attrNameLst>
                                          <p:attrName>ppt_w</p:attrName>
                                        </p:attrNameLst>
                                      </p:cBhvr>
                                      <p:tavLst>
                                        <p:tav tm="0">
                                          <p:val>
                                            <p:fltVal val="0"/>
                                          </p:val>
                                        </p:tav>
                                        <p:tav tm="100000">
                                          <p:val>
                                            <p:strVal val="#ppt_w"/>
                                          </p:val>
                                        </p:tav>
                                      </p:tavLst>
                                    </p:anim>
                                  </p:childTnLst>
                                </p:cTn>
                              </p:par>
                              <p:par>
                                <p:cTn id="53" presetID="35"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2000"/>
                                        <p:tgtEl>
                                          <p:spTgt spid="12"/>
                                        </p:tgtEl>
                                      </p:cBhvr>
                                    </p:animEffect>
                                    <p:anim calcmode="lin" valueType="num">
                                      <p:cBhvr>
                                        <p:cTn id="56" dur="2000" fill="hold"/>
                                        <p:tgtEl>
                                          <p:spTgt spid="12"/>
                                        </p:tgtEl>
                                        <p:attrNameLst>
                                          <p:attrName>style.rotation</p:attrName>
                                        </p:attrNameLst>
                                      </p:cBhvr>
                                      <p:tavLst>
                                        <p:tav tm="0">
                                          <p:val>
                                            <p:fltVal val="720"/>
                                          </p:val>
                                        </p:tav>
                                        <p:tav tm="100000">
                                          <p:val>
                                            <p:fltVal val="0"/>
                                          </p:val>
                                        </p:tav>
                                      </p:tavLst>
                                    </p:anim>
                                    <p:anim calcmode="lin" valueType="num">
                                      <p:cBhvr>
                                        <p:cTn id="57" dur="2000" fill="hold"/>
                                        <p:tgtEl>
                                          <p:spTgt spid="12"/>
                                        </p:tgtEl>
                                        <p:attrNameLst>
                                          <p:attrName>ppt_h</p:attrName>
                                        </p:attrNameLst>
                                      </p:cBhvr>
                                      <p:tavLst>
                                        <p:tav tm="0">
                                          <p:val>
                                            <p:fltVal val="0"/>
                                          </p:val>
                                        </p:tav>
                                        <p:tav tm="100000">
                                          <p:val>
                                            <p:strVal val="#ppt_h"/>
                                          </p:val>
                                        </p:tav>
                                      </p:tavLst>
                                    </p:anim>
                                    <p:anim calcmode="lin" valueType="num">
                                      <p:cBhvr>
                                        <p:cTn id="58" dur="2000" fill="hold"/>
                                        <p:tgtEl>
                                          <p:spTgt spid="12"/>
                                        </p:tgtEl>
                                        <p:attrNameLst>
                                          <p:attrName>ppt_w</p:attrName>
                                        </p:attrNameLst>
                                      </p:cBhvr>
                                      <p:tavLst>
                                        <p:tav tm="0">
                                          <p:val>
                                            <p:fltVal val="0"/>
                                          </p:val>
                                        </p:tav>
                                        <p:tav tm="100000">
                                          <p:val>
                                            <p:strVal val="#ppt_w"/>
                                          </p:val>
                                        </p:tav>
                                      </p:tavLst>
                                    </p:anim>
                                  </p:childTnLst>
                                </p:cTn>
                              </p:par>
                              <p:par>
                                <p:cTn id="59" presetID="35"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000"/>
                                        <p:tgtEl>
                                          <p:spTgt spid="13"/>
                                        </p:tgtEl>
                                      </p:cBhvr>
                                    </p:animEffect>
                                    <p:anim calcmode="lin" valueType="num">
                                      <p:cBhvr>
                                        <p:cTn id="62" dur="2000" fill="hold"/>
                                        <p:tgtEl>
                                          <p:spTgt spid="13"/>
                                        </p:tgtEl>
                                        <p:attrNameLst>
                                          <p:attrName>style.rotation</p:attrName>
                                        </p:attrNameLst>
                                      </p:cBhvr>
                                      <p:tavLst>
                                        <p:tav tm="0">
                                          <p:val>
                                            <p:fltVal val="720"/>
                                          </p:val>
                                        </p:tav>
                                        <p:tav tm="100000">
                                          <p:val>
                                            <p:fltVal val="0"/>
                                          </p:val>
                                        </p:tav>
                                      </p:tavLst>
                                    </p:anim>
                                    <p:anim calcmode="lin" valueType="num">
                                      <p:cBhvr>
                                        <p:cTn id="63" dur="2000" fill="hold"/>
                                        <p:tgtEl>
                                          <p:spTgt spid="13"/>
                                        </p:tgtEl>
                                        <p:attrNameLst>
                                          <p:attrName>ppt_h</p:attrName>
                                        </p:attrNameLst>
                                      </p:cBhvr>
                                      <p:tavLst>
                                        <p:tav tm="0">
                                          <p:val>
                                            <p:fltVal val="0"/>
                                          </p:val>
                                        </p:tav>
                                        <p:tav tm="100000">
                                          <p:val>
                                            <p:strVal val="#ppt_h"/>
                                          </p:val>
                                        </p:tav>
                                      </p:tavLst>
                                    </p:anim>
                                    <p:anim calcmode="lin" valueType="num">
                                      <p:cBhvr>
                                        <p:cTn id="64" dur="2000" fill="hold"/>
                                        <p:tgtEl>
                                          <p:spTgt spid="1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3165</TotalTime>
  <Words>2391</Words>
  <Application>Microsoft Office PowerPoint</Application>
  <PresentationFormat>Breedbeeld</PresentationFormat>
  <Paragraphs>516</Paragraphs>
  <Slides>42</Slides>
  <Notes>39</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42</vt:i4>
      </vt:variant>
    </vt:vector>
  </HeadingPairs>
  <TitlesOfParts>
    <vt:vector size="47" baseType="lpstr">
      <vt:lpstr>Arial</vt:lpstr>
      <vt:lpstr>Calibri</vt:lpstr>
      <vt:lpstr>Lucida Sans</vt:lpstr>
      <vt:lpstr>Times New Roman</vt:lpstr>
      <vt:lpstr>Kantoorthema</vt:lpstr>
      <vt:lpstr>Specialisatie Onderwaterbiologie (Nederland) </vt:lpstr>
      <vt:lpstr>Veiligheid</vt:lpstr>
      <vt:lpstr>Voorstellen, data etc…..</vt:lpstr>
      <vt:lpstr>Specialisatie Biologie</vt:lpstr>
      <vt:lpstr>De aftrap</vt:lpstr>
      <vt:lpstr>Doel specialisatie</vt:lpstr>
      <vt:lpstr>Biologiespecialisaties</vt:lpstr>
      <vt:lpstr>Cursusmateriaal</vt:lpstr>
      <vt:lpstr>Werkwijze ….</vt:lpstr>
      <vt:lpstr>Verklaring sheets…..</vt:lpstr>
      <vt:lpstr>Hoofdstuk 1: Soortenrijkdom</vt:lpstr>
      <vt:lpstr>zien – observeren – indelen</vt:lpstr>
      <vt:lpstr>Wat is dit …….</vt:lpstr>
      <vt:lpstr>Carolus Linneus</vt:lpstr>
      <vt:lpstr>Systematiek</vt:lpstr>
      <vt:lpstr>(Globale) Systematiek van de levende wezens</vt:lpstr>
      <vt:lpstr>Planten</vt:lpstr>
      <vt:lpstr>Systematiek van de planten</vt:lpstr>
      <vt:lpstr>Blauwwier</vt:lpstr>
      <vt:lpstr>Groenwieren</vt:lpstr>
      <vt:lpstr>Bruinwieren</vt:lpstr>
      <vt:lpstr>Roodwieren</vt:lpstr>
      <vt:lpstr>Kranswieren</vt:lpstr>
      <vt:lpstr>Hogere planten</vt:lpstr>
      <vt:lpstr>Hogere planten (1) - oeverplanten</vt:lpstr>
      <vt:lpstr>Hogere planten (2) - drijvend</vt:lpstr>
      <vt:lpstr>PowerPoint-presentatie</vt:lpstr>
      <vt:lpstr>Hogere planten (3) - ondergedoken</vt:lpstr>
      <vt:lpstr>PowerPoint-presentatie</vt:lpstr>
      <vt:lpstr>Hoofdstuk 2 Dieren: Als je dit hoofdstuk gelezen hebt:</vt:lpstr>
      <vt:lpstr>Systematiek van de dieren</vt:lpstr>
      <vt:lpstr>Eéncelligen</vt:lpstr>
      <vt:lpstr>Sponzen</vt:lpstr>
      <vt:lpstr>PowerPoint-presentatie</vt:lpstr>
      <vt:lpstr>Neteldieren</vt:lpstr>
      <vt:lpstr>Neteldieren - poliepen</vt:lpstr>
      <vt:lpstr>Neteldieren - Schijfkwallen</vt:lpstr>
      <vt:lpstr>Neteldieren - anemonen</vt:lpstr>
      <vt:lpstr>Neteldieren - hydroïdpoliepen</vt:lpstr>
      <vt:lpstr>Neteldieren - koralen</vt:lpstr>
      <vt:lpstr>Oefening</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Rob en Nelleke Kool</dc:creator>
  <cp:lastModifiedBy>Rob en Nelleke Kool</cp:lastModifiedBy>
  <cp:revision>147</cp:revision>
  <dcterms:created xsi:type="dcterms:W3CDTF">2017-06-17T11:10:25Z</dcterms:created>
  <dcterms:modified xsi:type="dcterms:W3CDTF">2024-09-11T11:58:12Z</dcterms:modified>
</cp:coreProperties>
</file>