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5"/>
  </p:notesMasterIdLst>
  <p:sldIdLst>
    <p:sldId id="259" r:id="rId2"/>
    <p:sldId id="290"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92" r:id="rId24"/>
    <p:sldId id="280" r:id="rId25"/>
    <p:sldId id="281" r:id="rId26"/>
    <p:sldId id="282" r:id="rId27"/>
    <p:sldId id="283" r:id="rId28"/>
    <p:sldId id="284" r:id="rId29"/>
    <p:sldId id="285" r:id="rId30"/>
    <p:sldId id="286" r:id="rId31"/>
    <p:sldId id="287" r:id="rId32"/>
    <p:sldId id="288" r:id="rId33"/>
    <p:sldId id="291" r:id="rId34"/>
  </p:sldIdLst>
  <p:sldSz cx="12192000" cy="6858000"/>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7A43"/>
    <a:srgbClr val="61BA50"/>
    <a:srgbClr val="106AB3"/>
    <a:srgbClr val="FDA236"/>
    <a:srgbClr val="F39436"/>
    <a:srgbClr val="16AFE6"/>
    <a:srgbClr val="1C91D0"/>
    <a:srgbClr val="EF7B3E"/>
    <a:srgbClr val="1C9BD8"/>
    <a:srgbClr val="EF79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661" autoAdjust="0"/>
  </p:normalViewPr>
  <p:slideViewPr>
    <p:cSldViewPr snapToGrid="0">
      <p:cViewPr varScale="1">
        <p:scale>
          <a:sx n="98" d="100"/>
          <a:sy n="98" d="100"/>
        </p:scale>
        <p:origin x="72" y="-2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DA7AD8A9-69BD-4A2C-9CF4-7B7CAF875036}" type="datetimeFigureOut">
              <a:rPr lang="nl-NL" smtClean="0"/>
              <a:t>10-9-2024</a:t>
            </a:fld>
            <a:endParaRPr lang="nl-NL"/>
          </a:p>
        </p:txBody>
      </p:sp>
      <p:sp>
        <p:nvSpPr>
          <p:cNvPr id="4" name="Tijdelijke aanduiding voor dia-afbeelding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C606E35B-D865-477B-920F-A913517414E6}" type="slidenum">
              <a:rPr lang="nl-NL" smtClean="0"/>
              <a:t>‹nr.›</a:t>
            </a:fld>
            <a:endParaRPr lang="nl-NL"/>
          </a:p>
        </p:txBody>
      </p:sp>
    </p:spTree>
    <p:extLst>
      <p:ext uri="{BB962C8B-B14F-4D97-AF65-F5344CB8AC3E}">
        <p14:creationId xmlns:p14="http://schemas.microsoft.com/office/powerpoint/2010/main" val="2165573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jdelijke aanduiding voor dia-afbeelding 1"/>
          <p:cNvSpPr>
            <a:spLocks noGrp="1" noRot="1" noChangeAspect="1" noTextEdit="1"/>
          </p:cNvSpPr>
          <p:nvPr>
            <p:ph type="sldImg"/>
          </p:nvPr>
        </p:nvSpPr>
        <p:spPr bwMode="auto">
          <a:xfrm>
            <a:off x="422275" y="1241425"/>
            <a:ext cx="5954713" cy="3351213"/>
          </a:xfrm>
          <a:noFill/>
          <a:ln>
            <a:solidFill>
              <a:srgbClr val="000000"/>
            </a:solidFill>
            <a:miter lim="800000"/>
            <a:headEnd/>
            <a:tailEnd/>
          </a:ln>
        </p:spPr>
      </p:sp>
      <p:sp>
        <p:nvSpPr>
          <p:cNvPr id="37891"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Aantwoorden bij vragen aan het eind van blok 1</a:t>
            </a:r>
          </a:p>
        </p:txBody>
      </p:sp>
      <p:sp>
        <p:nvSpPr>
          <p:cNvPr id="37892"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AF09A3-9FE2-4DF4-9534-CD5FF342D414}" type="slidenum">
              <a:rPr lang="nl-NL" smtClean="0"/>
              <a:pPr fontAlgn="base">
                <a:spcBef>
                  <a:spcPct val="0"/>
                </a:spcBef>
                <a:spcAft>
                  <a:spcPct val="0"/>
                </a:spcAft>
                <a:defRPr/>
              </a:pPr>
              <a:t>3</a:t>
            </a:fld>
            <a:endParaRPr lang="nl-NL"/>
          </a:p>
        </p:txBody>
      </p:sp>
    </p:spTree>
    <p:extLst>
      <p:ext uri="{BB962C8B-B14F-4D97-AF65-F5344CB8AC3E}">
        <p14:creationId xmlns:p14="http://schemas.microsoft.com/office/powerpoint/2010/main" val="1544772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jdelijke aanduiding voor dia-afbeelding 1"/>
          <p:cNvSpPr>
            <a:spLocks noGrp="1" noRot="1" noChangeAspect="1" noTextEdit="1"/>
          </p:cNvSpPr>
          <p:nvPr>
            <p:ph type="sldImg"/>
          </p:nvPr>
        </p:nvSpPr>
        <p:spPr bwMode="auto">
          <a:xfrm>
            <a:off x="422275" y="1241425"/>
            <a:ext cx="5954713" cy="3351213"/>
          </a:xfrm>
          <a:noFill/>
          <a:ln>
            <a:solidFill>
              <a:srgbClr val="000000"/>
            </a:solidFill>
            <a:miter lim="800000"/>
            <a:headEnd/>
            <a:tailEnd/>
          </a:ln>
        </p:spPr>
      </p:sp>
      <p:sp>
        <p:nvSpPr>
          <p:cNvPr id="38915"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nl-NL"/>
          </a:p>
        </p:txBody>
      </p:sp>
      <p:sp>
        <p:nvSpPr>
          <p:cNvPr id="38916"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08B8D06-1B2F-43A0-B071-41F3D88FC822}" type="slidenum">
              <a:rPr lang="nl-NL" smtClean="0"/>
              <a:pPr fontAlgn="base">
                <a:spcBef>
                  <a:spcPct val="0"/>
                </a:spcBef>
                <a:spcAft>
                  <a:spcPct val="0"/>
                </a:spcAft>
                <a:defRPr/>
              </a:pPr>
              <a:t>4</a:t>
            </a:fld>
            <a:endParaRPr lang="nl-NL"/>
          </a:p>
        </p:txBody>
      </p:sp>
    </p:spTree>
    <p:extLst>
      <p:ext uri="{BB962C8B-B14F-4D97-AF65-F5344CB8AC3E}">
        <p14:creationId xmlns:p14="http://schemas.microsoft.com/office/powerpoint/2010/main" val="214181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jdelijke aanduiding voor dia-afbeelding 1"/>
          <p:cNvSpPr>
            <a:spLocks noGrp="1" noRot="1" noChangeAspect="1" noTextEdit="1"/>
          </p:cNvSpPr>
          <p:nvPr>
            <p:ph type="sldImg"/>
          </p:nvPr>
        </p:nvSpPr>
        <p:spPr bwMode="auto">
          <a:xfrm>
            <a:off x="422275" y="1241425"/>
            <a:ext cx="5954713" cy="3351213"/>
          </a:xfrm>
          <a:noFill/>
          <a:ln>
            <a:solidFill>
              <a:srgbClr val="000000"/>
            </a:solidFill>
            <a:miter lim="800000"/>
            <a:headEnd/>
            <a:tailEnd/>
          </a:ln>
        </p:spPr>
      </p:sp>
      <p:sp>
        <p:nvSpPr>
          <p:cNvPr id="39939"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19. De bruinachtige slak 19 lijkt een Onichidoris soort. Een Nederlandse naam heb ik niet, van belang is dat de cursisten de relatie met de eieren weten te leggen.</a:t>
            </a:r>
          </a:p>
        </p:txBody>
      </p:sp>
      <p:sp>
        <p:nvSpPr>
          <p:cNvPr id="39940"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1607C49-2B64-45ED-9DF4-F38ED5B277F9}" type="slidenum">
              <a:rPr lang="nl-NL" smtClean="0"/>
              <a:pPr fontAlgn="base">
                <a:spcBef>
                  <a:spcPct val="0"/>
                </a:spcBef>
                <a:spcAft>
                  <a:spcPct val="0"/>
                </a:spcAft>
                <a:defRPr/>
              </a:pPr>
              <a:t>5</a:t>
            </a:fld>
            <a:endParaRPr lang="nl-NL"/>
          </a:p>
        </p:txBody>
      </p:sp>
    </p:spTree>
    <p:extLst>
      <p:ext uri="{BB962C8B-B14F-4D97-AF65-F5344CB8AC3E}">
        <p14:creationId xmlns:p14="http://schemas.microsoft.com/office/powerpoint/2010/main" val="312929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jdelijke aanduiding voor dia-afbeelding 1"/>
          <p:cNvSpPr>
            <a:spLocks noGrp="1" noRot="1" noChangeAspect="1" noTextEdit="1"/>
          </p:cNvSpPr>
          <p:nvPr>
            <p:ph type="sldImg"/>
          </p:nvPr>
        </p:nvSpPr>
        <p:spPr bwMode="auto">
          <a:xfrm>
            <a:off x="422275" y="1241425"/>
            <a:ext cx="5954713" cy="3351213"/>
          </a:xfrm>
          <a:noFill/>
          <a:ln>
            <a:solidFill>
              <a:srgbClr val="000000"/>
            </a:solidFill>
            <a:miter lim="800000"/>
            <a:headEnd/>
            <a:tailEnd/>
          </a:ln>
        </p:spPr>
      </p:sp>
      <p:sp>
        <p:nvSpPr>
          <p:cNvPr id="40963"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39 De glaszakpijp (Ciona intestinalis) wordt ook met andere Nederlandse namen aangeduid</a:t>
            </a:r>
          </a:p>
          <a:p>
            <a:pPr eaLnBrk="1" hangingPunct="1">
              <a:spcBef>
                <a:spcPct val="0"/>
              </a:spcBef>
            </a:pPr>
            <a:r>
              <a:rPr lang="nl-NL"/>
              <a:t>38 Kolonievormende zakpijp of slingerzakpijp is ook goed. Hier zie je dat de Latijnse naam ongeveer even vaak wordt gebruikt als de Nederlandse, net als bij de Sepia (NL: Zeekat)</a:t>
            </a:r>
          </a:p>
        </p:txBody>
      </p:sp>
      <p:sp>
        <p:nvSpPr>
          <p:cNvPr id="40964"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56A80E1-A00C-40F6-AC76-A151A73DA867}" type="slidenum">
              <a:rPr lang="nl-NL" smtClean="0"/>
              <a:pPr fontAlgn="base">
                <a:spcBef>
                  <a:spcPct val="0"/>
                </a:spcBef>
                <a:spcAft>
                  <a:spcPct val="0"/>
                </a:spcAft>
                <a:defRPr/>
              </a:pPr>
              <a:t>6</a:t>
            </a:fld>
            <a:endParaRPr lang="nl-NL"/>
          </a:p>
        </p:txBody>
      </p:sp>
    </p:spTree>
    <p:extLst>
      <p:ext uri="{BB962C8B-B14F-4D97-AF65-F5344CB8AC3E}">
        <p14:creationId xmlns:p14="http://schemas.microsoft.com/office/powerpoint/2010/main" val="1233127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299503EB-5D51-455F-A8FA-1F4FF8ABF1D3}" type="datetime1">
              <a:rPr lang="nl-NL" smtClean="0"/>
              <a:pPr fontAlgn="base">
                <a:spcBef>
                  <a:spcPct val="0"/>
                </a:spcBef>
                <a:spcAft>
                  <a:spcPct val="0"/>
                </a:spcAft>
                <a:defRPr/>
              </a:pPr>
              <a:t>10-9-2024</a:t>
            </a:fld>
            <a:endParaRPr lang="nl-NL"/>
          </a:p>
        </p:txBody>
      </p:sp>
      <p:sp>
        <p:nvSpPr>
          <p:cNvPr id="41987"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4198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3CC372-9F55-41AA-9977-0D1C887CBECD}" type="slidenum">
              <a:rPr lang="nl-NL" smtClean="0"/>
              <a:pPr fontAlgn="base">
                <a:spcBef>
                  <a:spcPct val="0"/>
                </a:spcBef>
                <a:spcAft>
                  <a:spcPct val="0"/>
                </a:spcAft>
                <a:defRPr/>
              </a:pPr>
              <a:t>7</a:t>
            </a:fld>
            <a:endParaRPr lang="nl-NL"/>
          </a:p>
        </p:txBody>
      </p:sp>
      <p:sp>
        <p:nvSpPr>
          <p:cNvPr id="41989" name="Rectangle 2"/>
          <p:cNvSpPr>
            <a:spLocks noGrp="1" noRot="1" noChangeAspect="1" noChangeArrowheads="1" noTextEdit="1"/>
          </p:cNvSpPr>
          <p:nvPr>
            <p:ph type="sldImg"/>
          </p:nvPr>
        </p:nvSpPr>
        <p:spPr bwMode="auto">
          <a:xfrm>
            <a:off x="422275" y="1241425"/>
            <a:ext cx="5954713" cy="3351213"/>
          </a:xfrm>
          <a:noFill/>
          <a:ln>
            <a:solidFill>
              <a:srgbClr val="000000"/>
            </a:solidFill>
            <a:miter lim="800000"/>
            <a:headEnd/>
            <a:tailEnd/>
          </a:ln>
        </p:spPr>
      </p:sp>
      <p:sp>
        <p:nvSpPr>
          <p:cNvPr id="4199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nl-NL" dirty="0"/>
          </a:p>
        </p:txBody>
      </p:sp>
    </p:spTree>
    <p:extLst>
      <p:ext uri="{BB962C8B-B14F-4D97-AF65-F5344CB8AC3E}">
        <p14:creationId xmlns:p14="http://schemas.microsoft.com/office/powerpoint/2010/main" val="2535092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B5C7228E-AA10-435C-930E-74A24AE1E3AB}" type="datetime1">
              <a:rPr lang="nl-NL" smtClean="0"/>
              <a:pPr fontAlgn="base">
                <a:spcBef>
                  <a:spcPct val="0"/>
                </a:spcBef>
                <a:spcAft>
                  <a:spcPct val="0"/>
                </a:spcAft>
                <a:defRPr/>
              </a:pPr>
              <a:t>10-9-2024</a:t>
            </a:fld>
            <a:endParaRPr lang="nl-NL"/>
          </a:p>
        </p:txBody>
      </p:sp>
      <p:sp>
        <p:nvSpPr>
          <p:cNvPr id="43011"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4301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7D45068-195C-4E4A-BA98-EC8AD7D5422A}" type="slidenum">
              <a:rPr lang="nl-NL" smtClean="0"/>
              <a:pPr fontAlgn="base">
                <a:spcBef>
                  <a:spcPct val="0"/>
                </a:spcBef>
                <a:spcAft>
                  <a:spcPct val="0"/>
                </a:spcAft>
                <a:defRPr/>
              </a:pPr>
              <a:t>8</a:t>
            </a:fld>
            <a:endParaRPr lang="nl-NL"/>
          </a:p>
        </p:txBody>
      </p:sp>
      <p:sp>
        <p:nvSpPr>
          <p:cNvPr id="43013" name="Rectangle 2"/>
          <p:cNvSpPr>
            <a:spLocks noGrp="1" noRot="1" noChangeAspect="1" noChangeArrowheads="1" noTextEdit="1"/>
          </p:cNvSpPr>
          <p:nvPr>
            <p:ph type="sldImg"/>
          </p:nvPr>
        </p:nvSpPr>
        <p:spPr bwMode="auto">
          <a:xfrm>
            <a:off x="422275" y="1241425"/>
            <a:ext cx="5954713" cy="3351213"/>
          </a:xfrm>
          <a:noFill/>
          <a:ln>
            <a:solidFill>
              <a:srgbClr val="000000"/>
            </a:solidFill>
            <a:miter lim="800000"/>
            <a:headEnd/>
            <a:tailEnd/>
          </a:ln>
        </p:spPr>
      </p:sp>
      <p:sp>
        <p:nvSpPr>
          <p:cNvPr id="4301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dirty="0"/>
              <a:t>Al deze elementen onderscheiden de ribkwallen van echte kwallen. Alleen het geleiachtige lichaam hebben ze gemeen.</a:t>
            </a:r>
          </a:p>
          <a:p>
            <a:pPr eaLnBrk="1" hangingPunct="1">
              <a:spcBef>
                <a:spcPct val="0"/>
              </a:spcBef>
            </a:pPr>
            <a:r>
              <a:rPr lang="nl-NL" dirty="0"/>
              <a:t>De Amerikaanse ribkwal is een exoot die in de west Europese wateren. Kijk</a:t>
            </a:r>
            <a:r>
              <a:rPr lang="nl-NL" baseline="0" dirty="0"/>
              <a:t> voor de geschiedenis in </a:t>
            </a:r>
            <a:r>
              <a:rPr lang="nl-NL" baseline="0" dirty="0" err="1"/>
              <a:t>wikipedia</a:t>
            </a:r>
            <a:r>
              <a:rPr lang="nl-NL" baseline="0" dirty="0"/>
              <a:t> (Engels): http://en.wikipedia.org/wiki/Mnemiopsis_leidyi.</a:t>
            </a:r>
          </a:p>
          <a:p>
            <a:pPr eaLnBrk="1" hangingPunct="1">
              <a:spcBef>
                <a:spcPct val="0"/>
              </a:spcBef>
            </a:pPr>
            <a:r>
              <a:rPr lang="nl-NL" baseline="0" dirty="0"/>
              <a:t> </a:t>
            </a:r>
            <a:endParaRPr lang="nl-NL" dirty="0"/>
          </a:p>
        </p:txBody>
      </p:sp>
    </p:spTree>
    <p:extLst>
      <p:ext uri="{BB962C8B-B14F-4D97-AF65-F5344CB8AC3E}">
        <p14:creationId xmlns:p14="http://schemas.microsoft.com/office/powerpoint/2010/main" val="53390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16BEC266-97EB-4944-A0F9-E8A5AD578942}" type="datetime1">
              <a:rPr lang="nl-NL" smtClean="0"/>
              <a:pPr fontAlgn="base">
                <a:spcBef>
                  <a:spcPct val="0"/>
                </a:spcBef>
                <a:spcAft>
                  <a:spcPct val="0"/>
                </a:spcAft>
                <a:defRPr/>
              </a:pPr>
              <a:t>10-9-2024</a:t>
            </a:fld>
            <a:endParaRPr lang="nl-NL"/>
          </a:p>
        </p:txBody>
      </p:sp>
      <p:sp>
        <p:nvSpPr>
          <p:cNvPr id="44035"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4403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0C9AC20-BC84-4A1D-A65C-389DD06CF761}" type="slidenum">
              <a:rPr lang="nl-NL" smtClean="0"/>
              <a:pPr fontAlgn="base">
                <a:spcBef>
                  <a:spcPct val="0"/>
                </a:spcBef>
                <a:spcAft>
                  <a:spcPct val="0"/>
                </a:spcAft>
                <a:defRPr/>
              </a:pPr>
              <a:t>9</a:t>
            </a:fld>
            <a:endParaRPr lang="nl-NL"/>
          </a:p>
        </p:txBody>
      </p:sp>
      <p:sp>
        <p:nvSpPr>
          <p:cNvPr id="44037" name="Rectangle 2"/>
          <p:cNvSpPr>
            <a:spLocks noGrp="1" noRot="1" noChangeAspect="1" noChangeArrowheads="1" noTextEdit="1"/>
          </p:cNvSpPr>
          <p:nvPr>
            <p:ph type="sldImg"/>
          </p:nvPr>
        </p:nvSpPr>
        <p:spPr bwMode="auto">
          <a:xfrm>
            <a:off x="422275" y="1241425"/>
            <a:ext cx="5954713" cy="3351213"/>
          </a:xfrm>
          <a:noFill/>
          <a:ln>
            <a:solidFill>
              <a:srgbClr val="000000"/>
            </a:solidFill>
            <a:miter lim="800000"/>
            <a:headEnd/>
            <a:tailEnd/>
          </a:ln>
        </p:spPr>
      </p:sp>
      <p:sp>
        <p:nvSpPr>
          <p:cNvPr id="36870" name="Rectangle 3"/>
          <p:cNvSpPr>
            <a:spLocks noGrp="1" noChangeArrowheads="1"/>
          </p:cNvSpPr>
          <p:nvPr>
            <p:ph type="body" idx="1"/>
          </p:nvPr>
        </p:nvSpPr>
        <p:spPr>
          <a:ln/>
        </p:spPr>
        <p:txBody>
          <a:bodyPr/>
          <a:lstStyle/>
          <a:p>
            <a:pPr eaLnBrk="1" fontAlgn="auto" hangingPunct="1">
              <a:spcBef>
                <a:spcPts val="0"/>
              </a:spcBef>
              <a:spcAft>
                <a:spcPts val="0"/>
              </a:spcAft>
              <a:defRPr/>
            </a:pPr>
            <a:r>
              <a:rPr lang="nl-NL" dirty="0"/>
              <a:t>Wie zoek in de zoetwaterplassen vind ze! Het lichaam is geheel gevuld met darmen en voortplantingsorganen.</a:t>
            </a:r>
          </a:p>
          <a:p>
            <a:pPr eaLnBrk="1" fontAlgn="auto" hangingPunct="1">
              <a:spcBef>
                <a:spcPts val="0"/>
              </a:spcBef>
              <a:spcAft>
                <a:spcPts val="0"/>
              </a:spcAft>
              <a:defRPr/>
            </a:pPr>
            <a:r>
              <a:rPr lang="nl-NL" dirty="0"/>
              <a:t>De oogvlekken kunnen alleen licht/donker waarnemen. Mond en anus worden gevormd door dezelfde opening.</a:t>
            </a:r>
          </a:p>
          <a:p>
            <a:pPr eaLnBrk="1" fontAlgn="auto" hangingPunct="1">
              <a:spcBef>
                <a:spcPts val="0"/>
              </a:spcBef>
              <a:spcAft>
                <a:spcPts val="0"/>
              </a:spcAft>
              <a:defRPr/>
            </a:pPr>
            <a:r>
              <a:rPr lang="nl-NL" dirty="0">
                <a:solidFill>
                  <a:schemeClr val="tx2">
                    <a:lumMod val="75000"/>
                  </a:schemeClr>
                </a:solidFill>
              </a:rPr>
              <a:t>De bovenste soort is gefotografeerd in Bretagne: Candy </a:t>
            </a:r>
            <a:r>
              <a:rPr lang="nl-NL" dirty="0" err="1">
                <a:solidFill>
                  <a:schemeClr val="tx2">
                    <a:lumMod val="75000"/>
                  </a:schemeClr>
                </a:solidFill>
              </a:rPr>
              <a:t>Striped</a:t>
            </a:r>
            <a:r>
              <a:rPr lang="nl-NL" dirty="0">
                <a:solidFill>
                  <a:schemeClr val="tx2">
                    <a:lumMod val="75000"/>
                  </a:schemeClr>
                </a:solidFill>
              </a:rPr>
              <a:t> Platworm </a:t>
            </a:r>
            <a:r>
              <a:rPr lang="nl-NL" dirty="0" err="1">
                <a:solidFill>
                  <a:schemeClr val="tx2">
                    <a:lumMod val="75000"/>
                  </a:schemeClr>
                </a:solidFill>
              </a:rPr>
              <a:t>Prostheceraeus</a:t>
            </a:r>
            <a:r>
              <a:rPr lang="nl-NL" dirty="0">
                <a:solidFill>
                  <a:schemeClr val="tx2">
                    <a:lumMod val="75000"/>
                  </a:schemeClr>
                </a:solidFill>
              </a:rPr>
              <a:t> </a:t>
            </a:r>
            <a:r>
              <a:rPr lang="nl-NL" dirty="0" err="1">
                <a:solidFill>
                  <a:schemeClr val="tx2">
                    <a:lumMod val="75000"/>
                  </a:schemeClr>
                </a:solidFill>
              </a:rPr>
              <a:t>vittatus</a:t>
            </a:r>
            <a:endParaRPr lang="nl-NL" dirty="0">
              <a:solidFill>
                <a:schemeClr val="tx2">
                  <a:lumMod val="75000"/>
                </a:schemeClr>
              </a:solidFill>
            </a:endParaRPr>
          </a:p>
          <a:p>
            <a:pPr eaLnBrk="1" fontAlgn="auto" hangingPunct="1">
              <a:spcBef>
                <a:spcPts val="0"/>
              </a:spcBef>
              <a:spcAft>
                <a:spcPts val="0"/>
              </a:spcAft>
              <a:defRPr/>
            </a:pPr>
            <a:endParaRPr lang="nl-NL" dirty="0"/>
          </a:p>
        </p:txBody>
      </p:sp>
    </p:spTree>
    <p:extLst>
      <p:ext uri="{BB962C8B-B14F-4D97-AF65-F5344CB8AC3E}">
        <p14:creationId xmlns:p14="http://schemas.microsoft.com/office/powerpoint/2010/main" val="3466817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4A068235-3691-42DC-9D38-2E69110ABEEF}" type="datetime1">
              <a:rPr lang="nl-NL" smtClean="0"/>
              <a:pPr fontAlgn="base">
                <a:spcBef>
                  <a:spcPct val="0"/>
                </a:spcBef>
                <a:spcAft>
                  <a:spcPct val="0"/>
                </a:spcAft>
                <a:defRPr/>
              </a:pPr>
              <a:t>10-9-2024</a:t>
            </a:fld>
            <a:endParaRPr lang="nl-NL"/>
          </a:p>
        </p:txBody>
      </p:sp>
      <p:sp>
        <p:nvSpPr>
          <p:cNvPr id="45059"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4506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F70A6A-4D48-4A48-B1A2-D4BB9C307BE3}" type="slidenum">
              <a:rPr lang="nl-NL" smtClean="0"/>
              <a:pPr fontAlgn="base">
                <a:spcBef>
                  <a:spcPct val="0"/>
                </a:spcBef>
                <a:spcAft>
                  <a:spcPct val="0"/>
                </a:spcAft>
                <a:defRPr/>
              </a:pPr>
              <a:t>10</a:t>
            </a:fld>
            <a:endParaRPr lang="nl-NL"/>
          </a:p>
        </p:txBody>
      </p:sp>
      <p:sp>
        <p:nvSpPr>
          <p:cNvPr id="45061" name="Rectangle 2"/>
          <p:cNvSpPr>
            <a:spLocks noGrp="1" noRot="1" noChangeAspect="1" noChangeArrowheads="1" noTextEdit="1"/>
          </p:cNvSpPr>
          <p:nvPr>
            <p:ph type="sldImg"/>
          </p:nvPr>
        </p:nvSpPr>
        <p:spPr bwMode="auto">
          <a:xfrm>
            <a:off x="422275" y="1241425"/>
            <a:ext cx="5954713" cy="3351213"/>
          </a:xfrm>
          <a:noFill/>
          <a:ln>
            <a:solidFill>
              <a:srgbClr val="000000"/>
            </a:solidFill>
            <a:miter lim="800000"/>
            <a:headEnd/>
            <a:tailEnd/>
          </a:ln>
        </p:spPr>
      </p:sp>
      <p:sp>
        <p:nvSpPr>
          <p:cNvPr id="4506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De vijf groepen van weekdieren met de manier waarop hun stevigheid is geregeld en een soortsvoorbeeld.</a:t>
            </a:r>
          </a:p>
        </p:txBody>
      </p:sp>
    </p:spTree>
    <p:extLst>
      <p:ext uri="{BB962C8B-B14F-4D97-AF65-F5344CB8AC3E}">
        <p14:creationId xmlns:p14="http://schemas.microsoft.com/office/powerpoint/2010/main" val="3529989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C33F4924-BF5B-451D-BC0C-614B796ED111}" type="datetime1">
              <a:rPr lang="nl-NL" smtClean="0"/>
              <a:pPr fontAlgn="base">
                <a:spcBef>
                  <a:spcPct val="0"/>
                </a:spcBef>
                <a:spcAft>
                  <a:spcPct val="0"/>
                </a:spcAft>
                <a:defRPr/>
              </a:pPr>
              <a:t>10-9-2024</a:t>
            </a:fld>
            <a:endParaRPr lang="nl-NL"/>
          </a:p>
        </p:txBody>
      </p:sp>
      <p:sp>
        <p:nvSpPr>
          <p:cNvPr id="46083"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4608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01F3059-C76D-4599-97B7-1777DC6634DF}" type="slidenum">
              <a:rPr lang="nl-NL" smtClean="0"/>
              <a:pPr fontAlgn="base">
                <a:spcBef>
                  <a:spcPct val="0"/>
                </a:spcBef>
                <a:spcAft>
                  <a:spcPct val="0"/>
                </a:spcAft>
                <a:defRPr/>
              </a:pPr>
              <a:t>11</a:t>
            </a:fld>
            <a:endParaRPr lang="nl-NL"/>
          </a:p>
        </p:txBody>
      </p:sp>
      <p:sp>
        <p:nvSpPr>
          <p:cNvPr id="46085" name="Rectangle 2"/>
          <p:cNvSpPr>
            <a:spLocks noGrp="1" noRot="1" noChangeAspect="1" noChangeArrowheads="1" noTextEdit="1"/>
          </p:cNvSpPr>
          <p:nvPr>
            <p:ph type="sldImg"/>
          </p:nvPr>
        </p:nvSpPr>
        <p:spPr bwMode="auto">
          <a:xfrm>
            <a:off x="422275" y="1241425"/>
            <a:ext cx="5954713" cy="3351213"/>
          </a:xfrm>
          <a:noFill/>
          <a:ln>
            <a:solidFill>
              <a:srgbClr val="000000"/>
            </a:solidFill>
            <a:miter lim="800000"/>
            <a:headEnd/>
            <a:tailEnd/>
          </a:ln>
        </p:spPr>
      </p:sp>
      <p:sp>
        <p:nvSpPr>
          <p:cNvPr id="4608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Niet benoemd: bloedvaten </a:t>
            </a:r>
          </a:p>
        </p:txBody>
      </p:sp>
    </p:spTree>
    <p:extLst>
      <p:ext uri="{BB962C8B-B14F-4D97-AF65-F5344CB8AC3E}">
        <p14:creationId xmlns:p14="http://schemas.microsoft.com/office/powerpoint/2010/main" val="3772707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jdelijke aanduiding voor dia-afbeelding 1"/>
          <p:cNvSpPr>
            <a:spLocks noGrp="1" noRot="1" noChangeAspect="1" noTextEdit="1"/>
          </p:cNvSpPr>
          <p:nvPr>
            <p:ph type="sldImg"/>
          </p:nvPr>
        </p:nvSpPr>
        <p:spPr bwMode="auto">
          <a:xfrm>
            <a:off x="422275" y="1241425"/>
            <a:ext cx="5954713" cy="3351213"/>
          </a:xfrm>
          <a:noFill/>
          <a:ln>
            <a:solidFill>
              <a:srgbClr val="000000"/>
            </a:solidFill>
            <a:miter lim="800000"/>
            <a:headEnd/>
            <a:tailEnd/>
          </a:ln>
        </p:spPr>
      </p:sp>
      <p:sp>
        <p:nvSpPr>
          <p:cNvPr id="47107"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Vastzittende driehoeksmossel &amp; gravende Zwanenmossel (let op voet)</a:t>
            </a:r>
          </a:p>
        </p:txBody>
      </p:sp>
      <p:sp>
        <p:nvSpPr>
          <p:cNvPr id="47108"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1EFE1B2-9858-4604-BF21-02E7AAA3B4AF}" type="slidenum">
              <a:rPr lang="nl-NL" smtClean="0"/>
              <a:pPr fontAlgn="base">
                <a:spcBef>
                  <a:spcPct val="0"/>
                </a:spcBef>
                <a:spcAft>
                  <a:spcPct val="0"/>
                </a:spcAft>
                <a:defRPr/>
              </a:pPr>
              <a:t>12</a:t>
            </a:fld>
            <a:endParaRPr lang="nl-NL"/>
          </a:p>
        </p:txBody>
      </p:sp>
    </p:spTree>
    <p:extLst>
      <p:ext uri="{BB962C8B-B14F-4D97-AF65-F5344CB8AC3E}">
        <p14:creationId xmlns:p14="http://schemas.microsoft.com/office/powerpoint/2010/main" val="2155597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6EAE5C2B-BDDF-4E45-949A-C36A4CCB3A7D}" type="datetime1">
              <a:rPr lang="nl-NL" smtClean="0"/>
              <a:pPr fontAlgn="base">
                <a:spcBef>
                  <a:spcPct val="0"/>
                </a:spcBef>
                <a:spcAft>
                  <a:spcPct val="0"/>
                </a:spcAft>
                <a:defRPr/>
              </a:pPr>
              <a:t>10-9-2024</a:t>
            </a:fld>
            <a:endParaRPr lang="nl-NL"/>
          </a:p>
        </p:txBody>
      </p:sp>
      <p:sp>
        <p:nvSpPr>
          <p:cNvPr id="48131"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4813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60E5B5A-1840-44FD-81CF-B2F55CFD68F9}" type="slidenum">
              <a:rPr lang="nl-NL" smtClean="0"/>
              <a:pPr fontAlgn="base">
                <a:spcBef>
                  <a:spcPct val="0"/>
                </a:spcBef>
                <a:spcAft>
                  <a:spcPct val="0"/>
                </a:spcAft>
                <a:defRPr/>
              </a:pPr>
              <a:t>13</a:t>
            </a:fld>
            <a:endParaRPr lang="nl-NL"/>
          </a:p>
        </p:txBody>
      </p:sp>
      <p:sp>
        <p:nvSpPr>
          <p:cNvPr id="48133" name="Rectangle 2"/>
          <p:cNvSpPr>
            <a:spLocks noGrp="1" noRot="1" noChangeAspect="1" noChangeArrowheads="1" noTextEdit="1"/>
          </p:cNvSpPr>
          <p:nvPr>
            <p:ph type="sldImg"/>
          </p:nvPr>
        </p:nvSpPr>
        <p:spPr bwMode="auto">
          <a:xfrm>
            <a:off x="422275" y="1241425"/>
            <a:ext cx="5954713" cy="3351213"/>
          </a:xfrm>
          <a:noFill/>
          <a:ln>
            <a:solidFill>
              <a:srgbClr val="000000"/>
            </a:solidFill>
            <a:miter lim="800000"/>
            <a:headEnd/>
            <a:tailEnd/>
          </a:ln>
        </p:spPr>
      </p:sp>
      <p:sp>
        <p:nvSpPr>
          <p:cNvPr id="4813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dirty="0"/>
              <a:t>Geïmporteerd en verwilderd; verdringt oorspronkelijke soort. Uit boek: filtert 10 l water per uur, zit als volwassen dier vast gegroeid aan de ondergrond.</a:t>
            </a:r>
          </a:p>
        </p:txBody>
      </p:sp>
    </p:spTree>
    <p:extLst>
      <p:ext uri="{BB962C8B-B14F-4D97-AF65-F5344CB8AC3E}">
        <p14:creationId xmlns:p14="http://schemas.microsoft.com/office/powerpoint/2010/main" val="754365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00706A55-4640-401F-909B-A180CB95015E}" type="datetime1">
              <a:rPr lang="nl-NL" smtClean="0"/>
              <a:pPr fontAlgn="base">
                <a:spcBef>
                  <a:spcPct val="0"/>
                </a:spcBef>
                <a:spcAft>
                  <a:spcPct val="0"/>
                </a:spcAft>
                <a:defRPr/>
              </a:pPr>
              <a:t>10-9-2024</a:t>
            </a:fld>
            <a:endParaRPr lang="nl-NL"/>
          </a:p>
        </p:txBody>
      </p:sp>
      <p:sp>
        <p:nvSpPr>
          <p:cNvPr id="49155"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4915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8E1954-3E8F-49FF-9805-19F7A0F69027}" type="slidenum">
              <a:rPr lang="nl-NL" smtClean="0"/>
              <a:pPr fontAlgn="base">
                <a:spcBef>
                  <a:spcPct val="0"/>
                </a:spcBef>
                <a:spcAft>
                  <a:spcPct val="0"/>
                </a:spcAft>
                <a:defRPr/>
              </a:pPr>
              <a:t>14</a:t>
            </a:fld>
            <a:endParaRPr lang="nl-NL"/>
          </a:p>
        </p:txBody>
      </p:sp>
      <p:sp>
        <p:nvSpPr>
          <p:cNvPr id="49157" name="Rectangle 2"/>
          <p:cNvSpPr>
            <a:spLocks noGrp="1" noRot="1" noChangeAspect="1" noChangeArrowheads="1" noTextEdit="1"/>
          </p:cNvSpPr>
          <p:nvPr>
            <p:ph type="sldImg"/>
          </p:nvPr>
        </p:nvSpPr>
        <p:spPr bwMode="auto">
          <a:xfrm>
            <a:off x="422275" y="1241425"/>
            <a:ext cx="5954713" cy="3351213"/>
          </a:xfrm>
          <a:noFill/>
          <a:ln>
            <a:solidFill>
              <a:srgbClr val="000000"/>
            </a:solidFill>
            <a:miter lim="800000"/>
            <a:headEnd/>
            <a:tailEnd/>
          </a:ln>
        </p:spPr>
      </p:sp>
      <p:sp>
        <p:nvSpPr>
          <p:cNvPr id="4915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Sluitspieren worden gebruikt om zich mee te verplaatsen. Schelp schiet weg</a:t>
            </a:r>
          </a:p>
        </p:txBody>
      </p:sp>
    </p:spTree>
    <p:extLst>
      <p:ext uri="{BB962C8B-B14F-4D97-AF65-F5344CB8AC3E}">
        <p14:creationId xmlns:p14="http://schemas.microsoft.com/office/powerpoint/2010/main" val="1637434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4ADBC8EF-17D9-4F6C-BAAD-7CE5C4A54836}" type="datetime1">
              <a:rPr lang="nl-NL" smtClean="0"/>
              <a:pPr fontAlgn="base">
                <a:spcBef>
                  <a:spcPct val="0"/>
                </a:spcBef>
                <a:spcAft>
                  <a:spcPct val="0"/>
                </a:spcAft>
                <a:defRPr/>
              </a:pPr>
              <a:t>10-9-2024</a:t>
            </a:fld>
            <a:endParaRPr lang="nl-NL"/>
          </a:p>
        </p:txBody>
      </p:sp>
      <p:sp>
        <p:nvSpPr>
          <p:cNvPr id="50179"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5018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CF9490-07DA-4695-8BEF-CF7C669CD74B}" type="slidenum">
              <a:rPr lang="nl-NL" smtClean="0"/>
              <a:pPr fontAlgn="base">
                <a:spcBef>
                  <a:spcPct val="0"/>
                </a:spcBef>
                <a:spcAft>
                  <a:spcPct val="0"/>
                </a:spcAft>
                <a:defRPr/>
              </a:pPr>
              <a:t>15</a:t>
            </a:fld>
            <a:endParaRPr lang="nl-NL"/>
          </a:p>
        </p:txBody>
      </p:sp>
      <p:sp>
        <p:nvSpPr>
          <p:cNvPr id="50181" name="Rectangle 2"/>
          <p:cNvSpPr>
            <a:spLocks noGrp="1" noRot="1" noChangeAspect="1" noChangeArrowheads="1" noTextEdit="1"/>
          </p:cNvSpPr>
          <p:nvPr>
            <p:ph type="sldImg"/>
          </p:nvPr>
        </p:nvSpPr>
        <p:spPr bwMode="auto">
          <a:xfrm>
            <a:off x="422275" y="1241425"/>
            <a:ext cx="5954713" cy="3351213"/>
          </a:xfrm>
          <a:noFill/>
          <a:ln>
            <a:solidFill>
              <a:srgbClr val="000000"/>
            </a:solidFill>
            <a:miter lim="800000"/>
            <a:headEnd/>
            <a:tailEnd/>
          </a:ln>
        </p:spPr>
      </p:sp>
      <p:sp>
        <p:nvSpPr>
          <p:cNvPr id="5018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Oosterschelde</a:t>
            </a:r>
          </a:p>
        </p:txBody>
      </p:sp>
    </p:spTree>
    <p:extLst>
      <p:ext uri="{BB962C8B-B14F-4D97-AF65-F5344CB8AC3E}">
        <p14:creationId xmlns:p14="http://schemas.microsoft.com/office/powerpoint/2010/main" val="19481694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63C705D0-C94B-4E8A-91B9-E9EC44DF67F8}" type="datetime1">
              <a:rPr lang="nl-NL" smtClean="0"/>
              <a:pPr fontAlgn="base">
                <a:spcBef>
                  <a:spcPct val="0"/>
                </a:spcBef>
                <a:spcAft>
                  <a:spcPct val="0"/>
                </a:spcAft>
                <a:defRPr/>
              </a:pPr>
              <a:t>10-9-2024</a:t>
            </a:fld>
            <a:endParaRPr lang="nl-NL"/>
          </a:p>
        </p:txBody>
      </p:sp>
      <p:sp>
        <p:nvSpPr>
          <p:cNvPr id="52227"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5222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C03DDA-DC65-42A1-93D0-511102032DAC}" type="slidenum">
              <a:rPr lang="nl-NL" smtClean="0"/>
              <a:pPr fontAlgn="base">
                <a:spcBef>
                  <a:spcPct val="0"/>
                </a:spcBef>
                <a:spcAft>
                  <a:spcPct val="0"/>
                </a:spcAft>
                <a:defRPr/>
              </a:pPr>
              <a:t>16</a:t>
            </a:fld>
            <a:endParaRPr lang="nl-NL"/>
          </a:p>
        </p:txBody>
      </p:sp>
      <p:sp>
        <p:nvSpPr>
          <p:cNvPr id="52229" name="Rectangle 2"/>
          <p:cNvSpPr>
            <a:spLocks noGrp="1" noRot="1" noChangeAspect="1" noChangeArrowheads="1" noTextEdit="1"/>
          </p:cNvSpPr>
          <p:nvPr>
            <p:ph type="sldImg"/>
          </p:nvPr>
        </p:nvSpPr>
        <p:spPr bwMode="auto">
          <a:xfrm>
            <a:off x="422275" y="1241425"/>
            <a:ext cx="5954713" cy="3351213"/>
          </a:xfrm>
          <a:solidFill>
            <a:srgbClr val="FFFFFF"/>
          </a:solidFill>
          <a:ln>
            <a:solidFill>
              <a:srgbClr val="000000"/>
            </a:solidFill>
            <a:miter lim="800000"/>
            <a:headEnd/>
            <a:tailEnd/>
          </a:ln>
        </p:spPr>
      </p:sp>
      <p:sp>
        <p:nvSpPr>
          <p:cNvPr id="5223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nl-NL"/>
              <a:t>In zoetwater: o.a.posthoornslak en poelslak nemen lucht mee naar beneden (blijven dicht aan oppervlakte)</a:t>
            </a:r>
          </a:p>
        </p:txBody>
      </p:sp>
    </p:spTree>
    <p:extLst>
      <p:ext uri="{BB962C8B-B14F-4D97-AF65-F5344CB8AC3E}">
        <p14:creationId xmlns:p14="http://schemas.microsoft.com/office/powerpoint/2010/main" val="19403950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1C2E302D-B90A-4AFB-8DBB-7686B89987CD}" type="datetime1">
              <a:rPr lang="nl-NL" smtClean="0"/>
              <a:pPr fontAlgn="base">
                <a:spcBef>
                  <a:spcPct val="0"/>
                </a:spcBef>
                <a:spcAft>
                  <a:spcPct val="0"/>
                </a:spcAft>
                <a:defRPr/>
              </a:pPr>
              <a:t>10-9-2024</a:t>
            </a:fld>
            <a:endParaRPr lang="nl-NL"/>
          </a:p>
        </p:txBody>
      </p:sp>
      <p:sp>
        <p:nvSpPr>
          <p:cNvPr id="53251"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5325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A3D94C0-6A58-4B26-B8BF-1DE90FCBBB48}" type="slidenum">
              <a:rPr lang="nl-NL" smtClean="0"/>
              <a:pPr fontAlgn="base">
                <a:spcBef>
                  <a:spcPct val="0"/>
                </a:spcBef>
                <a:spcAft>
                  <a:spcPct val="0"/>
                </a:spcAft>
                <a:defRPr/>
              </a:pPr>
              <a:t>17</a:t>
            </a:fld>
            <a:endParaRPr lang="nl-NL"/>
          </a:p>
        </p:txBody>
      </p:sp>
      <p:sp>
        <p:nvSpPr>
          <p:cNvPr id="53253" name="Rectangle 2"/>
          <p:cNvSpPr>
            <a:spLocks noGrp="1" noRot="1" noChangeAspect="1" noChangeArrowheads="1" noTextEdit="1"/>
          </p:cNvSpPr>
          <p:nvPr>
            <p:ph type="sldImg"/>
          </p:nvPr>
        </p:nvSpPr>
        <p:spPr bwMode="auto">
          <a:xfrm>
            <a:off x="422275" y="1241425"/>
            <a:ext cx="5954713" cy="3351213"/>
          </a:xfrm>
          <a:solidFill>
            <a:srgbClr val="FFFFFF"/>
          </a:solidFill>
          <a:ln>
            <a:solidFill>
              <a:srgbClr val="000000"/>
            </a:solidFill>
            <a:miter lim="800000"/>
            <a:headEnd/>
            <a:tailEnd/>
          </a:ln>
        </p:spPr>
      </p:sp>
      <p:sp>
        <p:nvSpPr>
          <p:cNvPr id="5325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nl-NL"/>
              <a:t>De wulk is de grootste huisjes slak van de Oosterschelde</a:t>
            </a:r>
          </a:p>
        </p:txBody>
      </p:sp>
    </p:spTree>
    <p:extLst>
      <p:ext uri="{BB962C8B-B14F-4D97-AF65-F5344CB8AC3E}">
        <p14:creationId xmlns:p14="http://schemas.microsoft.com/office/powerpoint/2010/main" val="41501508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5B52DA19-9382-4B38-8B69-F59B20925F10}" type="datetime1">
              <a:rPr lang="nl-NL" smtClean="0"/>
              <a:pPr fontAlgn="base">
                <a:spcBef>
                  <a:spcPct val="0"/>
                </a:spcBef>
                <a:spcAft>
                  <a:spcPct val="0"/>
                </a:spcAft>
                <a:defRPr/>
              </a:pPr>
              <a:t>10-9-2024</a:t>
            </a:fld>
            <a:endParaRPr lang="nl-NL"/>
          </a:p>
        </p:txBody>
      </p:sp>
      <p:sp>
        <p:nvSpPr>
          <p:cNvPr id="54275"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5427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926B1BA-B110-4123-9DC9-1DCE748272D5}" type="slidenum">
              <a:rPr lang="nl-NL" smtClean="0"/>
              <a:pPr fontAlgn="base">
                <a:spcBef>
                  <a:spcPct val="0"/>
                </a:spcBef>
                <a:spcAft>
                  <a:spcPct val="0"/>
                </a:spcAft>
                <a:defRPr/>
              </a:pPr>
              <a:t>18</a:t>
            </a:fld>
            <a:endParaRPr lang="nl-NL"/>
          </a:p>
        </p:txBody>
      </p:sp>
      <p:sp>
        <p:nvSpPr>
          <p:cNvPr id="54277" name="Rectangle 2"/>
          <p:cNvSpPr>
            <a:spLocks noGrp="1" noRot="1" noChangeAspect="1" noChangeArrowheads="1" noTextEdit="1"/>
          </p:cNvSpPr>
          <p:nvPr>
            <p:ph type="sldImg"/>
          </p:nvPr>
        </p:nvSpPr>
        <p:spPr bwMode="auto">
          <a:xfrm>
            <a:off x="422275" y="1241425"/>
            <a:ext cx="5954713" cy="3351213"/>
          </a:xfrm>
          <a:noFill/>
          <a:ln>
            <a:solidFill>
              <a:srgbClr val="000000"/>
            </a:solidFill>
            <a:miter lim="800000"/>
            <a:headEnd/>
            <a:tailEnd/>
          </a:ln>
        </p:spPr>
      </p:sp>
      <p:sp>
        <p:nvSpPr>
          <p:cNvPr id="5427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Poeltje Bretagne: voor biologie hoef je niet eens onder water (het is wel leuker)</a:t>
            </a:r>
          </a:p>
          <a:p>
            <a:pPr eaLnBrk="1" hangingPunct="1">
              <a:spcBef>
                <a:spcPct val="0"/>
              </a:spcBef>
            </a:pPr>
            <a:endParaRPr lang="nl-NL"/>
          </a:p>
        </p:txBody>
      </p:sp>
    </p:spTree>
    <p:extLst>
      <p:ext uri="{BB962C8B-B14F-4D97-AF65-F5344CB8AC3E}">
        <p14:creationId xmlns:p14="http://schemas.microsoft.com/office/powerpoint/2010/main" val="2759302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AD62EEEC-F6F2-4F5A-B084-0896E96AC2CB}" type="datetime1">
              <a:rPr lang="nl-NL" smtClean="0"/>
              <a:pPr fontAlgn="base">
                <a:spcBef>
                  <a:spcPct val="0"/>
                </a:spcBef>
                <a:spcAft>
                  <a:spcPct val="0"/>
                </a:spcAft>
                <a:defRPr/>
              </a:pPr>
              <a:t>10-9-2024</a:t>
            </a:fld>
            <a:endParaRPr lang="nl-NL"/>
          </a:p>
        </p:txBody>
      </p:sp>
      <p:sp>
        <p:nvSpPr>
          <p:cNvPr id="55299"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5530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EFEB06-5D93-43AB-A25C-079399AA99EB}" type="slidenum">
              <a:rPr lang="nl-NL" smtClean="0"/>
              <a:pPr fontAlgn="base">
                <a:spcBef>
                  <a:spcPct val="0"/>
                </a:spcBef>
                <a:spcAft>
                  <a:spcPct val="0"/>
                </a:spcAft>
                <a:defRPr/>
              </a:pPr>
              <a:t>19</a:t>
            </a:fld>
            <a:endParaRPr lang="nl-NL"/>
          </a:p>
        </p:txBody>
      </p:sp>
      <p:sp>
        <p:nvSpPr>
          <p:cNvPr id="55301" name="Rectangle 2"/>
          <p:cNvSpPr>
            <a:spLocks noGrp="1" noRot="1" noChangeAspect="1" noChangeArrowheads="1" noTextEdit="1"/>
          </p:cNvSpPr>
          <p:nvPr>
            <p:ph type="sldImg"/>
          </p:nvPr>
        </p:nvSpPr>
        <p:spPr bwMode="auto">
          <a:xfrm>
            <a:off x="422275" y="1241425"/>
            <a:ext cx="5954713" cy="3351213"/>
          </a:xfrm>
          <a:solidFill>
            <a:srgbClr val="FFFFFF"/>
          </a:solidFill>
          <a:ln>
            <a:solidFill>
              <a:srgbClr val="000000"/>
            </a:solidFill>
            <a:miter lim="800000"/>
            <a:headEnd/>
            <a:tailEnd/>
          </a:ln>
        </p:spPr>
      </p:sp>
      <p:sp>
        <p:nvSpPr>
          <p:cNvPr id="5530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nl-NL"/>
              <a:t>Zeehaas in europees water tot 10 cm. In de Pacific worden ze veel groter.</a:t>
            </a:r>
          </a:p>
        </p:txBody>
      </p:sp>
    </p:spTree>
    <p:extLst>
      <p:ext uri="{BB962C8B-B14F-4D97-AF65-F5344CB8AC3E}">
        <p14:creationId xmlns:p14="http://schemas.microsoft.com/office/powerpoint/2010/main" val="5486955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4A8E5DA6-66DE-42C2-ACD0-249A863431B9}" type="datetime1">
              <a:rPr lang="nl-NL" smtClean="0"/>
              <a:pPr fontAlgn="base">
                <a:spcBef>
                  <a:spcPct val="0"/>
                </a:spcBef>
                <a:spcAft>
                  <a:spcPct val="0"/>
                </a:spcAft>
                <a:defRPr/>
              </a:pPr>
              <a:t>10-9-2024</a:t>
            </a:fld>
            <a:endParaRPr lang="nl-NL"/>
          </a:p>
        </p:txBody>
      </p:sp>
      <p:sp>
        <p:nvSpPr>
          <p:cNvPr id="56323"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5632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C1B2FC8-AD4F-4E7A-AE5F-EF1C43CA1233}" type="slidenum">
              <a:rPr lang="nl-NL" smtClean="0"/>
              <a:pPr fontAlgn="base">
                <a:spcBef>
                  <a:spcPct val="0"/>
                </a:spcBef>
                <a:spcAft>
                  <a:spcPct val="0"/>
                </a:spcAft>
                <a:defRPr/>
              </a:pPr>
              <a:t>20</a:t>
            </a:fld>
            <a:endParaRPr lang="nl-NL"/>
          </a:p>
        </p:txBody>
      </p:sp>
      <p:sp>
        <p:nvSpPr>
          <p:cNvPr id="56325" name="Rectangle 1026"/>
          <p:cNvSpPr>
            <a:spLocks noGrp="1" noRot="1" noChangeAspect="1" noChangeArrowheads="1" noTextEdit="1"/>
          </p:cNvSpPr>
          <p:nvPr>
            <p:ph type="sldImg"/>
          </p:nvPr>
        </p:nvSpPr>
        <p:spPr bwMode="auto">
          <a:xfrm>
            <a:off x="422275" y="1241425"/>
            <a:ext cx="5954713" cy="3351213"/>
          </a:xfrm>
          <a:noFill/>
          <a:ln>
            <a:solidFill>
              <a:srgbClr val="000000"/>
            </a:solidFill>
            <a:miter lim="800000"/>
            <a:headEnd/>
            <a:tailEnd/>
          </a:ln>
        </p:spPr>
      </p:sp>
      <p:sp>
        <p:nvSpPr>
          <p:cNvPr id="56326" name="Rectangle 1027"/>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dirty="0"/>
              <a:t>Vlokkige naaktslak heeft netelcellen van anemonen in kieuwen.</a:t>
            </a:r>
          </a:p>
          <a:p>
            <a:pPr eaLnBrk="1" hangingPunct="1">
              <a:spcBef>
                <a:spcPct val="0"/>
              </a:spcBef>
            </a:pPr>
            <a:r>
              <a:rPr lang="nl-NL" dirty="0" err="1">
                <a:solidFill>
                  <a:schemeClr val="tx2"/>
                </a:solidFill>
              </a:rPr>
              <a:t>Archidoris</a:t>
            </a:r>
            <a:r>
              <a:rPr lang="nl-NL" dirty="0">
                <a:solidFill>
                  <a:schemeClr val="tx2"/>
                </a:solidFill>
              </a:rPr>
              <a:t> </a:t>
            </a:r>
            <a:r>
              <a:rPr lang="nl-NL" dirty="0" err="1">
                <a:solidFill>
                  <a:schemeClr val="tx2"/>
                </a:solidFill>
              </a:rPr>
              <a:t>spec</a:t>
            </a:r>
            <a:r>
              <a:rPr lang="nl-NL" dirty="0">
                <a:solidFill>
                  <a:schemeClr val="tx2"/>
                </a:solidFill>
              </a:rPr>
              <a:t>. </a:t>
            </a:r>
            <a:r>
              <a:rPr lang="nl-NL" dirty="0" err="1">
                <a:solidFill>
                  <a:schemeClr val="tx2"/>
                </a:solidFill>
              </a:rPr>
              <a:t>Is-ie</a:t>
            </a:r>
            <a:r>
              <a:rPr lang="nl-NL" dirty="0">
                <a:solidFill>
                  <a:schemeClr val="tx2"/>
                </a:solidFill>
              </a:rPr>
              <a:t> nu wit of geel? In deze groep zitten een aantal soorten die sterk op elkaar lijken zoals de witte naaktslak en de </a:t>
            </a:r>
            <a:r>
              <a:rPr lang="nl-NL" dirty="0" err="1">
                <a:solidFill>
                  <a:schemeClr val="tx2"/>
                </a:solidFill>
              </a:rPr>
              <a:t>citroennaaktslak</a:t>
            </a:r>
            <a:r>
              <a:rPr lang="nl-NL" dirty="0">
                <a:solidFill>
                  <a:schemeClr val="tx2"/>
                </a:solidFill>
              </a:rPr>
              <a:t>.</a:t>
            </a:r>
          </a:p>
          <a:p>
            <a:pPr eaLnBrk="1" hangingPunct="1">
              <a:spcBef>
                <a:spcPct val="0"/>
              </a:spcBef>
            </a:pPr>
            <a:r>
              <a:rPr lang="nl-NL" dirty="0"/>
              <a:t>Let op voelsprieten van de verschillende slakken.</a:t>
            </a:r>
          </a:p>
          <a:p>
            <a:pPr eaLnBrk="1" hangingPunct="1">
              <a:spcBef>
                <a:spcPct val="0"/>
              </a:spcBef>
            </a:pPr>
            <a:r>
              <a:rPr lang="nl-NL" dirty="0"/>
              <a:t>En soms kom je een soort tegen die je (nog) niet kan benoemen.</a:t>
            </a:r>
          </a:p>
        </p:txBody>
      </p:sp>
    </p:spTree>
    <p:extLst>
      <p:ext uri="{BB962C8B-B14F-4D97-AF65-F5344CB8AC3E}">
        <p14:creationId xmlns:p14="http://schemas.microsoft.com/office/powerpoint/2010/main" val="12391448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61960159-71A3-483D-B120-BD7F64176A1B}" type="datetime1">
              <a:rPr lang="nl-NL" smtClean="0"/>
              <a:pPr fontAlgn="base">
                <a:spcBef>
                  <a:spcPct val="0"/>
                </a:spcBef>
                <a:spcAft>
                  <a:spcPct val="0"/>
                </a:spcAft>
                <a:defRPr/>
              </a:pPr>
              <a:t>10-9-2024</a:t>
            </a:fld>
            <a:endParaRPr lang="nl-NL"/>
          </a:p>
        </p:txBody>
      </p:sp>
      <p:sp>
        <p:nvSpPr>
          <p:cNvPr id="57347"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5734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0B3432-727A-4B3D-8A46-F6075477AECB}" type="slidenum">
              <a:rPr lang="nl-NL" smtClean="0"/>
              <a:pPr fontAlgn="base">
                <a:spcBef>
                  <a:spcPct val="0"/>
                </a:spcBef>
                <a:spcAft>
                  <a:spcPct val="0"/>
                </a:spcAft>
                <a:defRPr/>
              </a:pPr>
              <a:t>21</a:t>
            </a:fld>
            <a:endParaRPr lang="nl-NL"/>
          </a:p>
        </p:txBody>
      </p:sp>
      <p:sp>
        <p:nvSpPr>
          <p:cNvPr id="57349" name="Rectangle 2"/>
          <p:cNvSpPr>
            <a:spLocks noGrp="1" noRot="1" noChangeAspect="1" noChangeArrowheads="1" noTextEdit="1"/>
          </p:cNvSpPr>
          <p:nvPr>
            <p:ph type="sldImg"/>
          </p:nvPr>
        </p:nvSpPr>
        <p:spPr bwMode="auto">
          <a:xfrm>
            <a:off x="422275" y="1241425"/>
            <a:ext cx="5954713" cy="3351213"/>
          </a:xfrm>
          <a:solidFill>
            <a:srgbClr val="FFFFFF"/>
          </a:solidFill>
          <a:ln>
            <a:solidFill>
              <a:srgbClr val="000000"/>
            </a:solidFill>
            <a:miter lim="800000"/>
            <a:headEnd/>
            <a:tailEnd/>
          </a:ln>
        </p:spPr>
      </p:sp>
      <p:sp>
        <p:nvSpPr>
          <p:cNvPr id="5735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nl-NL" dirty="0"/>
          </a:p>
        </p:txBody>
      </p:sp>
    </p:spTree>
    <p:extLst>
      <p:ext uri="{BB962C8B-B14F-4D97-AF65-F5344CB8AC3E}">
        <p14:creationId xmlns:p14="http://schemas.microsoft.com/office/powerpoint/2010/main" val="3933040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57FFCFDD-64F8-4DA4-8852-F2DAE0CF4A7E}" type="datetime1">
              <a:rPr lang="nl-NL" smtClean="0"/>
              <a:pPr fontAlgn="base">
                <a:spcBef>
                  <a:spcPct val="0"/>
                </a:spcBef>
                <a:spcAft>
                  <a:spcPct val="0"/>
                </a:spcAft>
                <a:defRPr/>
              </a:pPr>
              <a:t>10-9-2024</a:t>
            </a:fld>
            <a:endParaRPr lang="nl-NL"/>
          </a:p>
        </p:txBody>
      </p:sp>
      <p:sp>
        <p:nvSpPr>
          <p:cNvPr id="58371"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5837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B57280-A3F8-467F-8F5E-EBBCCBF1F517}" type="slidenum">
              <a:rPr lang="nl-NL" smtClean="0"/>
              <a:pPr fontAlgn="base">
                <a:spcBef>
                  <a:spcPct val="0"/>
                </a:spcBef>
                <a:spcAft>
                  <a:spcPct val="0"/>
                </a:spcAft>
                <a:defRPr/>
              </a:pPr>
              <a:t>22</a:t>
            </a:fld>
            <a:endParaRPr lang="nl-NL"/>
          </a:p>
        </p:txBody>
      </p:sp>
      <p:sp>
        <p:nvSpPr>
          <p:cNvPr id="58373" name="Rectangle 2"/>
          <p:cNvSpPr>
            <a:spLocks noGrp="1" noRot="1" noChangeAspect="1" noChangeArrowheads="1" noTextEdit="1"/>
          </p:cNvSpPr>
          <p:nvPr>
            <p:ph type="sldImg"/>
          </p:nvPr>
        </p:nvSpPr>
        <p:spPr bwMode="auto">
          <a:xfrm>
            <a:off x="422275" y="1241425"/>
            <a:ext cx="5954713" cy="3351213"/>
          </a:xfrm>
          <a:noFill/>
          <a:ln>
            <a:solidFill>
              <a:srgbClr val="000000"/>
            </a:solidFill>
            <a:miter lim="800000"/>
            <a:headEnd/>
            <a:tailEnd/>
          </a:ln>
        </p:spPr>
      </p:sp>
      <p:sp>
        <p:nvSpPr>
          <p:cNvPr id="5837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Sc = schelp, da = darmkanaal, Mo mond met snavel, An = Anus, Ki = Kieuw. Ook noemen Trechter, Drukknopen &amp; Vinzoom. Grijparm (2*) &amp; gewone arm (8*). 2 manieren van zwemmen: straalprincipe (trechter) en vingolf. Oktopus = 8 arm. Vermogen om kleur &amp; huidstructuur aan te passen.</a:t>
            </a:r>
          </a:p>
        </p:txBody>
      </p:sp>
    </p:spTree>
    <p:extLst>
      <p:ext uri="{BB962C8B-B14F-4D97-AF65-F5344CB8AC3E}">
        <p14:creationId xmlns:p14="http://schemas.microsoft.com/office/powerpoint/2010/main" val="2178604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FC4E3B8C-9B3F-43D7-9BB9-AF82F460387D}" type="datetime1">
              <a:rPr lang="nl-NL" smtClean="0"/>
              <a:pPr fontAlgn="base">
                <a:spcBef>
                  <a:spcPct val="0"/>
                </a:spcBef>
                <a:spcAft>
                  <a:spcPct val="0"/>
                </a:spcAft>
                <a:defRPr/>
              </a:pPr>
              <a:t>10-9-2024</a:t>
            </a:fld>
            <a:endParaRPr lang="nl-NL"/>
          </a:p>
        </p:txBody>
      </p:sp>
      <p:sp>
        <p:nvSpPr>
          <p:cNvPr id="59395"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5939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23DA19-5A7A-46DF-83AF-F136BCC94009}" type="slidenum">
              <a:rPr lang="nl-NL" smtClean="0"/>
              <a:pPr fontAlgn="base">
                <a:spcBef>
                  <a:spcPct val="0"/>
                </a:spcBef>
                <a:spcAft>
                  <a:spcPct val="0"/>
                </a:spcAft>
                <a:defRPr/>
              </a:pPr>
              <a:t>24</a:t>
            </a:fld>
            <a:endParaRPr lang="nl-NL"/>
          </a:p>
        </p:txBody>
      </p:sp>
      <p:sp>
        <p:nvSpPr>
          <p:cNvPr id="59397" name="Rectangle 2"/>
          <p:cNvSpPr>
            <a:spLocks noGrp="1" noRot="1" noChangeAspect="1" noChangeArrowheads="1" noTextEdit="1"/>
          </p:cNvSpPr>
          <p:nvPr>
            <p:ph type="sldImg"/>
          </p:nvPr>
        </p:nvSpPr>
        <p:spPr bwMode="auto">
          <a:xfrm>
            <a:off x="422275" y="1241425"/>
            <a:ext cx="5954713" cy="3351213"/>
          </a:xfrm>
          <a:noFill/>
          <a:ln>
            <a:solidFill>
              <a:srgbClr val="000000"/>
            </a:solidFill>
            <a:miter lim="800000"/>
            <a:headEnd/>
            <a:tailEnd/>
          </a:ln>
        </p:spPr>
      </p:sp>
      <p:sp>
        <p:nvSpPr>
          <p:cNvPr id="5939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nl-NL"/>
          </a:p>
        </p:txBody>
      </p:sp>
    </p:spTree>
    <p:extLst>
      <p:ext uri="{BB962C8B-B14F-4D97-AF65-F5344CB8AC3E}">
        <p14:creationId xmlns:p14="http://schemas.microsoft.com/office/powerpoint/2010/main" val="695342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7011DEA7-3B0A-4F0B-8915-0F60C3458900}" type="datetime1">
              <a:rPr lang="nl-NL" smtClean="0"/>
              <a:pPr fontAlgn="base">
                <a:spcBef>
                  <a:spcPct val="0"/>
                </a:spcBef>
                <a:spcAft>
                  <a:spcPct val="0"/>
                </a:spcAft>
                <a:defRPr/>
              </a:pPr>
              <a:t>10-9-2024</a:t>
            </a:fld>
            <a:endParaRPr lang="nl-NL"/>
          </a:p>
        </p:txBody>
      </p:sp>
      <p:sp>
        <p:nvSpPr>
          <p:cNvPr id="60419"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6042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ACA14EA-41C5-4AA4-A713-369CAFFE87AE}" type="slidenum">
              <a:rPr lang="nl-NL" smtClean="0"/>
              <a:pPr fontAlgn="base">
                <a:spcBef>
                  <a:spcPct val="0"/>
                </a:spcBef>
                <a:spcAft>
                  <a:spcPct val="0"/>
                </a:spcAft>
                <a:defRPr/>
              </a:pPr>
              <a:t>25</a:t>
            </a:fld>
            <a:endParaRPr lang="nl-NL"/>
          </a:p>
        </p:txBody>
      </p:sp>
      <p:sp>
        <p:nvSpPr>
          <p:cNvPr id="60421" name="Rectangle 2"/>
          <p:cNvSpPr>
            <a:spLocks noGrp="1" noRot="1" noChangeAspect="1" noChangeArrowheads="1" noTextEdit="1"/>
          </p:cNvSpPr>
          <p:nvPr>
            <p:ph type="sldImg"/>
          </p:nvPr>
        </p:nvSpPr>
        <p:spPr bwMode="auto">
          <a:xfrm>
            <a:off x="422275" y="1241425"/>
            <a:ext cx="5954713" cy="3351213"/>
          </a:xfrm>
          <a:noFill/>
          <a:ln>
            <a:solidFill>
              <a:srgbClr val="000000"/>
            </a:solidFill>
            <a:miter lim="800000"/>
            <a:headEnd/>
            <a:tailEnd/>
          </a:ln>
        </p:spPr>
      </p:sp>
      <p:sp>
        <p:nvSpPr>
          <p:cNvPr id="6042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De bloedzuiger komt veel voor op snoeken! Door het goed ontwikkelde gesegmenteerde lichaam, met zenuwen, spieren en bloedsomloop zijn het dieren die makkelijk hun prooi benaderen.</a:t>
            </a:r>
          </a:p>
        </p:txBody>
      </p:sp>
    </p:spTree>
    <p:extLst>
      <p:ext uri="{BB962C8B-B14F-4D97-AF65-F5344CB8AC3E}">
        <p14:creationId xmlns:p14="http://schemas.microsoft.com/office/powerpoint/2010/main" val="2066439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9498C94E-B55C-4627-9A27-D9B62653ADBD}" type="datetime1">
              <a:rPr lang="nl-NL" smtClean="0"/>
              <a:pPr fontAlgn="base">
                <a:spcBef>
                  <a:spcPct val="0"/>
                </a:spcBef>
                <a:spcAft>
                  <a:spcPct val="0"/>
                </a:spcAft>
                <a:defRPr/>
              </a:pPr>
              <a:t>10-9-2024</a:t>
            </a:fld>
            <a:endParaRPr lang="nl-NL"/>
          </a:p>
        </p:txBody>
      </p:sp>
      <p:sp>
        <p:nvSpPr>
          <p:cNvPr id="61443"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6144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E202E03-8024-4F61-A872-2294762C9DE8}" type="slidenum">
              <a:rPr lang="nl-NL" smtClean="0"/>
              <a:pPr fontAlgn="base">
                <a:spcBef>
                  <a:spcPct val="0"/>
                </a:spcBef>
                <a:spcAft>
                  <a:spcPct val="0"/>
                </a:spcAft>
                <a:defRPr/>
              </a:pPr>
              <a:t>26</a:t>
            </a:fld>
            <a:endParaRPr lang="nl-NL"/>
          </a:p>
        </p:txBody>
      </p:sp>
      <p:sp>
        <p:nvSpPr>
          <p:cNvPr id="61445" name="Rectangle 1026"/>
          <p:cNvSpPr>
            <a:spLocks noGrp="1" noRot="1" noChangeAspect="1" noChangeArrowheads="1" noTextEdit="1"/>
          </p:cNvSpPr>
          <p:nvPr>
            <p:ph type="sldImg"/>
          </p:nvPr>
        </p:nvSpPr>
        <p:spPr bwMode="auto">
          <a:xfrm>
            <a:off x="422275" y="1241425"/>
            <a:ext cx="5954713" cy="3351213"/>
          </a:xfrm>
          <a:noFill/>
          <a:ln>
            <a:solidFill>
              <a:srgbClr val="000000"/>
            </a:solidFill>
            <a:miter lim="800000"/>
            <a:headEnd/>
            <a:tailEnd/>
          </a:ln>
        </p:spPr>
      </p:sp>
      <p:sp>
        <p:nvSpPr>
          <p:cNvPr id="61446" name="Rectangle 1027"/>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Zeemuis: goed voorbeeld Borstelworm, Kokerworm = Anna Jacobapolder, Vierkante worm uit de Beldert</a:t>
            </a:r>
          </a:p>
        </p:txBody>
      </p:sp>
    </p:spTree>
    <p:extLst>
      <p:ext uri="{BB962C8B-B14F-4D97-AF65-F5344CB8AC3E}">
        <p14:creationId xmlns:p14="http://schemas.microsoft.com/office/powerpoint/2010/main" val="37699267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FA65B048-355F-45D2-B132-F247C32FE129}" type="datetime1">
              <a:rPr lang="nl-NL" smtClean="0"/>
              <a:pPr fontAlgn="base">
                <a:spcBef>
                  <a:spcPct val="0"/>
                </a:spcBef>
                <a:spcAft>
                  <a:spcPct val="0"/>
                </a:spcAft>
                <a:defRPr/>
              </a:pPr>
              <a:t>10-9-2024</a:t>
            </a:fld>
            <a:endParaRPr lang="nl-NL"/>
          </a:p>
        </p:txBody>
      </p:sp>
      <p:sp>
        <p:nvSpPr>
          <p:cNvPr id="62467"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6246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3A27512-ACCA-4172-BF7F-85728C961961}" type="slidenum">
              <a:rPr lang="nl-NL" smtClean="0"/>
              <a:pPr fontAlgn="base">
                <a:spcBef>
                  <a:spcPct val="0"/>
                </a:spcBef>
                <a:spcAft>
                  <a:spcPct val="0"/>
                </a:spcAft>
                <a:defRPr/>
              </a:pPr>
              <a:t>27</a:t>
            </a:fld>
            <a:endParaRPr lang="nl-NL"/>
          </a:p>
        </p:txBody>
      </p:sp>
      <p:sp>
        <p:nvSpPr>
          <p:cNvPr id="62469" name="Rectangle 2"/>
          <p:cNvSpPr>
            <a:spLocks noGrp="1" noRot="1" noChangeAspect="1" noChangeArrowheads="1" noTextEdit="1"/>
          </p:cNvSpPr>
          <p:nvPr>
            <p:ph type="sldImg"/>
          </p:nvPr>
        </p:nvSpPr>
        <p:spPr bwMode="auto">
          <a:xfrm>
            <a:off x="422275" y="1241425"/>
            <a:ext cx="5954713" cy="3351213"/>
          </a:xfrm>
          <a:noFill/>
          <a:ln>
            <a:solidFill>
              <a:srgbClr val="000000"/>
            </a:solidFill>
            <a:miter lim="800000"/>
            <a:headEnd/>
            <a:tailEnd/>
          </a:ln>
        </p:spPr>
      </p:sp>
      <p:sp>
        <p:nvSpPr>
          <p:cNvPr id="6247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Stam is goed voor ten minste 75% van alle soorten</a:t>
            </a:r>
          </a:p>
        </p:txBody>
      </p:sp>
    </p:spTree>
    <p:extLst>
      <p:ext uri="{BB962C8B-B14F-4D97-AF65-F5344CB8AC3E}">
        <p14:creationId xmlns:p14="http://schemas.microsoft.com/office/powerpoint/2010/main" val="10827253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B96AA36C-0A52-44A0-8E4A-5B8E0E181C48}" type="datetime1">
              <a:rPr lang="nl-NL" smtClean="0"/>
              <a:pPr fontAlgn="base">
                <a:spcBef>
                  <a:spcPct val="0"/>
                </a:spcBef>
                <a:spcAft>
                  <a:spcPct val="0"/>
                </a:spcAft>
                <a:defRPr/>
              </a:pPr>
              <a:t>10-9-2024</a:t>
            </a:fld>
            <a:endParaRPr lang="nl-NL"/>
          </a:p>
        </p:txBody>
      </p:sp>
      <p:sp>
        <p:nvSpPr>
          <p:cNvPr id="63491"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6349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C626AAE-6658-41DF-B47D-995507E3B1DB}" type="slidenum">
              <a:rPr lang="nl-NL" smtClean="0"/>
              <a:pPr fontAlgn="base">
                <a:spcBef>
                  <a:spcPct val="0"/>
                </a:spcBef>
                <a:spcAft>
                  <a:spcPct val="0"/>
                </a:spcAft>
                <a:defRPr/>
              </a:pPr>
              <a:t>28</a:t>
            </a:fld>
            <a:endParaRPr lang="nl-NL"/>
          </a:p>
        </p:txBody>
      </p:sp>
      <p:sp>
        <p:nvSpPr>
          <p:cNvPr id="63493" name="Rectangle 2"/>
          <p:cNvSpPr>
            <a:spLocks noGrp="1" noRot="1" noChangeAspect="1" noChangeArrowheads="1" noTextEdit="1"/>
          </p:cNvSpPr>
          <p:nvPr>
            <p:ph type="sldImg"/>
          </p:nvPr>
        </p:nvSpPr>
        <p:spPr bwMode="auto">
          <a:xfrm>
            <a:off x="422275" y="1241425"/>
            <a:ext cx="5954713" cy="3351213"/>
          </a:xfrm>
          <a:solidFill>
            <a:srgbClr val="FFFFFF"/>
          </a:solidFill>
          <a:ln>
            <a:solidFill>
              <a:srgbClr val="000000"/>
            </a:solidFill>
            <a:miter lim="800000"/>
            <a:headEnd/>
            <a:tailEnd/>
          </a:ln>
        </p:spPr>
      </p:sp>
      <p:sp>
        <p:nvSpPr>
          <p:cNvPr id="6349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nl-NL"/>
          </a:p>
        </p:txBody>
      </p:sp>
    </p:spTree>
    <p:extLst>
      <p:ext uri="{BB962C8B-B14F-4D97-AF65-F5344CB8AC3E}">
        <p14:creationId xmlns:p14="http://schemas.microsoft.com/office/powerpoint/2010/main" val="37659002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C1C06389-E88A-48EB-837D-36734D94D89F}" type="datetime1">
              <a:rPr lang="nl-NL" smtClean="0"/>
              <a:pPr fontAlgn="base">
                <a:spcBef>
                  <a:spcPct val="0"/>
                </a:spcBef>
                <a:spcAft>
                  <a:spcPct val="0"/>
                </a:spcAft>
                <a:defRPr/>
              </a:pPr>
              <a:t>10-9-2024</a:t>
            </a:fld>
            <a:endParaRPr lang="nl-NL"/>
          </a:p>
        </p:txBody>
      </p:sp>
      <p:sp>
        <p:nvSpPr>
          <p:cNvPr id="64515"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6451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349CCB-5A89-4AE4-AF6C-CC65F6C2CC5F}" type="slidenum">
              <a:rPr lang="nl-NL" smtClean="0"/>
              <a:pPr fontAlgn="base">
                <a:spcBef>
                  <a:spcPct val="0"/>
                </a:spcBef>
                <a:spcAft>
                  <a:spcPct val="0"/>
                </a:spcAft>
                <a:defRPr/>
              </a:pPr>
              <a:t>29</a:t>
            </a:fld>
            <a:endParaRPr lang="nl-NL"/>
          </a:p>
        </p:txBody>
      </p:sp>
      <p:sp>
        <p:nvSpPr>
          <p:cNvPr id="64517" name="Rectangle 2"/>
          <p:cNvSpPr>
            <a:spLocks noGrp="1" noRot="1" noChangeAspect="1" noChangeArrowheads="1" noTextEdit="1"/>
          </p:cNvSpPr>
          <p:nvPr>
            <p:ph type="sldImg"/>
          </p:nvPr>
        </p:nvSpPr>
        <p:spPr bwMode="auto">
          <a:xfrm>
            <a:off x="422275" y="1241425"/>
            <a:ext cx="5954713" cy="3351213"/>
          </a:xfrm>
          <a:solidFill>
            <a:srgbClr val="FFFFFF"/>
          </a:solidFill>
          <a:ln>
            <a:solidFill>
              <a:srgbClr val="000000"/>
            </a:solidFill>
            <a:miter lim="800000"/>
            <a:headEnd/>
            <a:tailEnd/>
          </a:ln>
        </p:spPr>
      </p:sp>
      <p:sp>
        <p:nvSpPr>
          <p:cNvPr id="6451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nl-NL"/>
              <a:t>Ook weer soorten die je moet leren zien</a:t>
            </a:r>
          </a:p>
        </p:txBody>
      </p:sp>
    </p:spTree>
    <p:extLst>
      <p:ext uri="{BB962C8B-B14F-4D97-AF65-F5344CB8AC3E}">
        <p14:creationId xmlns:p14="http://schemas.microsoft.com/office/powerpoint/2010/main" val="17597557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EF0E6788-47CE-45D4-A11D-90304FE62BFB}" type="datetime1">
              <a:rPr lang="nl-NL" smtClean="0"/>
              <a:pPr fontAlgn="base">
                <a:spcBef>
                  <a:spcPct val="0"/>
                </a:spcBef>
                <a:spcAft>
                  <a:spcPct val="0"/>
                </a:spcAft>
                <a:defRPr/>
              </a:pPr>
              <a:t>10-9-2024</a:t>
            </a:fld>
            <a:endParaRPr lang="nl-NL"/>
          </a:p>
        </p:txBody>
      </p:sp>
      <p:sp>
        <p:nvSpPr>
          <p:cNvPr id="65539"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6554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4D71A2C-3BD9-48C1-A5FA-DD2F9D1F0668}" type="slidenum">
              <a:rPr lang="nl-NL" smtClean="0"/>
              <a:pPr fontAlgn="base">
                <a:spcBef>
                  <a:spcPct val="0"/>
                </a:spcBef>
                <a:spcAft>
                  <a:spcPct val="0"/>
                </a:spcAft>
                <a:defRPr/>
              </a:pPr>
              <a:t>30</a:t>
            </a:fld>
            <a:endParaRPr lang="nl-NL"/>
          </a:p>
        </p:txBody>
      </p:sp>
      <p:sp>
        <p:nvSpPr>
          <p:cNvPr id="65541" name="Rectangle 2"/>
          <p:cNvSpPr>
            <a:spLocks noGrp="1" noRot="1" noChangeAspect="1" noChangeArrowheads="1" noTextEdit="1"/>
          </p:cNvSpPr>
          <p:nvPr>
            <p:ph type="sldImg"/>
          </p:nvPr>
        </p:nvSpPr>
        <p:spPr bwMode="auto">
          <a:xfrm>
            <a:off x="422275" y="1241425"/>
            <a:ext cx="5954713" cy="3351213"/>
          </a:xfrm>
          <a:solidFill>
            <a:srgbClr val="FFFFFF"/>
          </a:solidFill>
          <a:ln>
            <a:solidFill>
              <a:srgbClr val="000000"/>
            </a:solidFill>
            <a:miter lim="800000"/>
            <a:headEnd/>
            <a:tailEnd/>
          </a:ln>
        </p:spPr>
      </p:sp>
      <p:sp>
        <p:nvSpPr>
          <p:cNvPr id="6554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nl-NL"/>
              <a:t>Spin haalt luchtbel naar beneden en houdt die vast tussen bladeren en web. Door zuurstof gebruik wordt de O2 spanning in de bel langer dan van het omringende water. Er diffundeert vervolgens O2 naar de bel. Spin kan lang met luchtbel doen.</a:t>
            </a:r>
          </a:p>
        </p:txBody>
      </p:sp>
    </p:spTree>
    <p:extLst>
      <p:ext uri="{BB962C8B-B14F-4D97-AF65-F5344CB8AC3E}">
        <p14:creationId xmlns:p14="http://schemas.microsoft.com/office/powerpoint/2010/main" val="31992843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12F69E69-5BA0-4E0D-AAF3-FA975FF0E206}" type="datetime1">
              <a:rPr lang="nl-NL" smtClean="0"/>
              <a:pPr fontAlgn="base">
                <a:spcBef>
                  <a:spcPct val="0"/>
                </a:spcBef>
                <a:spcAft>
                  <a:spcPct val="0"/>
                </a:spcAft>
                <a:defRPr/>
              </a:pPr>
              <a:t>10-9-2024</a:t>
            </a:fld>
            <a:endParaRPr lang="nl-NL"/>
          </a:p>
        </p:txBody>
      </p:sp>
      <p:sp>
        <p:nvSpPr>
          <p:cNvPr id="66563"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6656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800C29B-705E-4D05-B9C9-BF65710D9D2B}" type="slidenum">
              <a:rPr lang="nl-NL" smtClean="0"/>
              <a:pPr fontAlgn="base">
                <a:spcBef>
                  <a:spcPct val="0"/>
                </a:spcBef>
                <a:spcAft>
                  <a:spcPct val="0"/>
                </a:spcAft>
                <a:defRPr/>
              </a:pPr>
              <a:t>31</a:t>
            </a:fld>
            <a:endParaRPr lang="nl-NL"/>
          </a:p>
        </p:txBody>
      </p:sp>
      <p:sp>
        <p:nvSpPr>
          <p:cNvPr id="66565" name="Rectangle 2"/>
          <p:cNvSpPr>
            <a:spLocks noGrp="1" noRot="1" noChangeAspect="1" noChangeArrowheads="1" noTextEdit="1"/>
          </p:cNvSpPr>
          <p:nvPr>
            <p:ph type="sldImg"/>
          </p:nvPr>
        </p:nvSpPr>
        <p:spPr bwMode="auto">
          <a:xfrm>
            <a:off x="422275" y="1241425"/>
            <a:ext cx="5954713" cy="3351213"/>
          </a:xfrm>
          <a:solidFill>
            <a:srgbClr val="FFFFFF"/>
          </a:solidFill>
          <a:ln>
            <a:solidFill>
              <a:srgbClr val="000000"/>
            </a:solidFill>
            <a:miter lim="800000"/>
            <a:headEnd/>
            <a:tailEnd/>
          </a:ln>
        </p:spPr>
      </p:sp>
      <p:sp>
        <p:nvSpPr>
          <p:cNvPr id="6656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nl-NL"/>
              <a:t>De rode rivierkreeft komt uit Amerika. De meeste andere zoetwaterkreeften zijn ook import</a:t>
            </a:r>
          </a:p>
        </p:txBody>
      </p:sp>
    </p:spTree>
    <p:extLst>
      <p:ext uri="{BB962C8B-B14F-4D97-AF65-F5344CB8AC3E}">
        <p14:creationId xmlns:p14="http://schemas.microsoft.com/office/powerpoint/2010/main" val="40168855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69D761B6-88EA-4124-A273-D203250F5DE1}" type="datetime1">
              <a:rPr lang="nl-NL" smtClean="0"/>
              <a:pPr fontAlgn="base">
                <a:spcBef>
                  <a:spcPct val="0"/>
                </a:spcBef>
                <a:spcAft>
                  <a:spcPct val="0"/>
                </a:spcAft>
                <a:defRPr/>
              </a:pPr>
              <a:t>10-9-2024</a:t>
            </a:fld>
            <a:endParaRPr lang="nl-NL"/>
          </a:p>
        </p:txBody>
      </p:sp>
      <p:sp>
        <p:nvSpPr>
          <p:cNvPr id="67587"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nl-NL"/>
              <a:t>Rob Kool NOB instructeur 120</a:t>
            </a:r>
          </a:p>
        </p:txBody>
      </p:sp>
      <p:sp>
        <p:nvSpPr>
          <p:cNvPr id="6758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69DAE54-DB9E-42EC-BA43-DBDE9B3FABF3}" type="slidenum">
              <a:rPr lang="nl-NL" smtClean="0"/>
              <a:pPr fontAlgn="base">
                <a:spcBef>
                  <a:spcPct val="0"/>
                </a:spcBef>
                <a:spcAft>
                  <a:spcPct val="0"/>
                </a:spcAft>
                <a:defRPr/>
              </a:pPr>
              <a:t>32</a:t>
            </a:fld>
            <a:endParaRPr lang="nl-NL"/>
          </a:p>
        </p:txBody>
      </p:sp>
      <p:sp>
        <p:nvSpPr>
          <p:cNvPr id="67589" name="Rectangle 2"/>
          <p:cNvSpPr>
            <a:spLocks noGrp="1" noRot="1" noChangeAspect="1" noChangeArrowheads="1" noTextEdit="1"/>
          </p:cNvSpPr>
          <p:nvPr>
            <p:ph type="sldImg"/>
          </p:nvPr>
        </p:nvSpPr>
        <p:spPr bwMode="auto">
          <a:xfrm>
            <a:off x="422275" y="1241425"/>
            <a:ext cx="5954713" cy="3351213"/>
          </a:xfrm>
          <a:noFill/>
          <a:ln>
            <a:solidFill>
              <a:srgbClr val="000000"/>
            </a:solidFill>
            <a:miter lim="800000"/>
            <a:headEnd/>
            <a:tailEnd/>
          </a:ln>
        </p:spPr>
      </p:sp>
      <p:sp>
        <p:nvSpPr>
          <p:cNvPr id="6759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Camouflage of een pantser als een tank? </a:t>
            </a:r>
          </a:p>
        </p:txBody>
      </p:sp>
    </p:spTree>
    <p:extLst>
      <p:ext uri="{BB962C8B-B14F-4D97-AF65-F5344CB8AC3E}">
        <p14:creationId xmlns:p14="http://schemas.microsoft.com/office/powerpoint/2010/main" val="16167162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r>
              <a:rPr lang="nl-NL"/>
              <a:t>Rob Kool I120</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pic>
        <p:nvPicPr>
          <p:cNvPr id="7" name="Afbeelding 6">
            <a:extLst>
              <a:ext uri="{FF2B5EF4-FFF2-40B4-BE49-F238E27FC236}">
                <a16:creationId xmlns:a16="http://schemas.microsoft.com/office/drawing/2014/main" id="{D54432E6-244A-FCFE-D259-64D0E062FD7C}"/>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8" name="Rechthoek 7">
            <a:extLst>
              <a:ext uri="{FF2B5EF4-FFF2-40B4-BE49-F238E27FC236}">
                <a16:creationId xmlns:a16="http://schemas.microsoft.com/office/drawing/2014/main" id="{E34C29EF-8E37-76E0-518F-8F680F7C317F}"/>
              </a:ext>
            </a:extLst>
          </p:cNvPr>
          <p:cNvSpPr/>
          <p:nvPr userDrawn="1"/>
        </p:nvSpPr>
        <p:spPr>
          <a:xfrm>
            <a:off x="8951517" y="0"/>
            <a:ext cx="3240483" cy="7189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9" name="Afbeelding 8">
            <a:extLst>
              <a:ext uri="{FF2B5EF4-FFF2-40B4-BE49-F238E27FC236}">
                <a16:creationId xmlns:a16="http://schemas.microsoft.com/office/drawing/2014/main" id="{B35ADA18-95C9-1317-4CCE-7912A1A65AC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0505" y="-165661"/>
            <a:ext cx="9701557" cy="7189322"/>
          </a:xfrm>
          <a:prstGeom prst="rect">
            <a:avLst/>
          </a:prstGeom>
        </p:spPr>
      </p:pic>
      <p:pic>
        <p:nvPicPr>
          <p:cNvPr id="10" name="Afbeelding 9">
            <a:extLst>
              <a:ext uri="{FF2B5EF4-FFF2-40B4-BE49-F238E27FC236}">
                <a16:creationId xmlns:a16="http://schemas.microsoft.com/office/drawing/2014/main" id="{F0B7A1F5-79A1-F804-D498-38817D5C7BEF}"/>
              </a:ext>
            </a:extLst>
          </p:cNvPr>
          <p:cNvPicPr>
            <a:picLocks noChangeAspect="1"/>
          </p:cNvPicPr>
          <p:nvPr userDrawn="1"/>
        </p:nvPicPr>
        <p:blipFill>
          <a:blip r:embed="rId4"/>
          <a:stretch>
            <a:fillRect/>
          </a:stretch>
        </p:blipFill>
        <p:spPr>
          <a:xfrm>
            <a:off x="10107543" y="4233310"/>
            <a:ext cx="1802748" cy="2488167"/>
          </a:xfrm>
          <a:prstGeom prst="rect">
            <a:avLst/>
          </a:prstGeom>
        </p:spPr>
      </p:pic>
    </p:spTree>
    <p:extLst>
      <p:ext uri="{BB962C8B-B14F-4D97-AF65-F5344CB8AC3E}">
        <p14:creationId xmlns:p14="http://schemas.microsoft.com/office/powerpoint/2010/main" val="2683249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r>
              <a:rPr lang="nl-NL"/>
              <a:t>Rob Kool I120</a:t>
            </a:r>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4203897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r>
              <a:rPr lang="nl-NL"/>
              <a:t>Rob Kool I120</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990376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r>
              <a:rPr lang="nl-NL"/>
              <a:t>Rob Kool I120</a:t>
            </a:r>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1225709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r>
              <a:rPr lang="nl-NL"/>
              <a:t>Rob Kool I120</a:t>
            </a:r>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1890696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r>
              <a:rPr lang="nl-NL"/>
              <a:t>Rob Kool I120</a:t>
            </a:r>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ECA1B8AA-CDE6-4FAC-B964-C03C65C26EBE}" type="slidenum">
              <a:rPr lang="nl-NL" smtClean="0"/>
              <a:t>‹nr.›</a:t>
            </a:fld>
            <a:endParaRPr lang="nl-NL"/>
          </a:p>
        </p:txBody>
      </p:sp>
      <p:pic>
        <p:nvPicPr>
          <p:cNvPr id="6" name="Afbeelding 5">
            <a:extLst>
              <a:ext uri="{FF2B5EF4-FFF2-40B4-BE49-F238E27FC236}">
                <a16:creationId xmlns:a16="http://schemas.microsoft.com/office/drawing/2014/main" id="{012BFBD9-535F-72A9-E721-6E1F1B6E5F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33923" y="0"/>
            <a:ext cx="9639756" cy="8082436"/>
          </a:xfrm>
          <a:prstGeom prst="rect">
            <a:avLst/>
          </a:prstGeom>
        </p:spPr>
      </p:pic>
    </p:spTree>
    <p:extLst>
      <p:ext uri="{BB962C8B-B14F-4D97-AF65-F5344CB8AC3E}">
        <p14:creationId xmlns:p14="http://schemas.microsoft.com/office/powerpoint/2010/main" val="1223381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a:t>Rob Kool I120</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4129192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r>
              <a:rPr lang="nl-NL"/>
              <a:t>Rob Kool I120</a:t>
            </a:r>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3209491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r>
              <a:rPr lang="nl-NL"/>
              <a:t>Rob Kool I120</a:t>
            </a:r>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1043353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r>
              <a:rPr lang="nl-NL"/>
              <a:t>Rob Kool I120</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3264700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r>
              <a:rPr lang="nl-NL"/>
              <a:t>Rob Kool I120</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3140036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nl-NL"/>
              <a:t>Rob Kool I120</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A1B8AA-CDE6-4FAC-B964-C03C65C26EBE}" type="slidenum">
              <a:rPr lang="nl-NL" smtClean="0"/>
              <a:t>‹nr.›</a:t>
            </a:fld>
            <a:endParaRPr lang="nl-NL"/>
          </a:p>
        </p:txBody>
      </p:sp>
      <p:pic>
        <p:nvPicPr>
          <p:cNvPr id="7" name="Afbeelding 6">
            <a:extLst>
              <a:ext uri="{FF2B5EF4-FFF2-40B4-BE49-F238E27FC236}">
                <a16:creationId xmlns:a16="http://schemas.microsoft.com/office/drawing/2014/main" id="{99510E48-EADC-26E9-ECC6-26E2D0FDBB7E}"/>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859916" y="639841"/>
            <a:ext cx="12265295" cy="6858000"/>
          </a:xfrm>
          <a:prstGeom prst="rect">
            <a:avLst/>
          </a:prstGeom>
        </p:spPr>
      </p:pic>
    </p:spTree>
    <p:extLst>
      <p:ext uri="{BB962C8B-B14F-4D97-AF65-F5344CB8AC3E}">
        <p14:creationId xmlns:p14="http://schemas.microsoft.com/office/powerpoint/2010/main" val="214084843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l" defTabSz="914400" rtl="0" eaLnBrk="1" latinLnBrk="0" hangingPunct="1">
        <a:lnSpc>
          <a:spcPct val="90000"/>
        </a:lnSpc>
        <a:spcBef>
          <a:spcPct val="0"/>
        </a:spcBef>
        <a:buNone/>
        <a:defRPr sz="4800" b="1" kern="1200">
          <a:solidFill>
            <a:srgbClr val="F47A43"/>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1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1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1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1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1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hyperlink" Target="http://nl.wikipedia.org/wiki/Afbeelding:Nautilus_tentacles.jp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oleObject" Target="../embeddings/oleObject1.bin"/></Relationships>
</file>

<file path=ppt/slides/_rels/slide3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70.jpeg"/><Relationship Id="rId4" Type="http://schemas.openxmlformats.org/officeDocument/2006/relationships/image" Target="../media/image69.png"/></Relationships>
</file>

<file path=ppt/slides/_rels/slide3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6696240" y="514832"/>
            <a:ext cx="5829300" cy="719648"/>
          </a:xfrm>
        </p:spPr>
        <p:txBody>
          <a:bodyPr>
            <a:noAutofit/>
          </a:bodyPr>
          <a:lstStyle/>
          <a:p>
            <a:r>
              <a:rPr lang="nl-NL" sz="2700" dirty="0"/>
              <a:t>Specialisatie Biologie</a:t>
            </a:r>
            <a:br>
              <a:rPr lang="nl-NL" sz="2700" dirty="0"/>
            </a:br>
            <a:r>
              <a:rPr lang="nl-NL" sz="2400" dirty="0"/>
              <a:t>Blok 2: Dierenrijk deel I</a:t>
            </a:r>
            <a:endParaRPr lang="en-GB" sz="1500" dirty="0"/>
          </a:p>
        </p:txBody>
      </p:sp>
      <p:sp>
        <p:nvSpPr>
          <p:cNvPr id="5" name="Ondertitel 4"/>
          <p:cNvSpPr>
            <a:spLocks noGrp="1"/>
          </p:cNvSpPr>
          <p:nvPr>
            <p:ph type="subTitle" idx="1"/>
          </p:nvPr>
        </p:nvSpPr>
        <p:spPr>
          <a:xfrm>
            <a:off x="4763729" y="6340593"/>
            <a:ext cx="2655059" cy="517407"/>
          </a:xfrm>
        </p:spPr>
        <p:txBody>
          <a:bodyPr/>
          <a:lstStyle/>
          <a:p>
            <a:r>
              <a:rPr lang="nl-NL" dirty="0">
                <a:solidFill>
                  <a:schemeClr val="bg1">
                    <a:lumMod val="50000"/>
                  </a:schemeClr>
                </a:solidFill>
              </a:rPr>
              <a:t>- Versie 2024 -</a:t>
            </a:r>
            <a:endParaRPr lang="en-GB" dirty="0">
              <a:solidFill>
                <a:schemeClr val="bg1">
                  <a:lumMod val="50000"/>
                </a:schemeClr>
              </a:solidFill>
            </a:endParaRPr>
          </a:p>
        </p:txBody>
      </p:sp>
      <p:pic>
        <p:nvPicPr>
          <p:cNvPr id="2" name="Afbeelding 1">
            <a:extLst>
              <a:ext uri="{FF2B5EF4-FFF2-40B4-BE49-F238E27FC236}">
                <a16:creationId xmlns:a16="http://schemas.microsoft.com/office/drawing/2014/main" id="{8522088A-30E8-A918-77C6-12598AAE266A}"/>
              </a:ext>
            </a:extLst>
          </p:cNvPr>
          <p:cNvPicPr>
            <a:picLocks noChangeAspect="1"/>
          </p:cNvPicPr>
          <p:nvPr/>
        </p:nvPicPr>
        <p:blipFill>
          <a:blip r:embed="rId2"/>
          <a:stretch>
            <a:fillRect/>
          </a:stretch>
        </p:blipFill>
        <p:spPr>
          <a:xfrm>
            <a:off x="10148781" y="2248984"/>
            <a:ext cx="1528976" cy="1536121"/>
          </a:xfrm>
          <a:prstGeom prst="rect">
            <a:avLst/>
          </a:prstGeom>
        </p:spPr>
      </p:pic>
    </p:spTree>
    <p:extLst>
      <p:ext uri="{BB962C8B-B14F-4D97-AF65-F5344CB8AC3E}">
        <p14:creationId xmlns:p14="http://schemas.microsoft.com/office/powerpoint/2010/main" val="4193382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90470F-02E6-8065-32D3-C94BFCF014C0}"/>
              </a:ext>
            </a:extLst>
          </p:cNvPr>
          <p:cNvSpPr>
            <a:spLocks noGrp="1"/>
          </p:cNvSpPr>
          <p:nvPr>
            <p:ph type="title"/>
          </p:nvPr>
        </p:nvSpPr>
        <p:spPr>
          <a:xfrm>
            <a:off x="2152651" y="1131094"/>
            <a:ext cx="3593306" cy="994172"/>
          </a:xfrm>
        </p:spPr>
        <p:txBody>
          <a:bodyPr>
            <a:normAutofit fontScale="90000"/>
          </a:bodyPr>
          <a:lstStyle/>
          <a:p>
            <a:pPr algn="l"/>
            <a:r>
              <a:rPr lang="nl-NL" dirty="0"/>
              <a:t>Vragen vorige keer &amp; duik?</a:t>
            </a:r>
          </a:p>
        </p:txBody>
      </p:sp>
      <p:sp>
        <p:nvSpPr>
          <p:cNvPr id="3" name="Tijdelijke aanduiding voor inhoud 2">
            <a:extLst>
              <a:ext uri="{FF2B5EF4-FFF2-40B4-BE49-F238E27FC236}">
                <a16:creationId xmlns:a16="http://schemas.microsoft.com/office/drawing/2014/main" id="{220D8075-9473-5D8D-2E90-87164BDC938A}"/>
              </a:ext>
            </a:extLst>
          </p:cNvPr>
          <p:cNvSpPr>
            <a:spLocks noGrp="1"/>
          </p:cNvSpPr>
          <p:nvPr>
            <p:ph idx="1"/>
          </p:nvPr>
        </p:nvSpPr>
        <p:spPr/>
        <p:txBody>
          <a:bodyPr/>
          <a:lstStyle/>
          <a:p>
            <a:endParaRPr lang="nl-NL" dirty="0"/>
          </a:p>
        </p:txBody>
      </p:sp>
      <p:pic>
        <p:nvPicPr>
          <p:cNvPr id="1026" name="Picture 2" descr="Andere organismen | Havo 2 thema 6 Planten">
            <a:extLst>
              <a:ext uri="{FF2B5EF4-FFF2-40B4-BE49-F238E27FC236}">
                <a16:creationId xmlns:a16="http://schemas.microsoft.com/office/drawing/2014/main" id="{B579E903-46AD-2090-F04C-B4BA9485D0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3082" y="857250"/>
            <a:ext cx="4907756"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682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3" cstate="print"/>
          <a:srcRect/>
          <a:stretch>
            <a:fillRect/>
          </a:stretch>
        </p:blipFill>
        <p:spPr bwMode="auto">
          <a:xfrm>
            <a:off x="1676401" y="210741"/>
            <a:ext cx="8629649" cy="6471862"/>
          </a:xfrm>
          <a:prstGeom prst="rect">
            <a:avLst/>
          </a:prstGeom>
          <a:noFill/>
          <a:ln w="9525">
            <a:noFill/>
            <a:miter lim="800000"/>
            <a:headEnd/>
            <a:tailEnd/>
          </a:ln>
        </p:spPr>
      </p:pic>
    </p:spTree>
    <p:extLst>
      <p:ext uri="{BB962C8B-B14F-4D97-AF65-F5344CB8AC3E}">
        <p14:creationId xmlns:p14="http://schemas.microsoft.com/office/powerpoint/2010/main" val="368397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0178"/>
                                        </p:tgtEl>
                                        <p:attrNameLst>
                                          <p:attrName>style.visibility</p:attrName>
                                        </p:attrNameLst>
                                      </p:cBhvr>
                                      <p:to>
                                        <p:strVal val="visible"/>
                                      </p:to>
                                    </p:set>
                                    <p:animEffect transition="in" filter="diamond(in)">
                                      <p:cBhvr>
                                        <p:cTn id="7" dur="2000"/>
                                        <p:tgtEl>
                                          <p:spTgt spid="50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3"/>
          <p:cNvPicPr>
            <a:picLocks noChangeAspect="1" noChangeArrowheads="1"/>
          </p:cNvPicPr>
          <p:nvPr/>
        </p:nvPicPr>
        <p:blipFill>
          <a:blip r:embed="rId3" cstate="print"/>
          <a:srcRect/>
          <a:stretch>
            <a:fillRect/>
          </a:stretch>
        </p:blipFill>
        <p:spPr bwMode="auto">
          <a:xfrm>
            <a:off x="1676401" y="114343"/>
            <a:ext cx="8734425" cy="6550440"/>
          </a:xfrm>
          <a:prstGeom prst="rect">
            <a:avLst/>
          </a:prstGeom>
          <a:noFill/>
          <a:ln w="9525">
            <a:noFill/>
            <a:miter lim="800000"/>
            <a:headEnd/>
            <a:tailEnd/>
          </a:ln>
        </p:spPr>
      </p:pic>
      <p:pic>
        <p:nvPicPr>
          <p:cNvPr id="3" name="Afbeelding 2">
            <a:extLst>
              <a:ext uri="{FF2B5EF4-FFF2-40B4-BE49-F238E27FC236}">
                <a16:creationId xmlns:a16="http://schemas.microsoft.com/office/drawing/2014/main" id="{5C5C6E59-C650-4CC0-9BC5-CF75293365B7}"/>
              </a:ext>
            </a:extLst>
          </p:cNvPr>
          <p:cNvPicPr>
            <a:picLocks noChangeAspect="1"/>
          </p:cNvPicPr>
          <p:nvPr/>
        </p:nvPicPr>
        <p:blipFill>
          <a:blip r:embed="rId4"/>
          <a:stretch>
            <a:fillRect/>
          </a:stretch>
        </p:blipFill>
        <p:spPr>
          <a:xfrm>
            <a:off x="8704621" y="5377937"/>
            <a:ext cx="1439504" cy="1079628"/>
          </a:xfrm>
          <a:prstGeom prst="rect">
            <a:avLst/>
          </a:prstGeom>
        </p:spPr>
      </p:pic>
    </p:spTree>
    <p:extLst>
      <p:ext uri="{BB962C8B-B14F-4D97-AF65-F5344CB8AC3E}">
        <p14:creationId xmlns:p14="http://schemas.microsoft.com/office/powerpoint/2010/main" val="3280418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
          <p:cNvPicPr>
            <a:picLocks noChangeAspect="1" noChangeArrowheads="1"/>
          </p:cNvPicPr>
          <p:nvPr/>
        </p:nvPicPr>
        <p:blipFill>
          <a:blip r:embed="rId3" cstate="print"/>
          <a:srcRect/>
          <a:stretch>
            <a:fillRect/>
          </a:stretch>
        </p:blipFill>
        <p:spPr bwMode="auto">
          <a:xfrm>
            <a:off x="1733551" y="190501"/>
            <a:ext cx="8639174" cy="6479006"/>
          </a:xfrm>
          <a:prstGeom prst="rect">
            <a:avLst/>
          </a:prstGeom>
          <a:noFill/>
          <a:ln w="9525">
            <a:noFill/>
            <a:miter lim="800000"/>
            <a:headEnd/>
            <a:tailEnd/>
          </a:ln>
        </p:spPr>
      </p:pic>
    </p:spTree>
    <p:extLst>
      <p:ext uri="{BB962C8B-B14F-4D97-AF65-F5344CB8AC3E}">
        <p14:creationId xmlns:p14="http://schemas.microsoft.com/office/powerpoint/2010/main" val="2560746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3"/>
          <p:cNvPicPr>
            <a:picLocks noChangeAspect="1" noChangeArrowheads="1"/>
          </p:cNvPicPr>
          <p:nvPr/>
        </p:nvPicPr>
        <p:blipFill>
          <a:blip r:embed="rId3" cstate="print"/>
          <a:srcRect/>
          <a:stretch>
            <a:fillRect/>
          </a:stretch>
        </p:blipFill>
        <p:spPr bwMode="auto">
          <a:xfrm>
            <a:off x="1600200" y="-1"/>
            <a:ext cx="8953500" cy="6713571"/>
          </a:xfrm>
          <a:prstGeom prst="rect">
            <a:avLst/>
          </a:prstGeom>
          <a:noFill/>
          <a:ln w="9525">
            <a:noFill/>
            <a:miter lim="800000"/>
            <a:headEnd/>
            <a:tailEnd/>
          </a:ln>
        </p:spPr>
      </p:pic>
    </p:spTree>
    <p:extLst>
      <p:ext uri="{BB962C8B-B14F-4D97-AF65-F5344CB8AC3E}">
        <p14:creationId xmlns:p14="http://schemas.microsoft.com/office/powerpoint/2010/main" val="2544121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663F9113-5470-4EEF-B2F1-2C6424172AF2}"/>
              </a:ext>
            </a:extLst>
          </p:cNvPr>
          <p:cNvPicPr>
            <a:picLocks noChangeAspect="1"/>
          </p:cNvPicPr>
          <p:nvPr/>
        </p:nvPicPr>
        <p:blipFill>
          <a:blip r:embed="rId3"/>
          <a:stretch>
            <a:fillRect/>
          </a:stretch>
        </p:blipFill>
        <p:spPr>
          <a:xfrm>
            <a:off x="1949111" y="1453159"/>
            <a:ext cx="2827170" cy="1847299"/>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9218" name="Rectangle 6"/>
          <p:cNvSpPr>
            <a:spLocks noGrp="1" noChangeArrowheads="1"/>
          </p:cNvSpPr>
          <p:nvPr>
            <p:ph type="title"/>
          </p:nvPr>
        </p:nvSpPr>
        <p:spPr>
          <a:xfrm>
            <a:off x="838200" y="365125"/>
            <a:ext cx="10515600" cy="1325563"/>
          </a:xfrm>
        </p:spPr>
        <p:txBody>
          <a:bodyPr/>
          <a:lstStyle/>
          <a:p>
            <a:r>
              <a:rPr lang="nl-NL" dirty="0"/>
              <a:t>Waar waren we:</a:t>
            </a:r>
          </a:p>
        </p:txBody>
      </p:sp>
      <p:sp>
        <p:nvSpPr>
          <p:cNvPr id="9219" name="Text Box 7"/>
          <p:cNvSpPr txBox="1">
            <a:spLocks noChangeArrowheads="1"/>
          </p:cNvSpPr>
          <p:nvPr/>
        </p:nvSpPr>
        <p:spPr bwMode="auto">
          <a:xfrm>
            <a:off x="9264254" y="5765580"/>
            <a:ext cx="360996" cy="300082"/>
          </a:xfrm>
          <a:prstGeom prst="rect">
            <a:avLst/>
          </a:prstGeom>
          <a:noFill/>
          <a:ln w="12700">
            <a:noFill/>
            <a:miter lim="800000"/>
            <a:headEnd/>
            <a:tailEnd/>
          </a:ln>
        </p:spPr>
        <p:txBody>
          <a:bodyPr wrap="none" anchor="ctr">
            <a:spAutoFit/>
          </a:bodyPr>
          <a:lstStyle/>
          <a:p>
            <a:r>
              <a:rPr lang="nl-NL" sz="1350">
                <a:latin typeface="Calibri" pitchFamily="34" charset="0"/>
              </a:rPr>
              <a:t>25</a:t>
            </a:r>
          </a:p>
        </p:txBody>
      </p:sp>
      <p:sp>
        <p:nvSpPr>
          <p:cNvPr id="9222" name="Text Box 20"/>
          <p:cNvSpPr txBox="1">
            <a:spLocks noChangeArrowheads="1"/>
          </p:cNvSpPr>
          <p:nvPr/>
        </p:nvSpPr>
        <p:spPr bwMode="auto">
          <a:xfrm>
            <a:off x="3036094" y="5507809"/>
            <a:ext cx="983218" cy="300082"/>
          </a:xfrm>
          <a:prstGeom prst="rect">
            <a:avLst/>
          </a:prstGeom>
          <a:noFill/>
          <a:ln w="12700">
            <a:noFill/>
            <a:miter lim="800000"/>
            <a:headEnd/>
            <a:tailEnd/>
          </a:ln>
        </p:spPr>
        <p:txBody>
          <a:bodyPr wrap="none" anchor="ctr">
            <a:spAutoFit/>
          </a:bodyPr>
          <a:lstStyle/>
          <a:p>
            <a:r>
              <a:rPr lang="nl-NL" sz="1350">
                <a:latin typeface="Calibri" pitchFamily="34" charset="0"/>
              </a:rPr>
              <a:t>Eéncelligen</a:t>
            </a:r>
          </a:p>
        </p:txBody>
      </p:sp>
      <p:sp>
        <p:nvSpPr>
          <p:cNvPr id="9223" name="Text Box 21"/>
          <p:cNvSpPr txBox="1">
            <a:spLocks noChangeArrowheads="1"/>
          </p:cNvSpPr>
          <p:nvPr/>
        </p:nvSpPr>
        <p:spPr bwMode="auto">
          <a:xfrm>
            <a:off x="3524252" y="5222059"/>
            <a:ext cx="781881" cy="300082"/>
          </a:xfrm>
          <a:prstGeom prst="rect">
            <a:avLst/>
          </a:prstGeom>
          <a:noFill/>
          <a:ln w="12700">
            <a:noFill/>
            <a:miter lim="800000"/>
            <a:headEnd/>
            <a:tailEnd/>
          </a:ln>
        </p:spPr>
        <p:txBody>
          <a:bodyPr wrap="none" anchor="ctr">
            <a:spAutoFit/>
          </a:bodyPr>
          <a:lstStyle/>
          <a:p>
            <a:r>
              <a:rPr lang="nl-NL" sz="1350">
                <a:latin typeface="Calibri" pitchFamily="34" charset="0"/>
              </a:rPr>
              <a:t>Sponzen</a:t>
            </a:r>
          </a:p>
        </p:txBody>
      </p:sp>
      <p:sp>
        <p:nvSpPr>
          <p:cNvPr id="9224" name="Text Box 22"/>
          <p:cNvSpPr txBox="1">
            <a:spLocks noChangeArrowheads="1"/>
          </p:cNvSpPr>
          <p:nvPr/>
        </p:nvSpPr>
        <p:spPr bwMode="auto">
          <a:xfrm>
            <a:off x="3981450" y="4936309"/>
            <a:ext cx="1019510" cy="300082"/>
          </a:xfrm>
          <a:prstGeom prst="rect">
            <a:avLst/>
          </a:prstGeom>
          <a:noFill/>
          <a:ln w="12700">
            <a:noFill/>
            <a:miter lim="800000"/>
            <a:headEnd/>
            <a:tailEnd/>
          </a:ln>
        </p:spPr>
        <p:txBody>
          <a:bodyPr wrap="none" anchor="ctr">
            <a:spAutoFit/>
          </a:bodyPr>
          <a:lstStyle/>
          <a:p>
            <a:r>
              <a:rPr lang="nl-NL" sz="1350">
                <a:latin typeface="Calibri" pitchFamily="34" charset="0"/>
              </a:rPr>
              <a:t>Neteldieren</a:t>
            </a:r>
          </a:p>
        </p:txBody>
      </p:sp>
      <p:sp>
        <p:nvSpPr>
          <p:cNvPr id="9225" name="Text Box 23"/>
          <p:cNvSpPr txBox="1">
            <a:spLocks noChangeArrowheads="1"/>
          </p:cNvSpPr>
          <p:nvPr/>
        </p:nvSpPr>
        <p:spPr bwMode="auto">
          <a:xfrm>
            <a:off x="4324351" y="4558785"/>
            <a:ext cx="1204817" cy="369332"/>
          </a:xfrm>
          <a:prstGeom prst="rect">
            <a:avLst/>
          </a:prstGeom>
          <a:noFill/>
          <a:ln w="12700">
            <a:noFill/>
            <a:miter lim="800000"/>
            <a:headEnd/>
            <a:tailEnd/>
          </a:ln>
        </p:spPr>
        <p:txBody>
          <a:bodyPr wrap="none" anchor="ctr">
            <a:spAutoFit/>
          </a:bodyPr>
          <a:lstStyle/>
          <a:p>
            <a:r>
              <a:rPr lang="nl-NL">
                <a:latin typeface="Calibri" pitchFamily="34" charset="0"/>
              </a:rPr>
              <a:t>Ribkwallen</a:t>
            </a:r>
          </a:p>
        </p:txBody>
      </p:sp>
      <p:sp>
        <p:nvSpPr>
          <p:cNvPr id="9226" name="Text Box 24"/>
          <p:cNvSpPr txBox="1">
            <a:spLocks noChangeArrowheads="1"/>
          </p:cNvSpPr>
          <p:nvPr/>
        </p:nvSpPr>
        <p:spPr bwMode="auto">
          <a:xfrm>
            <a:off x="4610100" y="4273035"/>
            <a:ext cx="1328184" cy="369332"/>
          </a:xfrm>
          <a:prstGeom prst="rect">
            <a:avLst/>
          </a:prstGeom>
          <a:noFill/>
          <a:ln w="12700">
            <a:noFill/>
            <a:miter lim="800000"/>
            <a:headEnd/>
            <a:tailEnd/>
          </a:ln>
        </p:spPr>
        <p:txBody>
          <a:bodyPr wrap="none" anchor="ctr">
            <a:spAutoFit/>
          </a:bodyPr>
          <a:lstStyle/>
          <a:p>
            <a:r>
              <a:rPr lang="nl-NL">
                <a:latin typeface="Calibri" pitchFamily="34" charset="0"/>
              </a:rPr>
              <a:t>Platwormen</a:t>
            </a:r>
          </a:p>
        </p:txBody>
      </p:sp>
      <p:sp>
        <p:nvSpPr>
          <p:cNvPr id="9227" name="Text Box 25"/>
          <p:cNvSpPr txBox="1">
            <a:spLocks noChangeArrowheads="1"/>
          </p:cNvSpPr>
          <p:nvPr/>
        </p:nvSpPr>
        <p:spPr bwMode="auto">
          <a:xfrm>
            <a:off x="4849416" y="3987285"/>
            <a:ext cx="1457002" cy="369332"/>
          </a:xfrm>
          <a:prstGeom prst="rect">
            <a:avLst/>
          </a:prstGeom>
          <a:noFill/>
          <a:ln w="12700">
            <a:noFill/>
            <a:miter lim="800000"/>
            <a:headEnd/>
            <a:tailEnd/>
          </a:ln>
        </p:spPr>
        <p:txBody>
          <a:bodyPr wrap="none" anchor="ctr">
            <a:spAutoFit/>
          </a:bodyPr>
          <a:lstStyle/>
          <a:p>
            <a:r>
              <a:rPr lang="nl-NL" dirty="0">
                <a:solidFill>
                  <a:schemeClr val="bg1">
                    <a:lumMod val="85000"/>
                  </a:schemeClr>
                </a:solidFill>
                <a:latin typeface="Calibri" pitchFamily="34" charset="0"/>
              </a:rPr>
              <a:t>Rondwormen</a:t>
            </a:r>
          </a:p>
        </p:txBody>
      </p:sp>
      <p:sp>
        <p:nvSpPr>
          <p:cNvPr id="9228" name="Text Box 26"/>
          <p:cNvSpPr txBox="1">
            <a:spLocks noChangeArrowheads="1"/>
          </p:cNvSpPr>
          <p:nvPr/>
        </p:nvSpPr>
        <p:spPr bwMode="auto">
          <a:xfrm>
            <a:off x="6314877" y="2255757"/>
            <a:ext cx="1561005" cy="369332"/>
          </a:xfrm>
          <a:prstGeom prst="rect">
            <a:avLst/>
          </a:prstGeom>
          <a:noFill/>
          <a:ln w="12700">
            <a:noFill/>
            <a:miter lim="800000"/>
            <a:headEnd/>
            <a:tailEnd/>
          </a:ln>
        </p:spPr>
        <p:txBody>
          <a:bodyPr wrap="none" anchor="ctr">
            <a:spAutoFit/>
          </a:bodyPr>
          <a:lstStyle/>
          <a:p>
            <a:r>
              <a:rPr lang="nl-NL" dirty="0">
                <a:latin typeface="Calibri" pitchFamily="34" charset="0"/>
              </a:rPr>
              <a:t>Stekelhuidigen</a:t>
            </a:r>
          </a:p>
        </p:txBody>
      </p:sp>
      <p:sp>
        <p:nvSpPr>
          <p:cNvPr id="9229" name="Text Box 27"/>
          <p:cNvSpPr txBox="1">
            <a:spLocks noChangeArrowheads="1"/>
          </p:cNvSpPr>
          <p:nvPr/>
        </p:nvSpPr>
        <p:spPr bwMode="auto">
          <a:xfrm>
            <a:off x="5141476" y="3693023"/>
            <a:ext cx="1314655" cy="369332"/>
          </a:xfrm>
          <a:prstGeom prst="rect">
            <a:avLst/>
          </a:prstGeom>
          <a:noFill/>
          <a:ln w="12700">
            <a:noFill/>
            <a:miter lim="800000"/>
            <a:headEnd/>
            <a:tailEnd/>
          </a:ln>
        </p:spPr>
        <p:txBody>
          <a:bodyPr wrap="none" anchor="ctr">
            <a:spAutoFit/>
          </a:bodyPr>
          <a:lstStyle/>
          <a:p>
            <a:r>
              <a:rPr lang="nl-NL" dirty="0">
                <a:latin typeface="Calibri" pitchFamily="34" charset="0"/>
              </a:rPr>
              <a:t>Weekdieren</a:t>
            </a:r>
          </a:p>
        </p:txBody>
      </p:sp>
      <p:sp>
        <p:nvSpPr>
          <p:cNvPr id="9230" name="Text Box 28"/>
          <p:cNvSpPr txBox="1">
            <a:spLocks noChangeArrowheads="1"/>
          </p:cNvSpPr>
          <p:nvPr/>
        </p:nvSpPr>
        <p:spPr bwMode="auto">
          <a:xfrm>
            <a:off x="5435735" y="3359851"/>
            <a:ext cx="1690976" cy="369332"/>
          </a:xfrm>
          <a:prstGeom prst="rect">
            <a:avLst/>
          </a:prstGeom>
          <a:noFill/>
          <a:ln w="12700">
            <a:noFill/>
            <a:miter lim="800000"/>
            <a:headEnd/>
            <a:tailEnd/>
          </a:ln>
        </p:spPr>
        <p:txBody>
          <a:bodyPr wrap="none" anchor="ctr">
            <a:spAutoFit/>
          </a:bodyPr>
          <a:lstStyle/>
          <a:p>
            <a:r>
              <a:rPr lang="nl-NL" dirty="0">
                <a:latin typeface="Calibri" pitchFamily="34" charset="0"/>
              </a:rPr>
              <a:t>Gelede wormen</a:t>
            </a:r>
          </a:p>
        </p:txBody>
      </p:sp>
      <p:sp>
        <p:nvSpPr>
          <p:cNvPr id="9231" name="Text Box 29"/>
          <p:cNvSpPr txBox="1">
            <a:spLocks noChangeArrowheads="1"/>
          </p:cNvSpPr>
          <p:nvPr/>
        </p:nvSpPr>
        <p:spPr bwMode="auto">
          <a:xfrm>
            <a:off x="5903880" y="2900219"/>
            <a:ext cx="1569340" cy="369332"/>
          </a:xfrm>
          <a:prstGeom prst="rect">
            <a:avLst/>
          </a:prstGeom>
          <a:noFill/>
          <a:ln w="12700">
            <a:noFill/>
            <a:miter lim="800000"/>
            <a:headEnd/>
            <a:tailEnd/>
          </a:ln>
        </p:spPr>
        <p:txBody>
          <a:bodyPr wrap="none" anchor="ctr">
            <a:spAutoFit/>
          </a:bodyPr>
          <a:lstStyle/>
          <a:p>
            <a:r>
              <a:rPr lang="nl-NL" dirty="0">
                <a:latin typeface="Calibri" pitchFamily="34" charset="0"/>
              </a:rPr>
              <a:t>Geleedpotigen</a:t>
            </a:r>
          </a:p>
        </p:txBody>
      </p:sp>
      <p:sp>
        <p:nvSpPr>
          <p:cNvPr id="9232" name="Text Box 30"/>
          <p:cNvSpPr txBox="1">
            <a:spLocks noChangeArrowheads="1"/>
          </p:cNvSpPr>
          <p:nvPr/>
        </p:nvSpPr>
        <p:spPr bwMode="auto">
          <a:xfrm>
            <a:off x="6826793" y="1326853"/>
            <a:ext cx="1606787" cy="369332"/>
          </a:xfrm>
          <a:prstGeom prst="rect">
            <a:avLst/>
          </a:prstGeom>
          <a:noFill/>
          <a:ln w="12700">
            <a:noFill/>
            <a:miter lim="800000"/>
            <a:headEnd/>
            <a:tailEnd/>
          </a:ln>
        </p:spPr>
        <p:txBody>
          <a:bodyPr wrap="none" anchor="ctr">
            <a:spAutoFit/>
          </a:bodyPr>
          <a:lstStyle/>
          <a:p>
            <a:r>
              <a:rPr lang="nl-NL" dirty="0">
                <a:latin typeface="Calibri" pitchFamily="34" charset="0"/>
              </a:rPr>
              <a:t>(</a:t>
            </a:r>
            <a:r>
              <a:rPr lang="nl-NL" dirty="0" err="1">
                <a:latin typeface="Calibri" pitchFamily="34" charset="0"/>
              </a:rPr>
              <a:t>Chordadieren</a:t>
            </a:r>
            <a:r>
              <a:rPr lang="nl-NL" dirty="0">
                <a:latin typeface="Calibri" pitchFamily="34" charset="0"/>
              </a:rPr>
              <a:t>)</a:t>
            </a:r>
          </a:p>
        </p:txBody>
      </p:sp>
      <p:sp>
        <p:nvSpPr>
          <p:cNvPr id="9233" name="Text Box 31"/>
          <p:cNvSpPr txBox="1">
            <a:spLocks noChangeArrowheads="1"/>
          </p:cNvSpPr>
          <p:nvPr/>
        </p:nvSpPr>
        <p:spPr bwMode="auto">
          <a:xfrm>
            <a:off x="6576304" y="1738975"/>
            <a:ext cx="1300356" cy="369332"/>
          </a:xfrm>
          <a:prstGeom prst="rect">
            <a:avLst/>
          </a:prstGeom>
          <a:noFill/>
          <a:ln w="12700">
            <a:noFill/>
            <a:miter lim="800000"/>
            <a:headEnd/>
            <a:tailEnd/>
          </a:ln>
        </p:spPr>
        <p:txBody>
          <a:bodyPr wrap="none" anchor="ctr">
            <a:spAutoFit/>
          </a:bodyPr>
          <a:lstStyle/>
          <a:p>
            <a:r>
              <a:rPr lang="nl-NL" dirty="0">
                <a:latin typeface="Calibri" pitchFamily="34" charset="0"/>
              </a:rPr>
              <a:t>Mosdiertjes</a:t>
            </a:r>
          </a:p>
        </p:txBody>
      </p:sp>
      <p:sp>
        <p:nvSpPr>
          <p:cNvPr id="9234" name="Text Box 33"/>
          <p:cNvSpPr txBox="1">
            <a:spLocks noChangeArrowheads="1"/>
          </p:cNvSpPr>
          <p:nvPr/>
        </p:nvSpPr>
        <p:spPr bwMode="auto">
          <a:xfrm>
            <a:off x="6496049" y="3755467"/>
            <a:ext cx="2122657" cy="991631"/>
          </a:xfrm>
          <a:prstGeom prst="rect">
            <a:avLst/>
          </a:prstGeom>
          <a:noFill/>
          <a:ln w="12700">
            <a:noFill/>
            <a:miter lim="800000"/>
            <a:headEnd/>
            <a:tailEnd/>
          </a:ln>
        </p:spPr>
        <p:txBody>
          <a:bodyPr wrap="square" anchor="ctr">
            <a:spAutoFit/>
          </a:bodyPr>
          <a:lstStyle/>
          <a:p>
            <a:pPr>
              <a:buFontTx/>
              <a:buChar char="•"/>
            </a:pPr>
            <a:r>
              <a:rPr lang="nl-NL" sz="1400" dirty="0">
                <a:latin typeface="Calibri" pitchFamily="34" charset="0"/>
              </a:rPr>
              <a:t>Twee </a:t>
            </a:r>
            <a:r>
              <a:rPr lang="nl-NL" sz="1400" dirty="0" err="1">
                <a:latin typeface="Calibri" pitchFamily="34" charset="0"/>
              </a:rPr>
              <a:t>kleppigen</a:t>
            </a:r>
            <a:endParaRPr lang="nl-NL" sz="1400" dirty="0">
              <a:latin typeface="Calibri" pitchFamily="34" charset="0"/>
            </a:endParaRPr>
          </a:p>
          <a:p>
            <a:pPr>
              <a:buFontTx/>
              <a:buChar char="•"/>
            </a:pPr>
            <a:r>
              <a:rPr lang="nl-NL" sz="1400" dirty="0">
                <a:latin typeface="Calibri" pitchFamily="34" charset="0"/>
              </a:rPr>
              <a:t>Keverslakken </a:t>
            </a:r>
          </a:p>
          <a:p>
            <a:pPr>
              <a:buFontTx/>
              <a:buChar char="•"/>
            </a:pPr>
            <a:r>
              <a:rPr lang="nl-NL" sz="1400" dirty="0">
                <a:latin typeface="Calibri" pitchFamily="34" charset="0"/>
              </a:rPr>
              <a:t>Slakken</a:t>
            </a:r>
          </a:p>
          <a:p>
            <a:pPr>
              <a:buFontTx/>
              <a:buChar char="•"/>
            </a:pPr>
            <a:r>
              <a:rPr lang="nl-NL" sz="1400" dirty="0">
                <a:latin typeface="Calibri" pitchFamily="34" charset="0"/>
              </a:rPr>
              <a:t>Inktvissen</a:t>
            </a:r>
            <a:endParaRPr lang="nl-NL" dirty="0">
              <a:latin typeface="Calibri" pitchFamily="34" charset="0"/>
            </a:endParaRPr>
          </a:p>
        </p:txBody>
      </p:sp>
      <p:sp>
        <p:nvSpPr>
          <p:cNvPr id="9235" name="Text Box 34"/>
          <p:cNvSpPr txBox="1">
            <a:spLocks noChangeArrowheads="1"/>
          </p:cNvSpPr>
          <p:nvPr/>
        </p:nvSpPr>
        <p:spPr bwMode="auto">
          <a:xfrm>
            <a:off x="7363026" y="2865387"/>
            <a:ext cx="2092257" cy="954107"/>
          </a:xfrm>
          <a:prstGeom prst="rect">
            <a:avLst/>
          </a:prstGeom>
          <a:noFill/>
          <a:ln w="12700">
            <a:noFill/>
            <a:miter lim="800000"/>
            <a:headEnd/>
            <a:tailEnd/>
          </a:ln>
        </p:spPr>
        <p:txBody>
          <a:bodyPr wrap="square" anchor="ctr">
            <a:spAutoFit/>
          </a:bodyPr>
          <a:lstStyle/>
          <a:p>
            <a:pPr>
              <a:buFontTx/>
              <a:buChar char="•"/>
            </a:pPr>
            <a:r>
              <a:rPr lang="nl-NL" sz="1400" dirty="0">
                <a:latin typeface="Calibri" pitchFamily="34" charset="0"/>
              </a:rPr>
              <a:t>Insecten</a:t>
            </a:r>
          </a:p>
          <a:p>
            <a:pPr>
              <a:buFontTx/>
              <a:buChar char="•"/>
            </a:pPr>
            <a:r>
              <a:rPr lang="nl-NL" sz="1400" dirty="0">
                <a:latin typeface="Calibri" pitchFamily="34" charset="0"/>
              </a:rPr>
              <a:t>Kreeftachtigen</a:t>
            </a:r>
          </a:p>
          <a:p>
            <a:pPr>
              <a:buFontTx/>
              <a:buChar char="•"/>
            </a:pPr>
            <a:r>
              <a:rPr lang="nl-NL" sz="1400" dirty="0">
                <a:latin typeface="Calibri" pitchFamily="34" charset="0"/>
              </a:rPr>
              <a:t>Spinnen</a:t>
            </a:r>
          </a:p>
          <a:p>
            <a:pPr>
              <a:buFontTx/>
              <a:buChar char="•"/>
            </a:pPr>
            <a:r>
              <a:rPr lang="nl-NL" sz="1400" dirty="0">
                <a:latin typeface="Calibri" pitchFamily="34" charset="0"/>
              </a:rPr>
              <a:t>etc...</a:t>
            </a:r>
            <a:endParaRPr lang="nl-NL" dirty="0">
              <a:latin typeface="Calibri" pitchFamily="34" charset="0"/>
            </a:endParaRPr>
          </a:p>
        </p:txBody>
      </p:sp>
      <p:sp>
        <p:nvSpPr>
          <p:cNvPr id="9236" name="Text Box 35"/>
          <p:cNvSpPr txBox="1">
            <a:spLocks noChangeArrowheads="1"/>
          </p:cNvSpPr>
          <p:nvPr/>
        </p:nvSpPr>
        <p:spPr bwMode="auto">
          <a:xfrm>
            <a:off x="7860356" y="2032451"/>
            <a:ext cx="1594931" cy="954107"/>
          </a:xfrm>
          <a:prstGeom prst="rect">
            <a:avLst/>
          </a:prstGeom>
          <a:noFill/>
          <a:ln w="12700">
            <a:noFill/>
            <a:miter lim="800000"/>
            <a:headEnd/>
            <a:tailEnd/>
          </a:ln>
        </p:spPr>
        <p:txBody>
          <a:bodyPr wrap="square" anchor="ctr">
            <a:spAutoFit/>
          </a:bodyPr>
          <a:lstStyle/>
          <a:p>
            <a:pPr>
              <a:buFontTx/>
              <a:buChar char="•"/>
            </a:pPr>
            <a:r>
              <a:rPr lang="nl-NL" sz="1400" dirty="0">
                <a:latin typeface="Calibri" pitchFamily="34" charset="0"/>
              </a:rPr>
              <a:t>Zeesterren</a:t>
            </a:r>
          </a:p>
          <a:p>
            <a:pPr>
              <a:buFontTx/>
              <a:buChar char="•"/>
            </a:pPr>
            <a:r>
              <a:rPr lang="nl-NL" sz="1400" dirty="0">
                <a:latin typeface="Calibri" pitchFamily="34" charset="0"/>
              </a:rPr>
              <a:t>Zeelelies</a:t>
            </a:r>
          </a:p>
          <a:p>
            <a:pPr>
              <a:buFontTx/>
              <a:buChar char="•"/>
            </a:pPr>
            <a:r>
              <a:rPr lang="nl-NL" sz="1400" dirty="0">
                <a:latin typeface="Calibri" pitchFamily="34" charset="0"/>
              </a:rPr>
              <a:t>Zeekomkommers</a:t>
            </a:r>
          </a:p>
          <a:p>
            <a:pPr>
              <a:buFontTx/>
              <a:buChar char="•"/>
            </a:pPr>
            <a:r>
              <a:rPr lang="nl-NL" sz="1400" dirty="0" err="1">
                <a:latin typeface="Calibri" pitchFamily="34" charset="0"/>
              </a:rPr>
              <a:t>Zeegels</a:t>
            </a:r>
            <a:endParaRPr lang="nl-NL" dirty="0">
              <a:latin typeface="Calibri" pitchFamily="34" charset="0"/>
            </a:endParaRPr>
          </a:p>
        </p:txBody>
      </p:sp>
      <p:sp>
        <p:nvSpPr>
          <p:cNvPr id="9237" name="Text Box 36"/>
          <p:cNvSpPr txBox="1">
            <a:spLocks noChangeArrowheads="1"/>
          </p:cNvSpPr>
          <p:nvPr/>
        </p:nvSpPr>
        <p:spPr bwMode="auto">
          <a:xfrm>
            <a:off x="8219062" y="1210027"/>
            <a:ext cx="1586419" cy="738664"/>
          </a:xfrm>
          <a:prstGeom prst="rect">
            <a:avLst/>
          </a:prstGeom>
          <a:noFill/>
          <a:ln w="12700">
            <a:noFill/>
            <a:miter lim="800000"/>
            <a:headEnd/>
            <a:tailEnd/>
          </a:ln>
        </p:spPr>
        <p:txBody>
          <a:bodyPr wrap="square" anchor="ctr">
            <a:spAutoFit/>
          </a:bodyPr>
          <a:lstStyle/>
          <a:p>
            <a:pPr>
              <a:buFontTx/>
              <a:buChar char="•"/>
            </a:pPr>
            <a:r>
              <a:rPr lang="nl-NL" sz="1400" dirty="0">
                <a:latin typeface="Calibri" pitchFamily="34" charset="0"/>
              </a:rPr>
              <a:t>Gewervelden</a:t>
            </a:r>
          </a:p>
          <a:p>
            <a:pPr>
              <a:buFontTx/>
              <a:buChar char="•"/>
            </a:pPr>
            <a:r>
              <a:rPr lang="nl-NL" sz="1400" dirty="0">
                <a:latin typeface="Calibri" pitchFamily="34" charset="0"/>
              </a:rPr>
              <a:t>Rondbekken</a:t>
            </a:r>
          </a:p>
          <a:p>
            <a:pPr>
              <a:buFontTx/>
              <a:buChar char="•"/>
            </a:pPr>
            <a:r>
              <a:rPr lang="nl-NL" sz="1400" dirty="0">
                <a:latin typeface="Calibri" pitchFamily="34" charset="0"/>
              </a:rPr>
              <a:t>Zakpijpen/salpen</a:t>
            </a:r>
            <a:endParaRPr lang="nl-NL" dirty="0">
              <a:latin typeface="Calibri" pitchFamily="34" charset="0"/>
            </a:endParaRPr>
          </a:p>
        </p:txBody>
      </p:sp>
      <p:sp>
        <p:nvSpPr>
          <p:cNvPr id="9238" name="Freeform 38"/>
          <p:cNvSpPr>
            <a:spLocks/>
          </p:cNvSpPr>
          <p:nvPr/>
        </p:nvSpPr>
        <p:spPr bwMode="auto">
          <a:xfrm>
            <a:off x="2668217" y="642026"/>
            <a:ext cx="7409638" cy="5129517"/>
          </a:xfrm>
          <a:custGeom>
            <a:avLst/>
            <a:gdLst>
              <a:gd name="T0" fmla="*/ 2147483647 w 5784"/>
              <a:gd name="T1" fmla="*/ 2147483647 h 3768"/>
              <a:gd name="T2" fmla="*/ 2147483647 w 5784"/>
              <a:gd name="T3" fmla="*/ 2147483647 h 3768"/>
              <a:gd name="T4" fmla="*/ 2147483647 w 5784"/>
              <a:gd name="T5" fmla="*/ 2147483647 h 3768"/>
              <a:gd name="T6" fmla="*/ 2147483647 w 5784"/>
              <a:gd name="T7" fmla="*/ 2147483647 h 3768"/>
              <a:gd name="T8" fmla="*/ 2147483647 w 5784"/>
              <a:gd name="T9" fmla="*/ 2147483647 h 3768"/>
              <a:gd name="T10" fmla="*/ 2147483647 w 5784"/>
              <a:gd name="T11" fmla="*/ 2147483647 h 3768"/>
              <a:gd name="T12" fmla="*/ 2147483647 w 5784"/>
              <a:gd name="T13" fmla="*/ 2147483647 h 3768"/>
              <a:gd name="T14" fmla="*/ 0 60000 65536"/>
              <a:gd name="T15" fmla="*/ 0 60000 65536"/>
              <a:gd name="T16" fmla="*/ 0 60000 65536"/>
              <a:gd name="T17" fmla="*/ 0 60000 65536"/>
              <a:gd name="T18" fmla="*/ 0 60000 65536"/>
              <a:gd name="T19" fmla="*/ 0 60000 65536"/>
              <a:gd name="T20" fmla="*/ 0 60000 65536"/>
              <a:gd name="T21" fmla="*/ 0 w 5784"/>
              <a:gd name="T22" fmla="*/ 0 h 3768"/>
              <a:gd name="T23" fmla="*/ 5784 w 5784"/>
              <a:gd name="T24" fmla="*/ 3768 h 37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84" h="3768">
                <a:moveTo>
                  <a:pt x="144" y="3216"/>
                </a:moveTo>
                <a:cubicBezTo>
                  <a:pt x="72" y="3492"/>
                  <a:pt x="0" y="3768"/>
                  <a:pt x="336" y="3552"/>
                </a:cubicBezTo>
                <a:cubicBezTo>
                  <a:pt x="672" y="3336"/>
                  <a:pt x="1576" y="2472"/>
                  <a:pt x="2160" y="1920"/>
                </a:cubicBezTo>
                <a:cubicBezTo>
                  <a:pt x="2744" y="1368"/>
                  <a:pt x="3256" y="480"/>
                  <a:pt x="3840" y="240"/>
                </a:cubicBezTo>
                <a:cubicBezTo>
                  <a:pt x="4424" y="0"/>
                  <a:pt x="5544" y="112"/>
                  <a:pt x="5664" y="480"/>
                </a:cubicBezTo>
                <a:cubicBezTo>
                  <a:pt x="5784" y="848"/>
                  <a:pt x="5008" y="1912"/>
                  <a:pt x="4560" y="2448"/>
                </a:cubicBezTo>
                <a:cubicBezTo>
                  <a:pt x="4112" y="2984"/>
                  <a:pt x="3272" y="3448"/>
                  <a:pt x="2976" y="3696"/>
                </a:cubicBezTo>
              </a:path>
            </a:pathLst>
          </a:custGeom>
          <a:noFill/>
          <a:ln w="76200">
            <a:solidFill>
              <a:srgbClr val="92D050"/>
            </a:solidFill>
            <a:round/>
            <a:headEnd/>
            <a:tailEnd/>
          </a:ln>
        </p:spPr>
        <p:txBody>
          <a:bodyPr wrap="none" anchor="ctr"/>
          <a:lstStyle/>
          <a:p>
            <a:endParaRPr lang="nl-NL" sz="1350"/>
          </a:p>
        </p:txBody>
      </p:sp>
      <p:sp>
        <p:nvSpPr>
          <p:cNvPr id="53288" name="Line 40"/>
          <p:cNvSpPr>
            <a:spLocks noChangeShapeType="1"/>
          </p:cNvSpPr>
          <p:nvPr/>
        </p:nvSpPr>
        <p:spPr bwMode="auto">
          <a:xfrm>
            <a:off x="3067050" y="5657850"/>
            <a:ext cx="1200150" cy="0"/>
          </a:xfrm>
          <a:prstGeom prst="line">
            <a:avLst/>
          </a:prstGeom>
          <a:noFill/>
          <a:ln w="38100">
            <a:solidFill>
              <a:schemeClr val="tx2"/>
            </a:solidFill>
            <a:round/>
            <a:headEnd/>
            <a:tailEnd/>
          </a:ln>
        </p:spPr>
        <p:txBody>
          <a:bodyPr wrap="none" anchor="ctr"/>
          <a:lstStyle/>
          <a:p>
            <a:endParaRPr lang="nl-NL"/>
          </a:p>
        </p:txBody>
      </p:sp>
      <p:sp>
        <p:nvSpPr>
          <p:cNvPr id="53289" name="Line 41"/>
          <p:cNvSpPr>
            <a:spLocks noChangeShapeType="1"/>
          </p:cNvSpPr>
          <p:nvPr/>
        </p:nvSpPr>
        <p:spPr bwMode="auto">
          <a:xfrm>
            <a:off x="3467100" y="5372100"/>
            <a:ext cx="1200150" cy="0"/>
          </a:xfrm>
          <a:prstGeom prst="line">
            <a:avLst/>
          </a:prstGeom>
          <a:noFill/>
          <a:ln w="38100">
            <a:solidFill>
              <a:schemeClr val="tx2"/>
            </a:solidFill>
            <a:round/>
            <a:headEnd/>
            <a:tailEnd/>
          </a:ln>
        </p:spPr>
        <p:txBody>
          <a:bodyPr wrap="none" anchor="ctr"/>
          <a:lstStyle/>
          <a:p>
            <a:endParaRPr lang="nl-NL"/>
          </a:p>
        </p:txBody>
      </p:sp>
      <p:sp>
        <p:nvSpPr>
          <p:cNvPr id="53290" name="Line 42"/>
          <p:cNvSpPr>
            <a:spLocks noChangeShapeType="1"/>
          </p:cNvSpPr>
          <p:nvPr/>
        </p:nvSpPr>
        <p:spPr bwMode="auto">
          <a:xfrm>
            <a:off x="3924300" y="5086350"/>
            <a:ext cx="1200150" cy="0"/>
          </a:xfrm>
          <a:prstGeom prst="line">
            <a:avLst/>
          </a:prstGeom>
          <a:noFill/>
          <a:ln w="38100">
            <a:solidFill>
              <a:schemeClr val="tx2"/>
            </a:solidFill>
            <a:round/>
            <a:headEnd/>
            <a:tailEnd/>
          </a:ln>
        </p:spPr>
        <p:txBody>
          <a:bodyPr wrap="none" anchor="ctr"/>
          <a:lstStyle/>
          <a:p>
            <a:endParaRPr lang="nl-NL"/>
          </a:p>
        </p:txBody>
      </p:sp>
      <p:sp>
        <p:nvSpPr>
          <p:cNvPr id="53293" name="Oval 45"/>
          <p:cNvSpPr>
            <a:spLocks noChangeArrowheads="1"/>
          </p:cNvSpPr>
          <p:nvPr/>
        </p:nvSpPr>
        <p:spPr bwMode="auto">
          <a:xfrm rot="-1550465">
            <a:off x="3914027" y="3072262"/>
            <a:ext cx="3914475" cy="1543050"/>
          </a:xfrm>
          <a:prstGeom prst="ellipse">
            <a:avLst/>
          </a:prstGeom>
          <a:noFill/>
          <a:ln w="38100">
            <a:solidFill>
              <a:srgbClr val="00B0F0"/>
            </a:solidFill>
            <a:round/>
            <a:headEnd/>
            <a:tailEnd/>
          </a:ln>
        </p:spPr>
        <p:txBody>
          <a:bodyPr wrap="none" anchor="ctr"/>
          <a:lstStyle/>
          <a:p>
            <a:r>
              <a:rPr lang="nl-NL">
                <a:latin typeface="Calibri" pitchFamily="34" charset="0"/>
              </a:rPr>
              <a:t>  </a:t>
            </a:r>
          </a:p>
        </p:txBody>
      </p:sp>
      <p:sp>
        <p:nvSpPr>
          <p:cNvPr id="32" name="Tekstvak 31"/>
          <p:cNvSpPr txBox="1">
            <a:spLocks noChangeArrowheads="1"/>
          </p:cNvSpPr>
          <p:nvPr/>
        </p:nvSpPr>
        <p:spPr bwMode="auto">
          <a:xfrm>
            <a:off x="9184693" y="3364345"/>
            <a:ext cx="1860766" cy="400110"/>
          </a:xfrm>
          <a:prstGeom prst="rect">
            <a:avLst/>
          </a:prstGeom>
          <a:noFill/>
          <a:ln w="9525">
            <a:noFill/>
            <a:miter lim="800000"/>
            <a:headEnd/>
            <a:tailEnd/>
          </a:ln>
        </p:spPr>
        <p:txBody>
          <a:bodyPr wrap="none">
            <a:spAutoFit/>
          </a:bodyPr>
          <a:lstStyle/>
          <a:p>
            <a:r>
              <a:rPr lang="nl-NL" sz="2000" dirty="0">
                <a:solidFill>
                  <a:srgbClr val="106AB3"/>
                </a:solidFill>
                <a:latin typeface="Calibri" pitchFamily="34" charset="0"/>
              </a:rPr>
              <a:t>Gewone zeester</a:t>
            </a:r>
          </a:p>
        </p:txBody>
      </p:sp>
      <p:sp>
        <p:nvSpPr>
          <p:cNvPr id="34" name="Oval 39"/>
          <p:cNvSpPr>
            <a:spLocks noChangeArrowheads="1"/>
          </p:cNvSpPr>
          <p:nvPr/>
        </p:nvSpPr>
        <p:spPr bwMode="auto">
          <a:xfrm rot="2562129">
            <a:off x="3668895" y="1602429"/>
            <a:ext cx="425654" cy="765333"/>
          </a:xfrm>
          <a:prstGeom prst="ellipse">
            <a:avLst/>
          </a:prstGeom>
          <a:noFill/>
          <a:ln w="38100">
            <a:solidFill>
              <a:srgbClr val="88D8FC"/>
            </a:solidFill>
            <a:round/>
            <a:headEnd/>
            <a:tailEnd/>
          </a:ln>
        </p:spPr>
        <p:txBody>
          <a:bodyPr wrap="none" anchor="ctr"/>
          <a:lstStyle/>
          <a:p>
            <a:endParaRPr lang="nl-NL" sz="1350"/>
          </a:p>
        </p:txBody>
      </p:sp>
      <p:pic>
        <p:nvPicPr>
          <p:cNvPr id="2" name="Afbeelding 1"/>
          <p:cNvPicPr>
            <a:picLocks noChangeAspect="1"/>
          </p:cNvPicPr>
          <p:nvPr/>
        </p:nvPicPr>
        <p:blipFill>
          <a:blip r:embed="rId4"/>
          <a:stretch>
            <a:fillRect/>
          </a:stretch>
        </p:blipFill>
        <p:spPr>
          <a:xfrm>
            <a:off x="8517525" y="3698871"/>
            <a:ext cx="3223759" cy="24178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70536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1000"/>
                                  </p:stCondLst>
                                  <p:childTnLst>
                                    <p:set>
                                      <p:cBhvr>
                                        <p:cTn id="6" dur="1" fill="hold">
                                          <p:stCondLst>
                                            <p:cond delay="0"/>
                                          </p:stCondLst>
                                        </p:cTn>
                                        <p:tgtEl>
                                          <p:spTgt spid="53288"/>
                                        </p:tgtEl>
                                        <p:attrNameLst>
                                          <p:attrName>style.visibility</p:attrName>
                                        </p:attrNameLst>
                                      </p:cBhvr>
                                      <p:to>
                                        <p:strVal val="visible"/>
                                      </p:to>
                                    </p:set>
                                    <p:anim calcmode="lin" valueType="num">
                                      <p:cBhvr additive="base">
                                        <p:cTn id="7" dur="500" fill="hold"/>
                                        <p:tgtEl>
                                          <p:spTgt spid="53288"/>
                                        </p:tgtEl>
                                        <p:attrNameLst>
                                          <p:attrName>ppt_x</p:attrName>
                                        </p:attrNameLst>
                                      </p:cBhvr>
                                      <p:tavLst>
                                        <p:tav tm="0">
                                          <p:val>
                                            <p:strVal val="0-#ppt_w/2"/>
                                          </p:val>
                                        </p:tav>
                                        <p:tav tm="100000">
                                          <p:val>
                                            <p:strVal val="#ppt_x"/>
                                          </p:val>
                                        </p:tav>
                                      </p:tavLst>
                                    </p:anim>
                                    <p:anim calcmode="lin" valueType="num">
                                      <p:cBhvr additive="base">
                                        <p:cTn id="8" dur="500" fill="hold"/>
                                        <p:tgtEl>
                                          <p:spTgt spid="53288"/>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8" fill="hold" grpId="0" nodeType="afterEffect">
                                  <p:stCondLst>
                                    <p:cond delay="1000"/>
                                  </p:stCondLst>
                                  <p:childTnLst>
                                    <p:set>
                                      <p:cBhvr>
                                        <p:cTn id="11" dur="1" fill="hold">
                                          <p:stCondLst>
                                            <p:cond delay="0"/>
                                          </p:stCondLst>
                                        </p:cTn>
                                        <p:tgtEl>
                                          <p:spTgt spid="53289"/>
                                        </p:tgtEl>
                                        <p:attrNameLst>
                                          <p:attrName>style.visibility</p:attrName>
                                        </p:attrNameLst>
                                      </p:cBhvr>
                                      <p:to>
                                        <p:strVal val="visible"/>
                                      </p:to>
                                    </p:set>
                                    <p:anim calcmode="lin" valueType="num">
                                      <p:cBhvr additive="base">
                                        <p:cTn id="12" dur="500" fill="hold"/>
                                        <p:tgtEl>
                                          <p:spTgt spid="53289"/>
                                        </p:tgtEl>
                                        <p:attrNameLst>
                                          <p:attrName>ppt_x</p:attrName>
                                        </p:attrNameLst>
                                      </p:cBhvr>
                                      <p:tavLst>
                                        <p:tav tm="0">
                                          <p:val>
                                            <p:strVal val="0-#ppt_w/2"/>
                                          </p:val>
                                        </p:tav>
                                        <p:tav tm="100000">
                                          <p:val>
                                            <p:strVal val="#ppt_x"/>
                                          </p:val>
                                        </p:tav>
                                      </p:tavLst>
                                    </p:anim>
                                    <p:anim calcmode="lin" valueType="num">
                                      <p:cBhvr additive="base">
                                        <p:cTn id="13" dur="500" fill="hold"/>
                                        <p:tgtEl>
                                          <p:spTgt spid="53289"/>
                                        </p:tgtEl>
                                        <p:attrNameLst>
                                          <p:attrName>ppt_y</p:attrName>
                                        </p:attrNameLst>
                                      </p:cBhvr>
                                      <p:tavLst>
                                        <p:tav tm="0">
                                          <p:val>
                                            <p:strVal val="#ppt_y"/>
                                          </p:val>
                                        </p:tav>
                                        <p:tav tm="100000">
                                          <p:val>
                                            <p:strVal val="#ppt_y"/>
                                          </p:val>
                                        </p:tav>
                                      </p:tavLst>
                                    </p:anim>
                                  </p:childTnLst>
                                </p:cTn>
                              </p:par>
                            </p:childTnLst>
                          </p:cTn>
                        </p:par>
                        <p:par>
                          <p:cTn id="14" fill="hold">
                            <p:stCondLst>
                              <p:cond delay="3000"/>
                            </p:stCondLst>
                            <p:childTnLst>
                              <p:par>
                                <p:cTn id="15" presetID="2" presetClass="entr" presetSubtype="8" fill="hold" grpId="0" nodeType="afterEffect">
                                  <p:stCondLst>
                                    <p:cond delay="1000"/>
                                  </p:stCondLst>
                                  <p:childTnLst>
                                    <p:set>
                                      <p:cBhvr>
                                        <p:cTn id="16" dur="1" fill="hold">
                                          <p:stCondLst>
                                            <p:cond delay="0"/>
                                          </p:stCondLst>
                                        </p:cTn>
                                        <p:tgtEl>
                                          <p:spTgt spid="53290"/>
                                        </p:tgtEl>
                                        <p:attrNameLst>
                                          <p:attrName>style.visibility</p:attrName>
                                        </p:attrNameLst>
                                      </p:cBhvr>
                                      <p:to>
                                        <p:strVal val="visible"/>
                                      </p:to>
                                    </p:set>
                                    <p:anim calcmode="lin" valueType="num">
                                      <p:cBhvr additive="base">
                                        <p:cTn id="17" dur="500" fill="hold"/>
                                        <p:tgtEl>
                                          <p:spTgt spid="53290"/>
                                        </p:tgtEl>
                                        <p:attrNameLst>
                                          <p:attrName>ppt_x</p:attrName>
                                        </p:attrNameLst>
                                      </p:cBhvr>
                                      <p:tavLst>
                                        <p:tav tm="0">
                                          <p:val>
                                            <p:strVal val="0-#ppt_w/2"/>
                                          </p:val>
                                        </p:tav>
                                        <p:tav tm="100000">
                                          <p:val>
                                            <p:strVal val="#ppt_x"/>
                                          </p:val>
                                        </p:tav>
                                      </p:tavLst>
                                    </p:anim>
                                    <p:anim calcmode="lin" valueType="num">
                                      <p:cBhvr additive="base">
                                        <p:cTn id="18" dur="500" fill="hold"/>
                                        <p:tgtEl>
                                          <p:spTgt spid="53290"/>
                                        </p:tgtEl>
                                        <p:attrNameLst>
                                          <p:attrName>ppt_y</p:attrName>
                                        </p:attrNameLst>
                                      </p:cBhvr>
                                      <p:tavLst>
                                        <p:tav tm="0">
                                          <p:val>
                                            <p:strVal val="#ppt_y"/>
                                          </p:val>
                                        </p:tav>
                                        <p:tav tm="100000">
                                          <p:val>
                                            <p:strVal val="#ppt_y"/>
                                          </p:val>
                                        </p:tav>
                                      </p:tavLst>
                                    </p:anim>
                                  </p:childTnLst>
                                </p:cTn>
                              </p:par>
                            </p:childTnLst>
                          </p:cTn>
                        </p:par>
                        <p:par>
                          <p:cTn id="19" fill="hold">
                            <p:stCondLst>
                              <p:cond delay="4500"/>
                            </p:stCondLst>
                            <p:childTnLst>
                              <p:par>
                                <p:cTn id="20" presetID="1" presetClass="entr" presetSubtype="0" fill="hold" grpId="0" nodeType="afterEffect">
                                  <p:stCondLst>
                                    <p:cond delay="1000"/>
                                  </p:stCondLst>
                                  <p:childTnLst>
                                    <p:set>
                                      <p:cBhvr>
                                        <p:cTn id="21" dur="1" fill="hold">
                                          <p:stCondLst>
                                            <p:cond delay="499"/>
                                          </p:stCondLst>
                                        </p:cTn>
                                        <p:tgtEl>
                                          <p:spTgt spid="5329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32">
                                            <p:txEl>
                                              <p:pRg st="0" end="0"/>
                                            </p:txEl>
                                          </p:spTgt>
                                        </p:tgtEl>
                                        <p:attrNameLst>
                                          <p:attrName>style.visibility</p:attrName>
                                        </p:attrNameLst>
                                      </p:cBhvr>
                                      <p:to>
                                        <p:strVal val="visible"/>
                                      </p:to>
                                    </p:set>
                                    <p:anim calcmode="lin" valueType="num">
                                      <p:cBhvr>
                                        <p:cTn id="26" dur="1000" fill="hold"/>
                                        <p:tgtEl>
                                          <p:spTgt spid="32">
                                            <p:txEl>
                                              <p:pRg st="0" end="0"/>
                                            </p:txEl>
                                          </p:spTgt>
                                        </p:tgtEl>
                                        <p:attrNameLst>
                                          <p:attrName>ppt_w</p:attrName>
                                        </p:attrNameLst>
                                      </p:cBhvr>
                                      <p:tavLst>
                                        <p:tav tm="0">
                                          <p:val>
                                            <p:strVal val="#ppt_w*0.70"/>
                                          </p:val>
                                        </p:tav>
                                        <p:tav tm="100000">
                                          <p:val>
                                            <p:strVal val="#ppt_w"/>
                                          </p:val>
                                        </p:tav>
                                      </p:tavLst>
                                    </p:anim>
                                    <p:anim calcmode="lin" valueType="num">
                                      <p:cBhvr>
                                        <p:cTn id="27" dur="1000" fill="hold"/>
                                        <p:tgtEl>
                                          <p:spTgt spid="32">
                                            <p:txEl>
                                              <p:pRg st="0" end="0"/>
                                            </p:txEl>
                                          </p:spTgt>
                                        </p:tgtEl>
                                        <p:attrNameLst>
                                          <p:attrName>ppt_h</p:attrName>
                                        </p:attrNameLst>
                                      </p:cBhvr>
                                      <p:tavLst>
                                        <p:tav tm="0">
                                          <p:val>
                                            <p:strVal val="#ppt_h"/>
                                          </p:val>
                                        </p:tav>
                                        <p:tav tm="100000">
                                          <p:val>
                                            <p:strVal val="#ppt_h"/>
                                          </p:val>
                                        </p:tav>
                                      </p:tavLst>
                                    </p:anim>
                                    <p:animEffect transition="in" filter="fade">
                                      <p:cBhvr>
                                        <p:cTn id="28" dur="10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88" grpId="0" animBg="1"/>
      <p:bldP spid="53289" grpId="0" animBg="1"/>
      <p:bldP spid="53290" grpId="0" animBg="1"/>
      <p:bldP spid="53293"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hthoek 10"/>
          <p:cNvSpPr>
            <a:spLocks noChangeArrowheads="1"/>
          </p:cNvSpPr>
          <p:nvPr/>
        </p:nvSpPr>
        <p:spPr bwMode="auto">
          <a:xfrm>
            <a:off x="5880017" y="4090749"/>
            <a:ext cx="2181879" cy="646331"/>
          </a:xfrm>
          <a:prstGeom prst="rect">
            <a:avLst/>
          </a:prstGeom>
          <a:noFill/>
          <a:ln w="9525">
            <a:noFill/>
            <a:miter lim="800000"/>
            <a:headEnd/>
            <a:tailEnd/>
          </a:ln>
        </p:spPr>
        <p:txBody>
          <a:bodyPr wrap="none">
            <a:spAutoFit/>
          </a:bodyPr>
          <a:lstStyle/>
          <a:p>
            <a:r>
              <a:rPr lang="nl-NL" dirty="0">
                <a:solidFill>
                  <a:srgbClr val="106AB3"/>
                </a:solidFill>
                <a:latin typeface="Calibri" pitchFamily="34" charset="0"/>
              </a:rPr>
              <a:t>Amerikaanse Ribkwal</a:t>
            </a:r>
          </a:p>
          <a:p>
            <a:r>
              <a:rPr lang="nl-NL" dirty="0" err="1">
                <a:solidFill>
                  <a:srgbClr val="106AB3"/>
                </a:solidFill>
                <a:latin typeface="Calibri" pitchFamily="34" charset="0"/>
              </a:rPr>
              <a:t>Mnemiopsis</a:t>
            </a:r>
            <a:r>
              <a:rPr lang="nl-NL" dirty="0">
                <a:solidFill>
                  <a:srgbClr val="106AB3"/>
                </a:solidFill>
                <a:latin typeface="Calibri" pitchFamily="34" charset="0"/>
              </a:rPr>
              <a:t> </a:t>
            </a:r>
            <a:r>
              <a:rPr lang="nl-NL" dirty="0" err="1">
                <a:solidFill>
                  <a:srgbClr val="106AB3"/>
                </a:solidFill>
                <a:latin typeface="Calibri" pitchFamily="34" charset="0"/>
              </a:rPr>
              <a:t>leidyi</a:t>
            </a:r>
            <a:r>
              <a:rPr lang="nl-NL" dirty="0">
                <a:solidFill>
                  <a:srgbClr val="106AB3"/>
                </a:solidFill>
                <a:latin typeface="Calibri" pitchFamily="34" charset="0"/>
              </a:rPr>
              <a:t> </a:t>
            </a:r>
          </a:p>
        </p:txBody>
      </p:sp>
      <p:pic>
        <p:nvPicPr>
          <p:cNvPr id="10243" name="Picture 11"/>
          <p:cNvPicPr>
            <a:picLocks noChangeAspect="1" noChangeArrowheads="1"/>
          </p:cNvPicPr>
          <p:nvPr/>
        </p:nvPicPr>
        <p:blipFill>
          <a:blip r:embed="rId3" cstate="print"/>
          <a:srcRect/>
          <a:stretch>
            <a:fillRect/>
          </a:stretch>
        </p:blipFill>
        <p:spPr bwMode="auto">
          <a:xfrm>
            <a:off x="8088067" y="3219856"/>
            <a:ext cx="3944141" cy="3314886"/>
          </a:xfrm>
          <a:prstGeom prst="rect">
            <a:avLst/>
          </a:prstGeom>
          <a:noFill/>
          <a:ln w="12700">
            <a:noFill/>
            <a:miter lim="800000"/>
            <a:headEnd/>
            <a:tailEnd/>
          </a:ln>
        </p:spPr>
      </p:pic>
      <p:sp>
        <p:nvSpPr>
          <p:cNvPr id="72718" name="Text Box 14"/>
          <p:cNvSpPr txBox="1">
            <a:spLocks noChangeArrowheads="1"/>
          </p:cNvSpPr>
          <p:nvPr/>
        </p:nvSpPr>
        <p:spPr bwMode="auto">
          <a:xfrm>
            <a:off x="4804580" y="5414325"/>
            <a:ext cx="966675" cy="369332"/>
          </a:xfrm>
          <a:prstGeom prst="rect">
            <a:avLst/>
          </a:prstGeom>
          <a:noFill/>
          <a:ln w="12700">
            <a:noFill/>
            <a:miter lim="800000"/>
            <a:headEnd/>
            <a:tailEnd/>
          </a:ln>
        </p:spPr>
        <p:txBody>
          <a:bodyPr wrap="none" anchor="ctr">
            <a:spAutoFit/>
          </a:bodyPr>
          <a:lstStyle/>
          <a:p>
            <a:r>
              <a:rPr lang="nl-NL" dirty="0">
                <a:solidFill>
                  <a:srgbClr val="106AB3"/>
                </a:solidFill>
                <a:latin typeface="Calibri" pitchFamily="34" charset="0"/>
              </a:rPr>
              <a:t>Zeedruif</a:t>
            </a:r>
          </a:p>
        </p:txBody>
      </p:sp>
      <p:sp>
        <p:nvSpPr>
          <p:cNvPr id="7173" name="Rectangle 7"/>
          <p:cNvSpPr>
            <a:spLocks noGrp="1" noChangeArrowheads="1"/>
          </p:cNvSpPr>
          <p:nvPr>
            <p:ph type="title"/>
          </p:nvPr>
        </p:nvSpPr>
        <p:spPr>
          <a:xfrm>
            <a:off x="838200" y="365125"/>
            <a:ext cx="10515600" cy="1325563"/>
          </a:xfrm>
        </p:spPr>
        <p:txBody>
          <a:bodyPr/>
          <a:lstStyle/>
          <a:p>
            <a:r>
              <a:rPr lang="nl-NL" dirty="0"/>
              <a:t>Ribkwallen</a:t>
            </a:r>
          </a:p>
        </p:txBody>
      </p:sp>
      <p:sp>
        <p:nvSpPr>
          <p:cNvPr id="72712" name="Rectangle 8"/>
          <p:cNvSpPr>
            <a:spLocks noGrp="1" noChangeArrowheads="1"/>
          </p:cNvSpPr>
          <p:nvPr>
            <p:ph idx="1"/>
          </p:nvPr>
        </p:nvSpPr>
        <p:spPr>
          <a:xfrm>
            <a:off x="838200" y="1825625"/>
            <a:ext cx="10515600" cy="4351338"/>
          </a:xfrm>
        </p:spPr>
        <p:txBody>
          <a:bodyPr/>
          <a:lstStyle/>
          <a:p>
            <a:r>
              <a:rPr lang="nl-NL" dirty="0"/>
              <a:t>Darmkanaal met mond &amp; anusporiën</a:t>
            </a:r>
          </a:p>
          <a:p>
            <a:r>
              <a:rPr lang="nl-NL" dirty="0"/>
              <a:t>8 rijen trilhaarplaatjes langs lichaam</a:t>
            </a:r>
          </a:p>
          <a:p>
            <a:r>
              <a:rPr lang="nl-NL" dirty="0"/>
              <a:t>2 vangdraden met kleefcellen voor plankton</a:t>
            </a:r>
          </a:p>
          <a:p>
            <a:r>
              <a:rPr lang="nl-NL" dirty="0"/>
              <a:t>Géén netelcellen/Alleen in zout water</a:t>
            </a:r>
          </a:p>
          <a:p>
            <a:r>
              <a:rPr lang="nl-NL" dirty="0"/>
              <a:t>Iriseren</a:t>
            </a:r>
          </a:p>
        </p:txBody>
      </p:sp>
      <p:sp>
        <p:nvSpPr>
          <p:cNvPr id="10247" name="Text Box 9"/>
          <p:cNvSpPr txBox="1">
            <a:spLocks noChangeArrowheads="1"/>
          </p:cNvSpPr>
          <p:nvPr/>
        </p:nvSpPr>
        <p:spPr bwMode="auto">
          <a:xfrm>
            <a:off x="11638841" y="6113655"/>
            <a:ext cx="444352" cy="400110"/>
          </a:xfrm>
          <a:prstGeom prst="rect">
            <a:avLst/>
          </a:prstGeom>
          <a:noFill/>
          <a:ln w="12700">
            <a:noFill/>
            <a:miter lim="800000"/>
            <a:headEnd/>
            <a:tailEnd/>
          </a:ln>
        </p:spPr>
        <p:txBody>
          <a:bodyPr wrap="none" anchor="ctr">
            <a:spAutoFit/>
          </a:bodyPr>
          <a:lstStyle/>
          <a:p>
            <a:r>
              <a:rPr lang="nl-NL" sz="2000" dirty="0">
                <a:solidFill>
                  <a:schemeClr val="bg1"/>
                </a:solidFill>
                <a:latin typeface="Calibri" pitchFamily="34" charset="0"/>
              </a:rPr>
              <a:t>38</a:t>
            </a:r>
          </a:p>
        </p:txBody>
      </p:sp>
      <p:sp>
        <p:nvSpPr>
          <p:cNvPr id="10248" name="Rechthoek 13"/>
          <p:cNvSpPr>
            <a:spLocks noChangeArrowheads="1"/>
          </p:cNvSpPr>
          <p:nvPr/>
        </p:nvSpPr>
        <p:spPr bwMode="auto">
          <a:xfrm>
            <a:off x="2667002" y="5823348"/>
            <a:ext cx="1685077" cy="253916"/>
          </a:xfrm>
          <a:prstGeom prst="rect">
            <a:avLst/>
          </a:prstGeom>
          <a:noFill/>
          <a:ln w="9525">
            <a:noFill/>
            <a:miter lim="800000"/>
            <a:headEnd/>
            <a:tailEnd/>
          </a:ln>
        </p:spPr>
        <p:txBody>
          <a:bodyPr wrap="none">
            <a:spAutoFit/>
          </a:bodyPr>
          <a:lstStyle/>
          <a:p>
            <a:r>
              <a:rPr lang="nl-NL" sz="1050">
                <a:solidFill>
                  <a:schemeClr val="bg1"/>
                </a:solidFill>
                <a:latin typeface="Calibri" pitchFamily="34" charset="0"/>
              </a:rPr>
              <a:t>www.microscopy-uk.org.uk</a:t>
            </a:r>
          </a:p>
        </p:txBody>
      </p:sp>
      <p:pic>
        <p:nvPicPr>
          <p:cNvPr id="10249" name="Picture 2"/>
          <p:cNvPicPr>
            <a:picLocks noChangeAspect="1" noChangeArrowheads="1"/>
          </p:cNvPicPr>
          <p:nvPr/>
        </p:nvPicPr>
        <p:blipFill>
          <a:blip r:embed="rId4" cstate="print"/>
          <a:srcRect/>
          <a:stretch>
            <a:fillRect/>
          </a:stretch>
        </p:blipFill>
        <p:spPr bwMode="auto">
          <a:xfrm>
            <a:off x="2667000" y="3907633"/>
            <a:ext cx="2128735" cy="2682664"/>
          </a:xfrm>
          <a:prstGeom prst="rect">
            <a:avLst/>
          </a:prstGeom>
          <a:noFill/>
          <a:ln w="9525">
            <a:noFill/>
            <a:miter lim="800000"/>
            <a:headEnd/>
            <a:tailEnd/>
          </a:ln>
        </p:spPr>
      </p:pic>
      <p:sp>
        <p:nvSpPr>
          <p:cNvPr id="10250" name="Rechthoek 11"/>
          <p:cNvSpPr>
            <a:spLocks noChangeArrowheads="1"/>
          </p:cNvSpPr>
          <p:nvPr/>
        </p:nvSpPr>
        <p:spPr bwMode="auto">
          <a:xfrm rot="-5400000">
            <a:off x="2243100" y="4372415"/>
            <a:ext cx="1124026" cy="253916"/>
          </a:xfrm>
          <a:prstGeom prst="rect">
            <a:avLst/>
          </a:prstGeom>
          <a:noFill/>
          <a:ln w="9525">
            <a:noFill/>
            <a:miter lim="800000"/>
            <a:headEnd/>
            <a:tailEnd/>
          </a:ln>
        </p:spPr>
        <p:txBody>
          <a:bodyPr wrap="none">
            <a:spAutoFit/>
          </a:bodyPr>
          <a:lstStyle/>
          <a:p>
            <a:r>
              <a:rPr lang="nl-NL" sz="1050">
                <a:solidFill>
                  <a:schemeClr val="bg1"/>
                </a:solidFill>
                <a:latin typeface="Calibri" pitchFamily="34" charset="0"/>
              </a:rPr>
              <a:t>©Ron Offermans</a:t>
            </a:r>
            <a:endParaRPr lang="nl-NL" sz="1500">
              <a:solidFill>
                <a:schemeClr val="bg1"/>
              </a:solidFill>
              <a:latin typeface="Calibri" pitchFamily="34" charset="0"/>
            </a:endParaRPr>
          </a:p>
        </p:txBody>
      </p:sp>
      <p:pic>
        <p:nvPicPr>
          <p:cNvPr id="48130" name="Picture 2"/>
          <p:cNvPicPr>
            <a:picLocks noChangeAspect="1" noChangeArrowheads="1"/>
          </p:cNvPicPr>
          <p:nvPr/>
        </p:nvPicPr>
        <p:blipFill>
          <a:blip r:embed="rId5" cstate="print"/>
          <a:srcRect/>
          <a:stretch>
            <a:fillRect/>
          </a:stretch>
        </p:blipFill>
        <p:spPr bwMode="auto">
          <a:xfrm>
            <a:off x="7649776" y="112546"/>
            <a:ext cx="2992284" cy="1994855"/>
          </a:xfrm>
          <a:prstGeom prst="rect">
            <a:avLst/>
          </a:prstGeom>
          <a:noFill/>
          <a:ln w="9525">
            <a:noFill/>
            <a:miter lim="800000"/>
            <a:headEnd/>
            <a:tailEnd/>
          </a:ln>
        </p:spPr>
      </p:pic>
      <p:sp>
        <p:nvSpPr>
          <p:cNvPr id="13" name="Text Box 14"/>
          <p:cNvSpPr txBox="1">
            <a:spLocks noChangeArrowheads="1"/>
          </p:cNvSpPr>
          <p:nvPr/>
        </p:nvSpPr>
        <p:spPr bwMode="auto">
          <a:xfrm>
            <a:off x="8517421" y="2095858"/>
            <a:ext cx="1392369" cy="369332"/>
          </a:xfrm>
          <a:prstGeom prst="rect">
            <a:avLst/>
          </a:prstGeom>
          <a:noFill/>
          <a:ln w="12700">
            <a:noFill/>
            <a:miter lim="800000"/>
            <a:headEnd/>
            <a:tailEnd/>
          </a:ln>
        </p:spPr>
        <p:txBody>
          <a:bodyPr wrap="none" anchor="ctr">
            <a:spAutoFit/>
          </a:bodyPr>
          <a:lstStyle/>
          <a:p>
            <a:r>
              <a:rPr lang="nl-NL" dirty="0">
                <a:solidFill>
                  <a:srgbClr val="106AB3"/>
                </a:solidFill>
                <a:latin typeface="Calibri" pitchFamily="34" charset="0"/>
              </a:rPr>
              <a:t>Meloen kwal</a:t>
            </a:r>
          </a:p>
        </p:txBody>
      </p:sp>
    </p:spTree>
    <p:extLst>
      <p:ext uri="{BB962C8B-B14F-4D97-AF65-F5344CB8AC3E}">
        <p14:creationId xmlns:p14="http://schemas.microsoft.com/office/powerpoint/2010/main" val="1887897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7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7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27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27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27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72718"/>
                                        </p:tgtEl>
                                        <p:attrNameLst>
                                          <p:attrName>style.visibility</p:attrName>
                                        </p:attrNameLst>
                                      </p:cBhvr>
                                      <p:to>
                                        <p:strVal val="visible"/>
                                      </p:to>
                                    </p:set>
                                    <p:anim calcmode="lin" valueType="num">
                                      <p:cBhvr additive="base">
                                        <p:cTn id="27" dur="500" fill="hold"/>
                                        <p:tgtEl>
                                          <p:spTgt spid="72718"/>
                                        </p:tgtEl>
                                        <p:attrNameLst>
                                          <p:attrName>ppt_x</p:attrName>
                                        </p:attrNameLst>
                                      </p:cBhvr>
                                      <p:tavLst>
                                        <p:tav tm="0">
                                          <p:val>
                                            <p:strVal val="0-#ppt_w/2"/>
                                          </p:val>
                                        </p:tav>
                                        <p:tav tm="100000">
                                          <p:val>
                                            <p:strVal val="#ppt_x"/>
                                          </p:val>
                                        </p:tav>
                                      </p:tavLst>
                                    </p:anim>
                                    <p:anim calcmode="lin" valueType="num">
                                      <p:cBhvr additive="base">
                                        <p:cTn id="28" dur="500" fill="hold"/>
                                        <p:tgtEl>
                                          <p:spTgt spid="7271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7170"/>
                                        </p:tgtEl>
                                        <p:attrNameLst>
                                          <p:attrName>style.visibility</p:attrName>
                                        </p:attrNameLst>
                                      </p:cBhvr>
                                      <p:to>
                                        <p:strVal val="visible"/>
                                      </p:to>
                                    </p:set>
                                    <p:anim calcmode="lin" valueType="num">
                                      <p:cBhvr additive="base">
                                        <p:cTn id="31" dur="500" fill="hold"/>
                                        <p:tgtEl>
                                          <p:spTgt spid="7170"/>
                                        </p:tgtEl>
                                        <p:attrNameLst>
                                          <p:attrName>ppt_x</p:attrName>
                                        </p:attrNameLst>
                                      </p:cBhvr>
                                      <p:tavLst>
                                        <p:tav tm="0">
                                          <p:val>
                                            <p:strVal val="1+#ppt_w/2"/>
                                          </p:val>
                                        </p:tav>
                                        <p:tav tm="100000">
                                          <p:val>
                                            <p:strVal val="#ppt_x"/>
                                          </p:val>
                                        </p:tav>
                                      </p:tavLst>
                                    </p:anim>
                                    <p:anim calcmode="lin" valueType="num">
                                      <p:cBhvr additive="base">
                                        <p:cTn id="32" dur="500" fill="hold"/>
                                        <p:tgtEl>
                                          <p:spTgt spid="717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0-#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2718" grpId="0" autoUpdateAnimBg="0"/>
      <p:bldP spid="72712" grpId="0" build="p" autoUpdateAnimBg="0"/>
      <p:bldP spid="13"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title"/>
          </p:nvPr>
        </p:nvSpPr>
        <p:spPr>
          <a:xfrm>
            <a:off x="874719" y="498796"/>
            <a:ext cx="7822215" cy="994172"/>
          </a:xfrm>
        </p:spPr>
        <p:txBody>
          <a:bodyPr/>
          <a:lstStyle/>
          <a:p>
            <a:pPr algn="l"/>
            <a:r>
              <a:rPr lang="nl-NL" dirty="0"/>
              <a:t>Platwormen</a:t>
            </a:r>
          </a:p>
        </p:txBody>
      </p:sp>
      <p:sp>
        <p:nvSpPr>
          <p:cNvPr id="8195" name="Rectangle 8"/>
          <p:cNvSpPr>
            <a:spLocks noGrp="1" noChangeArrowheads="1"/>
          </p:cNvSpPr>
          <p:nvPr>
            <p:ph idx="1"/>
          </p:nvPr>
        </p:nvSpPr>
        <p:spPr/>
        <p:txBody>
          <a:bodyPr/>
          <a:lstStyle/>
          <a:p>
            <a:r>
              <a:rPr lang="nl-NL"/>
              <a:t>Leven van (dood) materiaal</a:t>
            </a:r>
          </a:p>
          <a:p>
            <a:r>
              <a:rPr lang="nl-NL"/>
              <a:t>Kruipen met golfbeweging over bodem</a:t>
            </a:r>
          </a:p>
          <a:p>
            <a:r>
              <a:rPr lang="nl-NL"/>
              <a:t>Hebben ogen voor licht/donker waarneming</a:t>
            </a:r>
            <a:endParaRPr lang="nl-NL" dirty="0"/>
          </a:p>
        </p:txBody>
      </p:sp>
      <p:sp>
        <p:nvSpPr>
          <p:cNvPr id="11268" name="Text Box 9"/>
          <p:cNvSpPr txBox="1">
            <a:spLocks noChangeArrowheads="1"/>
          </p:cNvSpPr>
          <p:nvPr/>
        </p:nvSpPr>
        <p:spPr bwMode="auto">
          <a:xfrm>
            <a:off x="11414066" y="6285432"/>
            <a:ext cx="418704" cy="369332"/>
          </a:xfrm>
          <a:prstGeom prst="rect">
            <a:avLst/>
          </a:prstGeom>
          <a:noFill/>
          <a:ln w="12700">
            <a:noFill/>
            <a:miter lim="800000"/>
            <a:headEnd/>
            <a:tailEnd/>
          </a:ln>
        </p:spPr>
        <p:txBody>
          <a:bodyPr wrap="none" anchor="ctr">
            <a:spAutoFit/>
          </a:bodyPr>
          <a:lstStyle/>
          <a:p>
            <a:r>
              <a:rPr lang="nl-NL" dirty="0">
                <a:latin typeface="Calibri" pitchFamily="34" charset="0"/>
              </a:rPr>
              <a:t>43</a:t>
            </a:r>
            <a:endParaRPr lang="nl-NL" sz="1350" dirty="0">
              <a:latin typeface="Calibri" pitchFamily="34" charset="0"/>
            </a:endParaRPr>
          </a:p>
        </p:txBody>
      </p:sp>
      <p:pic>
        <p:nvPicPr>
          <p:cNvPr id="11269" name="Picture 1"/>
          <p:cNvPicPr>
            <a:picLocks noChangeAspect="1" noChangeArrowheads="1"/>
          </p:cNvPicPr>
          <p:nvPr/>
        </p:nvPicPr>
        <p:blipFill>
          <a:blip r:embed="rId3" cstate="print"/>
          <a:srcRect/>
          <a:stretch>
            <a:fillRect/>
          </a:stretch>
        </p:blipFill>
        <p:spPr bwMode="auto">
          <a:xfrm>
            <a:off x="1456880" y="3585101"/>
            <a:ext cx="4772094" cy="2874065"/>
          </a:xfrm>
          <a:prstGeom prst="rect">
            <a:avLst/>
          </a:prstGeom>
          <a:noFill/>
          <a:ln w="9525">
            <a:noFill/>
            <a:miter lim="800000"/>
            <a:headEnd/>
            <a:tailEnd/>
          </a:ln>
        </p:spPr>
      </p:pic>
      <p:sp>
        <p:nvSpPr>
          <p:cNvPr id="11270" name="Tekstvak 9"/>
          <p:cNvSpPr txBox="1">
            <a:spLocks noChangeArrowheads="1"/>
          </p:cNvSpPr>
          <p:nvPr/>
        </p:nvSpPr>
        <p:spPr bwMode="auto">
          <a:xfrm>
            <a:off x="2024975" y="3444176"/>
            <a:ext cx="1003865" cy="300082"/>
          </a:xfrm>
          <a:prstGeom prst="rect">
            <a:avLst/>
          </a:prstGeom>
          <a:noFill/>
          <a:ln w="9525">
            <a:noFill/>
            <a:miter lim="800000"/>
            <a:headEnd/>
            <a:tailEnd/>
          </a:ln>
        </p:spPr>
        <p:txBody>
          <a:bodyPr wrap="none">
            <a:spAutoFit/>
          </a:bodyPr>
          <a:lstStyle/>
          <a:p>
            <a:r>
              <a:rPr lang="nl-NL" sz="1350" dirty="0">
                <a:latin typeface="Calibri" pitchFamily="34" charset="0"/>
              </a:rPr>
              <a:t>Mond/anus</a:t>
            </a:r>
          </a:p>
        </p:txBody>
      </p:sp>
      <p:sp>
        <p:nvSpPr>
          <p:cNvPr id="11271" name="Tekstvak 10"/>
          <p:cNvSpPr txBox="1">
            <a:spLocks noChangeArrowheads="1"/>
          </p:cNvSpPr>
          <p:nvPr/>
        </p:nvSpPr>
        <p:spPr bwMode="auto">
          <a:xfrm>
            <a:off x="1606686" y="4101120"/>
            <a:ext cx="937821" cy="300082"/>
          </a:xfrm>
          <a:prstGeom prst="rect">
            <a:avLst/>
          </a:prstGeom>
          <a:noFill/>
          <a:ln w="9525">
            <a:noFill/>
            <a:miter lim="800000"/>
            <a:headEnd/>
            <a:tailEnd/>
          </a:ln>
        </p:spPr>
        <p:txBody>
          <a:bodyPr wrap="none">
            <a:spAutoFit/>
          </a:bodyPr>
          <a:lstStyle/>
          <a:p>
            <a:r>
              <a:rPr lang="nl-NL" sz="1350" dirty="0">
                <a:latin typeface="Calibri" pitchFamily="34" charset="0"/>
              </a:rPr>
              <a:t>Darmholte</a:t>
            </a:r>
          </a:p>
        </p:txBody>
      </p:sp>
      <p:sp>
        <p:nvSpPr>
          <p:cNvPr id="11272" name="Tekstvak 11"/>
          <p:cNvSpPr txBox="1">
            <a:spLocks noChangeArrowheads="1"/>
          </p:cNvSpPr>
          <p:nvPr/>
        </p:nvSpPr>
        <p:spPr bwMode="auto">
          <a:xfrm>
            <a:off x="4745148" y="6393879"/>
            <a:ext cx="1100558" cy="300082"/>
          </a:xfrm>
          <a:prstGeom prst="rect">
            <a:avLst/>
          </a:prstGeom>
          <a:noFill/>
          <a:ln w="9525">
            <a:noFill/>
            <a:miter lim="800000"/>
            <a:headEnd/>
            <a:tailEnd/>
          </a:ln>
        </p:spPr>
        <p:txBody>
          <a:bodyPr wrap="none">
            <a:spAutoFit/>
          </a:bodyPr>
          <a:lstStyle/>
          <a:p>
            <a:r>
              <a:rPr lang="nl-NL" sz="1350" dirty="0">
                <a:latin typeface="Calibri" pitchFamily="34" charset="0"/>
              </a:rPr>
              <a:t>Zenuwknoop</a:t>
            </a:r>
          </a:p>
        </p:txBody>
      </p:sp>
      <p:sp>
        <p:nvSpPr>
          <p:cNvPr id="11273" name="Tekstvak 12"/>
          <p:cNvSpPr txBox="1">
            <a:spLocks noChangeArrowheads="1"/>
          </p:cNvSpPr>
          <p:nvPr/>
        </p:nvSpPr>
        <p:spPr bwMode="auto">
          <a:xfrm>
            <a:off x="2921591" y="5503423"/>
            <a:ext cx="756938" cy="300082"/>
          </a:xfrm>
          <a:prstGeom prst="rect">
            <a:avLst/>
          </a:prstGeom>
          <a:noFill/>
          <a:ln w="9525">
            <a:noFill/>
            <a:miter lim="800000"/>
            <a:headEnd/>
            <a:tailEnd/>
          </a:ln>
        </p:spPr>
        <p:txBody>
          <a:bodyPr wrap="none">
            <a:spAutoFit/>
          </a:bodyPr>
          <a:lstStyle/>
          <a:p>
            <a:r>
              <a:rPr lang="nl-NL" sz="1350" dirty="0" err="1">
                <a:latin typeface="Calibri" pitchFamily="34" charset="0"/>
              </a:rPr>
              <a:t>Oogvlek</a:t>
            </a:r>
            <a:endParaRPr lang="nl-NL" sz="1350" dirty="0">
              <a:latin typeface="Calibri" pitchFamily="34" charset="0"/>
            </a:endParaRPr>
          </a:p>
        </p:txBody>
      </p:sp>
      <p:sp>
        <p:nvSpPr>
          <p:cNvPr id="14" name="Tekstvak 13"/>
          <p:cNvSpPr txBox="1">
            <a:spLocks noChangeArrowheads="1"/>
          </p:cNvSpPr>
          <p:nvPr/>
        </p:nvSpPr>
        <p:spPr bwMode="auto">
          <a:xfrm>
            <a:off x="6468782" y="6123009"/>
            <a:ext cx="1374543" cy="461665"/>
          </a:xfrm>
          <a:prstGeom prst="rect">
            <a:avLst/>
          </a:prstGeom>
          <a:noFill/>
          <a:ln w="9525">
            <a:noFill/>
            <a:miter lim="800000"/>
            <a:headEnd/>
            <a:tailEnd/>
          </a:ln>
        </p:spPr>
        <p:txBody>
          <a:bodyPr wrap="none">
            <a:spAutoFit/>
          </a:bodyPr>
          <a:lstStyle/>
          <a:p>
            <a:r>
              <a:rPr lang="nl-NL" sz="2400" dirty="0">
                <a:solidFill>
                  <a:srgbClr val="61BA50"/>
                </a:solidFill>
                <a:latin typeface="Calibri" pitchFamily="34" charset="0"/>
              </a:rPr>
              <a:t>Planaria’s</a:t>
            </a:r>
          </a:p>
        </p:txBody>
      </p:sp>
      <p:sp>
        <p:nvSpPr>
          <p:cNvPr id="11275" name="Rechthoek 14"/>
          <p:cNvSpPr>
            <a:spLocks noChangeArrowheads="1"/>
          </p:cNvSpPr>
          <p:nvPr/>
        </p:nvSpPr>
        <p:spPr bwMode="auto">
          <a:xfrm>
            <a:off x="8667750" y="2518173"/>
            <a:ext cx="842282" cy="300082"/>
          </a:xfrm>
          <a:prstGeom prst="rect">
            <a:avLst/>
          </a:prstGeom>
          <a:noFill/>
          <a:ln w="9525">
            <a:noFill/>
            <a:miter lim="800000"/>
            <a:headEnd/>
            <a:tailEnd/>
          </a:ln>
        </p:spPr>
        <p:txBody>
          <a:bodyPr wrap="none">
            <a:spAutoFit/>
          </a:bodyPr>
          <a:lstStyle/>
          <a:p>
            <a:r>
              <a:rPr lang="nl-NL" sz="1350">
                <a:solidFill>
                  <a:schemeClr val="bg1"/>
                </a:solidFill>
                <a:latin typeface="Calibri" pitchFamily="34" charset="0"/>
              </a:rPr>
              <a:t>Internet..</a:t>
            </a:r>
          </a:p>
        </p:txBody>
      </p:sp>
      <p:pic>
        <p:nvPicPr>
          <p:cNvPr id="11276" name="Picture 3"/>
          <p:cNvPicPr>
            <a:picLocks noChangeAspect="1" noChangeArrowheads="1"/>
          </p:cNvPicPr>
          <p:nvPr/>
        </p:nvPicPr>
        <p:blipFill>
          <a:blip r:embed="rId4" cstate="print"/>
          <a:srcRect/>
          <a:stretch>
            <a:fillRect/>
          </a:stretch>
        </p:blipFill>
        <p:spPr bwMode="auto">
          <a:xfrm>
            <a:off x="8151779" y="3498471"/>
            <a:ext cx="3142033" cy="3142033"/>
          </a:xfrm>
          <a:prstGeom prst="rect">
            <a:avLst/>
          </a:prstGeom>
          <a:ln>
            <a:noFill/>
          </a:ln>
          <a:effectLst>
            <a:outerShdw blurRad="292100" dist="139700" dir="2700000" algn="tl" rotWithShape="0">
              <a:srgbClr val="333333">
                <a:alpha val="65000"/>
              </a:srgbClr>
            </a:outerShdw>
          </a:effectLst>
        </p:spPr>
      </p:pic>
      <p:pic>
        <p:nvPicPr>
          <p:cNvPr id="11277" name="Picture 1"/>
          <p:cNvPicPr>
            <a:picLocks noChangeAspect="1" noChangeArrowheads="1"/>
          </p:cNvPicPr>
          <p:nvPr/>
        </p:nvPicPr>
        <p:blipFill>
          <a:blip r:embed="rId5" cstate="print"/>
          <a:srcRect/>
          <a:stretch>
            <a:fillRect/>
          </a:stretch>
        </p:blipFill>
        <p:spPr bwMode="auto">
          <a:xfrm>
            <a:off x="8217851" y="167874"/>
            <a:ext cx="3358063" cy="2522915"/>
          </a:xfrm>
          <a:prstGeom prst="rect">
            <a:avLst/>
          </a:prstGeom>
          <a:ln>
            <a:noFill/>
          </a:ln>
          <a:effectLst>
            <a:outerShdw blurRad="292100" dist="139700" dir="2700000" algn="tl" rotWithShape="0">
              <a:srgbClr val="333333">
                <a:alpha val="65000"/>
              </a:srgbClr>
            </a:outerShdw>
          </a:effectLst>
        </p:spPr>
      </p:pic>
      <p:sp>
        <p:nvSpPr>
          <p:cNvPr id="18" name="Tekstvak 17"/>
          <p:cNvSpPr txBox="1"/>
          <p:nvPr/>
        </p:nvSpPr>
        <p:spPr>
          <a:xfrm>
            <a:off x="8394633" y="2732524"/>
            <a:ext cx="3694729" cy="707886"/>
          </a:xfrm>
          <a:prstGeom prst="rect">
            <a:avLst/>
          </a:prstGeom>
          <a:noFill/>
        </p:spPr>
        <p:txBody>
          <a:bodyPr wrap="none">
            <a:spAutoFit/>
          </a:bodyPr>
          <a:lstStyle/>
          <a:p>
            <a:pPr>
              <a:defRPr/>
            </a:pPr>
            <a:r>
              <a:rPr lang="nl-NL" sz="2000" i="1" dirty="0">
                <a:solidFill>
                  <a:srgbClr val="106AB3"/>
                </a:solidFill>
              </a:rPr>
              <a:t>Platworm </a:t>
            </a:r>
            <a:r>
              <a:rPr lang="nl-NL" sz="2000" i="1" dirty="0" err="1">
                <a:solidFill>
                  <a:srgbClr val="106AB3"/>
                </a:solidFill>
              </a:rPr>
              <a:t>Prostheceraeus</a:t>
            </a:r>
            <a:r>
              <a:rPr lang="nl-NL" sz="2000" i="1" dirty="0">
                <a:solidFill>
                  <a:srgbClr val="106AB3"/>
                </a:solidFill>
              </a:rPr>
              <a:t> </a:t>
            </a:r>
            <a:r>
              <a:rPr lang="nl-NL" sz="2000" i="1" dirty="0" err="1">
                <a:solidFill>
                  <a:srgbClr val="106AB3"/>
                </a:solidFill>
              </a:rPr>
              <a:t>vittatus</a:t>
            </a:r>
            <a:endParaRPr lang="nl-NL" sz="2000" i="1" dirty="0">
              <a:solidFill>
                <a:srgbClr val="106AB3"/>
              </a:solidFill>
            </a:endParaRPr>
          </a:p>
          <a:p>
            <a:pPr>
              <a:defRPr/>
            </a:pPr>
            <a:r>
              <a:rPr lang="nl-NL" sz="2000" i="1" dirty="0">
                <a:solidFill>
                  <a:srgbClr val="106AB3"/>
                </a:solidFill>
              </a:rPr>
              <a:t>op Gloeidraad zakpijpen</a:t>
            </a:r>
          </a:p>
        </p:txBody>
      </p:sp>
      <p:pic>
        <p:nvPicPr>
          <p:cNvPr id="46081" name="Picture 1"/>
          <p:cNvPicPr>
            <a:picLocks noChangeAspect="1" noChangeArrowheads="1"/>
          </p:cNvPicPr>
          <p:nvPr/>
        </p:nvPicPr>
        <p:blipFill>
          <a:blip r:embed="rId6" cstate="print"/>
          <a:srcRect/>
          <a:stretch>
            <a:fillRect/>
          </a:stretch>
        </p:blipFill>
        <p:spPr bwMode="auto">
          <a:xfrm>
            <a:off x="1432699" y="3434027"/>
            <a:ext cx="4997284" cy="33281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50525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nodeType="afterEffect">
                                  <p:stCondLst>
                                    <p:cond delay="500"/>
                                  </p:stCondLst>
                                  <p:childTnLst>
                                    <p:set>
                                      <p:cBhvr>
                                        <p:cTn id="15" dur="1" fill="hold">
                                          <p:stCondLst>
                                            <p:cond delay="0"/>
                                          </p:stCondLst>
                                        </p:cTn>
                                        <p:tgtEl>
                                          <p:spTgt spid="8195">
                                            <p:txEl>
                                              <p:pRg st="1" end="1"/>
                                            </p:txEl>
                                          </p:spTgt>
                                        </p:tgtEl>
                                        <p:attrNameLst>
                                          <p:attrName>style.visibility</p:attrName>
                                        </p:attrNameLst>
                                      </p:cBhvr>
                                      <p:to>
                                        <p:strVal val="visible"/>
                                      </p:to>
                                    </p:set>
                                    <p:animEffect transition="in" filter="fade">
                                      <p:cBhvr>
                                        <p:cTn id="16" dur="2000"/>
                                        <p:tgtEl>
                                          <p:spTgt spid="8195">
                                            <p:txEl>
                                              <p:pRg st="1" end="1"/>
                                            </p:txEl>
                                          </p:spTgt>
                                        </p:tgtEl>
                                      </p:cBhvr>
                                    </p:animEffect>
                                    <p:anim calcmode="lin" valueType="num">
                                      <p:cBhvr>
                                        <p:cTn id="17" dur="2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8" dur="2000" fill="hold"/>
                                        <p:tgtEl>
                                          <p:spTgt spid="8195">
                                            <p:txEl>
                                              <p:pRg st="1" end="1"/>
                                            </p:txEl>
                                          </p:spTgt>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42" presetClass="entr" presetSubtype="0" fill="hold" nodeType="afterEffect">
                                  <p:stCondLst>
                                    <p:cond delay="500"/>
                                  </p:stCondLst>
                                  <p:childTnLst>
                                    <p:set>
                                      <p:cBhvr>
                                        <p:cTn id="21" dur="1" fill="hold">
                                          <p:stCondLst>
                                            <p:cond delay="0"/>
                                          </p:stCondLst>
                                        </p:cTn>
                                        <p:tgtEl>
                                          <p:spTgt spid="8195">
                                            <p:txEl>
                                              <p:pRg st="2" end="2"/>
                                            </p:txEl>
                                          </p:spTgt>
                                        </p:tgtEl>
                                        <p:attrNameLst>
                                          <p:attrName>style.visibility</p:attrName>
                                        </p:attrNameLst>
                                      </p:cBhvr>
                                      <p:to>
                                        <p:strVal val="visible"/>
                                      </p:to>
                                    </p:set>
                                    <p:animEffect transition="in" filter="fade">
                                      <p:cBhvr>
                                        <p:cTn id="22" dur="2000"/>
                                        <p:tgtEl>
                                          <p:spTgt spid="8195">
                                            <p:txEl>
                                              <p:pRg st="2" end="2"/>
                                            </p:txEl>
                                          </p:spTgt>
                                        </p:tgtEl>
                                      </p:cBhvr>
                                    </p:animEffect>
                                    <p:anim calcmode="lin" valueType="num">
                                      <p:cBhvr>
                                        <p:cTn id="23" dur="2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4" dur="2000" fill="hold"/>
                                        <p:tgtEl>
                                          <p:spTgt spid="819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8" presetClass="entr" presetSubtype="16" fill="hold" nodeType="clickEffect">
                                  <p:stCondLst>
                                    <p:cond delay="0"/>
                                  </p:stCondLst>
                                  <p:childTnLst>
                                    <p:set>
                                      <p:cBhvr>
                                        <p:cTn id="28" dur="1" fill="hold">
                                          <p:stCondLst>
                                            <p:cond delay="0"/>
                                          </p:stCondLst>
                                        </p:cTn>
                                        <p:tgtEl>
                                          <p:spTgt spid="46081"/>
                                        </p:tgtEl>
                                        <p:attrNameLst>
                                          <p:attrName>style.visibility</p:attrName>
                                        </p:attrNameLst>
                                      </p:cBhvr>
                                      <p:to>
                                        <p:strVal val="visible"/>
                                      </p:to>
                                    </p:set>
                                    <p:animEffect transition="in" filter="diamond(in)">
                                      <p:cBhvr>
                                        <p:cTn id="29" dur="2000"/>
                                        <p:tgtEl>
                                          <p:spTgt spid="460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6"/>
          <p:cNvSpPr>
            <a:spLocks noGrp="1" noChangeArrowheads="1"/>
          </p:cNvSpPr>
          <p:nvPr>
            <p:ph type="title"/>
          </p:nvPr>
        </p:nvSpPr>
        <p:spPr>
          <a:xfrm>
            <a:off x="838200" y="365125"/>
            <a:ext cx="10515600" cy="1325563"/>
          </a:xfrm>
        </p:spPr>
        <p:txBody>
          <a:bodyPr>
            <a:normAutofit/>
          </a:bodyPr>
          <a:lstStyle/>
          <a:p>
            <a:r>
              <a:rPr lang="nl-NL" dirty="0"/>
              <a:t>Weekdieren &gt; 100.000 soorten</a:t>
            </a:r>
          </a:p>
        </p:txBody>
      </p:sp>
      <p:sp>
        <p:nvSpPr>
          <p:cNvPr id="12291" name="Rectangle 7"/>
          <p:cNvSpPr>
            <a:spLocks noGrp="1" noChangeArrowheads="1"/>
          </p:cNvSpPr>
          <p:nvPr>
            <p:ph sz="half" idx="1"/>
          </p:nvPr>
        </p:nvSpPr>
        <p:spPr>
          <a:xfrm>
            <a:off x="838200" y="1825625"/>
            <a:ext cx="5181600" cy="4351338"/>
          </a:xfrm>
        </p:spPr>
        <p:txBody>
          <a:bodyPr>
            <a:normAutofit/>
          </a:bodyPr>
          <a:lstStyle/>
          <a:p>
            <a:pPr marL="0" indent="0">
              <a:buNone/>
            </a:pPr>
            <a:r>
              <a:rPr lang="nl-NL" dirty="0"/>
              <a:t>Klassen</a:t>
            </a:r>
          </a:p>
          <a:p>
            <a:r>
              <a:rPr lang="nl-NL" dirty="0" err="1"/>
              <a:t>Tweekleppigen</a:t>
            </a:r>
            <a:endParaRPr lang="nl-NL" dirty="0"/>
          </a:p>
          <a:p>
            <a:r>
              <a:rPr lang="nl-NL" dirty="0"/>
              <a:t>Keverslakken</a:t>
            </a:r>
          </a:p>
          <a:p>
            <a:r>
              <a:rPr lang="nl-NL" dirty="0"/>
              <a:t>(Naakt)slakken</a:t>
            </a:r>
          </a:p>
          <a:p>
            <a:r>
              <a:rPr lang="nl-NL" dirty="0"/>
              <a:t>Inktvissen</a:t>
            </a:r>
          </a:p>
        </p:txBody>
      </p:sp>
      <p:sp>
        <p:nvSpPr>
          <p:cNvPr id="76808" name="Rectangle 8"/>
          <p:cNvSpPr>
            <a:spLocks noGrp="1" noChangeArrowheads="1"/>
          </p:cNvSpPr>
          <p:nvPr>
            <p:ph sz="half" idx="2"/>
          </p:nvPr>
        </p:nvSpPr>
        <p:spPr>
          <a:xfrm>
            <a:off x="4936787" y="1747804"/>
            <a:ext cx="5181600" cy="4351338"/>
          </a:xfrm>
        </p:spPr>
        <p:txBody>
          <a:bodyPr>
            <a:normAutofit/>
          </a:bodyPr>
          <a:lstStyle/>
          <a:p>
            <a:pPr marL="0" indent="0">
              <a:buNone/>
            </a:pPr>
            <a:r>
              <a:rPr lang="nl-NL" dirty="0"/>
              <a:t>Stevigheid</a:t>
            </a:r>
          </a:p>
          <a:p>
            <a:r>
              <a:rPr lang="nl-NL" dirty="0"/>
              <a:t>2 </a:t>
            </a:r>
            <a:r>
              <a:rPr lang="nl-NL" dirty="0" err="1"/>
              <a:t>kleppige</a:t>
            </a:r>
            <a:r>
              <a:rPr lang="nl-NL" dirty="0"/>
              <a:t> schelp</a:t>
            </a:r>
          </a:p>
          <a:p>
            <a:r>
              <a:rPr lang="nl-NL" dirty="0"/>
              <a:t>Schelp met plaatjes</a:t>
            </a:r>
          </a:p>
          <a:p>
            <a:r>
              <a:rPr lang="nl-NL" dirty="0"/>
              <a:t>---/huisje (met deksel)</a:t>
            </a:r>
          </a:p>
          <a:p>
            <a:r>
              <a:rPr lang="nl-NL" dirty="0"/>
              <a:t>In-/Uitwendige schelp</a:t>
            </a:r>
          </a:p>
        </p:txBody>
      </p:sp>
      <p:sp>
        <p:nvSpPr>
          <p:cNvPr id="76809" name="Rectangle 9"/>
          <p:cNvSpPr>
            <a:spLocks noChangeArrowheads="1"/>
          </p:cNvSpPr>
          <p:nvPr/>
        </p:nvSpPr>
        <p:spPr bwMode="auto">
          <a:xfrm>
            <a:off x="9055260" y="1675589"/>
            <a:ext cx="2523897" cy="2468393"/>
          </a:xfrm>
          <a:prstGeom prst="rect">
            <a:avLst/>
          </a:prstGeom>
          <a:noFill/>
          <a:ln w="9525">
            <a:noFill/>
            <a:miter lim="800000"/>
            <a:headEnd/>
            <a:tailEnd/>
          </a:ln>
        </p:spPr>
        <p:txBody>
          <a:bodyPr/>
          <a:lstStyle/>
          <a:p>
            <a:pPr marL="257175" indent="-257175">
              <a:spcBef>
                <a:spcPct val="20000"/>
              </a:spcBef>
            </a:pPr>
            <a:r>
              <a:rPr lang="nl-NL" sz="2800" dirty="0">
                <a:latin typeface="Calibri" pitchFamily="34" charset="0"/>
              </a:rPr>
              <a:t>Soortvoorbeeld</a:t>
            </a:r>
          </a:p>
          <a:p>
            <a:pPr marL="285750" indent="-285750">
              <a:spcBef>
                <a:spcPct val="20000"/>
              </a:spcBef>
              <a:buBlip>
                <a:blip r:embed="rId3"/>
              </a:buBlip>
            </a:pPr>
            <a:r>
              <a:rPr lang="nl-NL" sz="2800" dirty="0">
                <a:latin typeface="Calibri" pitchFamily="34" charset="0"/>
              </a:rPr>
              <a:t>Mossel</a:t>
            </a:r>
          </a:p>
          <a:p>
            <a:pPr marL="285750" indent="-285750">
              <a:spcBef>
                <a:spcPct val="20000"/>
              </a:spcBef>
              <a:buBlip>
                <a:blip r:embed="rId3"/>
              </a:buBlip>
            </a:pPr>
            <a:r>
              <a:rPr lang="nl-NL" sz="2800" dirty="0" err="1">
                <a:latin typeface="Calibri" pitchFamily="34" charset="0"/>
              </a:rPr>
              <a:t>Chiton</a:t>
            </a:r>
            <a:endParaRPr lang="nl-NL" sz="2800" dirty="0">
              <a:latin typeface="Calibri" pitchFamily="34" charset="0"/>
            </a:endParaRPr>
          </a:p>
          <a:p>
            <a:pPr marL="285750" indent="-285750">
              <a:spcBef>
                <a:spcPct val="20000"/>
              </a:spcBef>
              <a:buBlip>
                <a:blip r:embed="rId3"/>
              </a:buBlip>
            </a:pPr>
            <a:r>
              <a:rPr lang="nl-NL" sz="2800" dirty="0" err="1">
                <a:latin typeface="Calibri" pitchFamily="34" charset="0"/>
              </a:rPr>
              <a:t>Zeehaas</a:t>
            </a:r>
            <a:endParaRPr lang="nl-NL" sz="2800" dirty="0">
              <a:latin typeface="Calibri" pitchFamily="34" charset="0"/>
            </a:endParaRPr>
          </a:p>
          <a:p>
            <a:pPr marL="285750" indent="-285750">
              <a:spcBef>
                <a:spcPct val="20000"/>
              </a:spcBef>
              <a:buBlip>
                <a:blip r:embed="rId3"/>
              </a:buBlip>
            </a:pPr>
            <a:r>
              <a:rPr lang="nl-NL" sz="2800" dirty="0">
                <a:latin typeface="Calibri" pitchFamily="34" charset="0"/>
              </a:rPr>
              <a:t>Zeekat</a:t>
            </a:r>
            <a:endParaRPr lang="nl-NL" dirty="0">
              <a:latin typeface="Calibri" pitchFamily="34" charset="0"/>
            </a:endParaRPr>
          </a:p>
        </p:txBody>
      </p:sp>
      <p:pic>
        <p:nvPicPr>
          <p:cNvPr id="9222" name="Picture 10"/>
          <p:cNvPicPr>
            <a:picLocks noChangeAspect="1" noChangeArrowheads="1"/>
          </p:cNvPicPr>
          <p:nvPr/>
        </p:nvPicPr>
        <p:blipFill>
          <a:blip r:embed="rId4" cstate="print"/>
          <a:srcRect/>
          <a:stretch>
            <a:fillRect/>
          </a:stretch>
        </p:blipFill>
        <p:spPr bwMode="auto">
          <a:xfrm>
            <a:off x="2482327" y="4519107"/>
            <a:ext cx="5114925" cy="2066925"/>
          </a:xfrm>
          <a:prstGeom prst="rect">
            <a:avLst/>
          </a:prstGeom>
          <a:ln>
            <a:noFill/>
          </a:ln>
          <a:effectLst>
            <a:outerShdw blurRad="292100" dist="139700" dir="2700000" algn="tl" rotWithShape="0">
              <a:srgbClr val="333333">
                <a:alpha val="65000"/>
              </a:srgbClr>
            </a:outerShdw>
          </a:effectLst>
        </p:spPr>
      </p:pic>
      <p:sp>
        <p:nvSpPr>
          <p:cNvPr id="12295" name="Text Box 11"/>
          <p:cNvSpPr txBox="1">
            <a:spLocks noChangeArrowheads="1"/>
          </p:cNvSpPr>
          <p:nvPr/>
        </p:nvSpPr>
        <p:spPr bwMode="auto">
          <a:xfrm>
            <a:off x="11350760" y="6085218"/>
            <a:ext cx="444352" cy="400110"/>
          </a:xfrm>
          <a:prstGeom prst="rect">
            <a:avLst/>
          </a:prstGeom>
          <a:noFill/>
          <a:ln w="12700">
            <a:noFill/>
            <a:miter lim="800000"/>
            <a:headEnd/>
            <a:tailEnd/>
          </a:ln>
        </p:spPr>
        <p:txBody>
          <a:bodyPr wrap="none" anchor="ctr">
            <a:spAutoFit/>
          </a:bodyPr>
          <a:lstStyle/>
          <a:p>
            <a:r>
              <a:rPr lang="nl-NL" sz="2000" dirty="0">
                <a:latin typeface="Calibri" pitchFamily="34" charset="0"/>
              </a:rPr>
              <a:t>44</a:t>
            </a:r>
          </a:p>
        </p:txBody>
      </p:sp>
      <p:sp>
        <p:nvSpPr>
          <p:cNvPr id="76812" name="Text Box 12"/>
          <p:cNvSpPr txBox="1">
            <a:spLocks noChangeArrowheads="1"/>
          </p:cNvSpPr>
          <p:nvPr/>
        </p:nvSpPr>
        <p:spPr bwMode="auto">
          <a:xfrm>
            <a:off x="7757303" y="5284281"/>
            <a:ext cx="3020943" cy="830997"/>
          </a:xfrm>
          <a:prstGeom prst="rect">
            <a:avLst/>
          </a:prstGeom>
          <a:noFill/>
          <a:ln w="12700">
            <a:noFill/>
            <a:miter lim="800000"/>
            <a:headEnd/>
            <a:tailEnd/>
          </a:ln>
        </p:spPr>
        <p:txBody>
          <a:bodyPr wrap="square" anchor="ctr">
            <a:spAutoFit/>
          </a:bodyPr>
          <a:lstStyle/>
          <a:p>
            <a:r>
              <a:rPr lang="nl-NL" sz="2400" dirty="0">
                <a:solidFill>
                  <a:srgbClr val="106AB3"/>
                </a:solidFill>
                <a:latin typeface="Calibri" pitchFamily="34" charset="0"/>
              </a:rPr>
              <a:t>Schelp Zeekat</a:t>
            </a:r>
          </a:p>
          <a:p>
            <a:r>
              <a:rPr lang="nl-NL" sz="2400" dirty="0">
                <a:solidFill>
                  <a:srgbClr val="106AB3"/>
                </a:solidFill>
                <a:latin typeface="Calibri" pitchFamily="34" charset="0"/>
              </a:rPr>
              <a:t>(Sepia)</a:t>
            </a:r>
          </a:p>
        </p:txBody>
      </p:sp>
    </p:spTree>
    <p:extLst>
      <p:ext uri="{BB962C8B-B14F-4D97-AF65-F5344CB8AC3E}">
        <p14:creationId xmlns:p14="http://schemas.microsoft.com/office/powerpoint/2010/main" val="347215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499"/>
                                          </p:stCondLst>
                                        </p:cTn>
                                        <p:tgtEl>
                                          <p:spTgt spid="76808">
                                            <p:txEl>
                                              <p:pRg st="0" end="0"/>
                                            </p:txEl>
                                          </p:spTgt>
                                        </p:tgtEl>
                                        <p:attrNameLst>
                                          <p:attrName>style.visibility</p:attrName>
                                        </p:attrNameLst>
                                      </p:cBhvr>
                                      <p:to>
                                        <p:strVal val="visible"/>
                                      </p:to>
                                    </p:set>
                                  </p:childTnLst>
                                </p:cTn>
                              </p:par>
                            </p:childTnLst>
                          </p:cTn>
                        </p:par>
                        <p:par>
                          <p:cTn id="7" fill="hold">
                            <p:stCondLst>
                              <p:cond delay="1500"/>
                            </p:stCondLst>
                            <p:childTnLst>
                              <p:par>
                                <p:cTn id="8" presetID="1" presetClass="entr" presetSubtype="0" fill="hold" grpId="0" nodeType="afterEffect">
                                  <p:stCondLst>
                                    <p:cond delay="1000"/>
                                  </p:stCondLst>
                                  <p:childTnLst>
                                    <p:set>
                                      <p:cBhvr>
                                        <p:cTn id="9" dur="1" fill="hold">
                                          <p:stCondLst>
                                            <p:cond delay="499"/>
                                          </p:stCondLst>
                                        </p:cTn>
                                        <p:tgtEl>
                                          <p:spTgt spid="76808">
                                            <p:txEl>
                                              <p:pRg st="1" end="1"/>
                                            </p:txEl>
                                          </p:spTgt>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grpId="0" nodeType="afterEffect">
                                  <p:stCondLst>
                                    <p:cond delay="1000"/>
                                  </p:stCondLst>
                                  <p:childTnLst>
                                    <p:set>
                                      <p:cBhvr>
                                        <p:cTn id="12" dur="1" fill="hold">
                                          <p:stCondLst>
                                            <p:cond delay="499"/>
                                          </p:stCondLst>
                                        </p:cTn>
                                        <p:tgtEl>
                                          <p:spTgt spid="76808">
                                            <p:txEl>
                                              <p:pRg st="2" end="2"/>
                                            </p:txEl>
                                          </p:spTgt>
                                        </p:tgtEl>
                                        <p:attrNameLst>
                                          <p:attrName>style.visibility</p:attrName>
                                        </p:attrNameLst>
                                      </p:cBhvr>
                                      <p:to>
                                        <p:strVal val="visible"/>
                                      </p:to>
                                    </p:set>
                                  </p:childTnLst>
                                </p:cTn>
                              </p:par>
                            </p:childTnLst>
                          </p:cTn>
                        </p:par>
                        <p:par>
                          <p:cTn id="13" fill="hold">
                            <p:stCondLst>
                              <p:cond delay="4500"/>
                            </p:stCondLst>
                            <p:childTnLst>
                              <p:par>
                                <p:cTn id="14" presetID="1" presetClass="entr" presetSubtype="0" fill="hold" grpId="0" nodeType="afterEffect">
                                  <p:stCondLst>
                                    <p:cond delay="1000"/>
                                  </p:stCondLst>
                                  <p:childTnLst>
                                    <p:set>
                                      <p:cBhvr>
                                        <p:cTn id="15" dur="1" fill="hold">
                                          <p:stCondLst>
                                            <p:cond delay="499"/>
                                          </p:stCondLst>
                                        </p:cTn>
                                        <p:tgtEl>
                                          <p:spTgt spid="76808">
                                            <p:txEl>
                                              <p:pRg st="3" end="3"/>
                                            </p:txEl>
                                          </p:spTgt>
                                        </p:tgtEl>
                                        <p:attrNameLst>
                                          <p:attrName>style.visibility</p:attrName>
                                        </p:attrNameLst>
                                      </p:cBhvr>
                                      <p:to>
                                        <p:strVal val="visible"/>
                                      </p:to>
                                    </p:set>
                                  </p:childTnLst>
                                </p:cTn>
                              </p:par>
                            </p:childTnLst>
                          </p:cTn>
                        </p:par>
                        <p:par>
                          <p:cTn id="16" fill="hold">
                            <p:stCondLst>
                              <p:cond delay="6000"/>
                            </p:stCondLst>
                            <p:childTnLst>
                              <p:par>
                                <p:cTn id="17" presetID="1" presetClass="entr" presetSubtype="0" fill="hold" grpId="0" nodeType="afterEffect">
                                  <p:stCondLst>
                                    <p:cond delay="1000"/>
                                  </p:stCondLst>
                                  <p:childTnLst>
                                    <p:set>
                                      <p:cBhvr>
                                        <p:cTn id="18" dur="1" fill="hold">
                                          <p:stCondLst>
                                            <p:cond delay="499"/>
                                          </p:stCondLst>
                                        </p:cTn>
                                        <p:tgtEl>
                                          <p:spTgt spid="7680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76809">
                                            <p:txEl>
                                              <p:pRg st="0" end="0"/>
                                            </p:txEl>
                                          </p:spTgt>
                                        </p:tgtEl>
                                        <p:attrNameLst>
                                          <p:attrName>style.visibility</p:attrName>
                                        </p:attrNameLst>
                                      </p:cBhvr>
                                      <p:to>
                                        <p:strVal val="visible"/>
                                      </p:to>
                                    </p:set>
                                    <p:anim calcmode="lin" valueType="num">
                                      <p:cBhvr additive="base">
                                        <p:cTn id="23" dur="500" fill="hold"/>
                                        <p:tgtEl>
                                          <p:spTgt spid="76809">
                                            <p:txEl>
                                              <p:pRg st="0" end="0"/>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76809">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76809">
                                            <p:txEl>
                                              <p:pRg st="1" end="1"/>
                                            </p:txEl>
                                          </p:spTgt>
                                        </p:tgtEl>
                                        <p:attrNameLst>
                                          <p:attrName>style.visibility</p:attrName>
                                        </p:attrNameLst>
                                      </p:cBhvr>
                                      <p:to>
                                        <p:strVal val="visible"/>
                                      </p:to>
                                    </p:set>
                                    <p:anim calcmode="lin" valueType="num">
                                      <p:cBhvr additive="base">
                                        <p:cTn id="27" dur="500" fill="hold"/>
                                        <p:tgtEl>
                                          <p:spTgt spid="76809">
                                            <p:txEl>
                                              <p:pRg st="1" end="1"/>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76809">
                                            <p:txEl>
                                              <p:pRg st="1" end="1"/>
                                            </p:txEl>
                                          </p:spTgt>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76809">
                                            <p:txEl>
                                              <p:pRg st="2" end="2"/>
                                            </p:txEl>
                                          </p:spTgt>
                                        </p:tgtEl>
                                        <p:attrNameLst>
                                          <p:attrName>style.visibility</p:attrName>
                                        </p:attrNameLst>
                                      </p:cBhvr>
                                      <p:to>
                                        <p:strVal val="visible"/>
                                      </p:to>
                                    </p:set>
                                    <p:anim calcmode="lin" valueType="num">
                                      <p:cBhvr additive="base">
                                        <p:cTn id="31" dur="500" fill="hold"/>
                                        <p:tgtEl>
                                          <p:spTgt spid="76809">
                                            <p:txEl>
                                              <p:pRg st="2" end="2"/>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76809">
                                            <p:txEl>
                                              <p:pRg st="2" end="2"/>
                                            </p:txEl>
                                          </p:spTgt>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76809">
                                            <p:txEl>
                                              <p:pRg st="3" end="3"/>
                                            </p:txEl>
                                          </p:spTgt>
                                        </p:tgtEl>
                                        <p:attrNameLst>
                                          <p:attrName>style.visibility</p:attrName>
                                        </p:attrNameLst>
                                      </p:cBhvr>
                                      <p:to>
                                        <p:strVal val="visible"/>
                                      </p:to>
                                    </p:set>
                                    <p:anim calcmode="lin" valueType="num">
                                      <p:cBhvr additive="base">
                                        <p:cTn id="35" dur="500" fill="hold"/>
                                        <p:tgtEl>
                                          <p:spTgt spid="76809">
                                            <p:txEl>
                                              <p:pRg st="3" end="3"/>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76809">
                                            <p:txEl>
                                              <p:pRg st="3" end="3"/>
                                            </p:txEl>
                                          </p:spTgt>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76809">
                                            <p:txEl>
                                              <p:pRg st="4" end="4"/>
                                            </p:txEl>
                                          </p:spTgt>
                                        </p:tgtEl>
                                        <p:attrNameLst>
                                          <p:attrName>style.visibility</p:attrName>
                                        </p:attrNameLst>
                                      </p:cBhvr>
                                      <p:to>
                                        <p:strVal val="visible"/>
                                      </p:to>
                                    </p:set>
                                    <p:anim calcmode="lin" valueType="num">
                                      <p:cBhvr additive="base">
                                        <p:cTn id="39" dur="500" fill="hold"/>
                                        <p:tgtEl>
                                          <p:spTgt spid="76809">
                                            <p:txEl>
                                              <p:pRg st="4" end="4"/>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7680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76812"/>
                                        </p:tgtEl>
                                        <p:attrNameLst>
                                          <p:attrName>style.visibility</p:attrName>
                                        </p:attrNameLst>
                                      </p:cBhvr>
                                      <p:to>
                                        <p:strVal val="visible"/>
                                      </p:to>
                                    </p:set>
                                    <p:anim calcmode="lin" valueType="num">
                                      <p:cBhvr additive="base">
                                        <p:cTn id="45" dur="500" fill="hold"/>
                                        <p:tgtEl>
                                          <p:spTgt spid="76812"/>
                                        </p:tgtEl>
                                        <p:attrNameLst>
                                          <p:attrName>ppt_x</p:attrName>
                                        </p:attrNameLst>
                                      </p:cBhvr>
                                      <p:tavLst>
                                        <p:tav tm="0">
                                          <p:val>
                                            <p:strVal val="1+#ppt_w/2"/>
                                          </p:val>
                                        </p:tav>
                                        <p:tav tm="100000">
                                          <p:val>
                                            <p:strVal val="#ppt_x"/>
                                          </p:val>
                                        </p:tav>
                                      </p:tavLst>
                                    </p:anim>
                                    <p:anim calcmode="lin" valueType="num">
                                      <p:cBhvr additive="base">
                                        <p:cTn id="46" dur="500" fill="hold"/>
                                        <p:tgtEl>
                                          <p:spTgt spid="768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8" grpId="0" build="p" autoUpdateAnimBg="0" advAuto="1000"/>
      <p:bldP spid="76809" grpId="0" build="p" autoUpdateAnimBg="0" advAuto="1000"/>
      <p:bldP spid="76812"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srcRect/>
          <a:stretch>
            <a:fillRect/>
          </a:stretch>
        </p:blipFill>
        <p:spPr bwMode="auto">
          <a:xfrm>
            <a:off x="5772686" y="3465278"/>
            <a:ext cx="4798192" cy="3098330"/>
          </a:xfrm>
          <a:prstGeom prst="rect">
            <a:avLst/>
          </a:prstGeom>
          <a:noFill/>
          <a:ln w="9525">
            <a:noFill/>
            <a:miter lim="800000"/>
            <a:headEnd/>
            <a:tailEnd/>
          </a:ln>
        </p:spPr>
      </p:pic>
      <p:sp>
        <p:nvSpPr>
          <p:cNvPr id="13315" name="Rectangle 7"/>
          <p:cNvSpPr>
            <a:spLocks noGrp="1" noChangeArrowheads="1"/>
          </p:cNvSpPr>
          <p:nvPr>
            <p:ph type="title"/>
          </p:nvPr>
        </p:nvSpPr>
        <p:spPr>
          <a:xfrm>
            <a:off x="838200" y="365125"/>
            <a:ext cx="10515600" cy="1325563"/>
          </a:xfrm>
        </p:spPr>
        <p:txBody>
          <a:bodyPr>
            <a:normAutofit/>
          </a:bodyPr>
          <a:lstStyle/>
          <a:p>
            <a:r>
              <a:rPr lang="nl-NL" dirty="0"/>
              <a:t>Weekdieren: 2 </a:t>
            </a:r>
            <a:r>
              <a:rPr lang="nl-NL" dirty="0" err="1"/>
              <a:t>kleppigen</a:t>
            </a:r>
            <a:endParaRPr lang="nl-NL" dirty="0"/>
          </a:p>
        </p:txBody>
      </p:sp>
      <p:sp>
        <p:nvSpPr>
          <p:cNvPr id="78856" name="Rectangle 8"/>
          <p:cNvSpPr>
            <a:spLocks noGrp="1" noChangeArrowheads="1"/>
          </p:cNvSpPr>
          <p:nvPr>
            <p:ph idx="1"/>
          </p:nvPr>
        </p:nvSpPr>
        <p:spPr>
          <a:xfrm>
            <a:off x="857655" y="1407336"/>
            <a:ext cx="10515600" cy="4351338"/>
          </a:xfrm>
        </p:spPr>
        <p:txBody>
          <a:bodyPr>
            <a:normAutofit/>
          </a:bodyPr>
          <a:lstStyle/>
          <a:p>
            <a:r>
              <a:rPr lang="nl-NL" dirty="0"/>
              <a:t>Hebben mantel, deze zet schelp af (groei)</a:t>
            </a:r>
          </a:p>
          <a:p>
            <a:r>
              <a:rPr lang="nl-NL" dirty="0"/>
              <a:t>Filteren voedsel uit het water</a:t>
            </a:r>
          </a:p>
          <a:p>
            <a:r>
              <a:rPr lang="nl-NL" dirty="0"/>
              <a:t>1 “buis” voor O2 en voedsel, 1 voor afvoer </a:t>
            </a:r>
          </a:p>
          <a:p>
            <a:r>
              <a:rPr lang="nl-NL" dirty="0"/>
              <a:t>De 2 kleppen kunnen met een spier worden gesloten.</a:t>
            </a:r>
          </a:p>
          <a:p>
            <a:r>
              <a:rPr lang="nl-NL" dirty="0"/>
              <a:t>Vaak grote voetspier.</a:t>
            </a:r>
          </a:p>
        </p:txBody>
      </p:sp>
      <p:sp>
        <p:nvSpPr>
          <p:cNvPr id="78864" name="Text Box 16"/>
          <p:cNvSpPr txBox="1">
            <a:spLocks noChangeArrowheads="1"/>
          </p:cNvSpPr>
          <p:nvPr/>
        </p:nvSpPr>
        <p:spPr bwMode="auto">
          <a:xfrm>
            <a:off x="9851335" y="4431497"/>
            <a:ext cx="1030336" cy="338554"/>
          </a:xfrm>
          <a:prstGeom prst="rect">
            <a:avLst/>
          </a:prstGeom>
          <a:noFill/>
          <a:ln w="12700">
            <a:noFill/>
            <a:miter lim="800000"/>
            <a:headEnd/>
            <a:tailEnd/>
          </a:ln>
        </p:spPr>
        <p:txBody>
          <a:bodyPr wrap="square" anchor="ctr">
            <a:spAutoFit/>
          </a:bodyPr>
          <a:lstStyle/>
          <a:p>
            <a:r>
              <a:rPr lang="nl-NL" sz="1600" dirty="0">
                <a:solidFill>
                  <a:srgbClr val="002060"/>
                </a:solidFill>
                <a:latin typeface="Calibri" pitchFamily="34" charset="0"/>
              </a:rPr>
              <a:t>Instroom</a:t>
            </a:r>
          </a:p>
        </p:txBody>
      </p:sp>
      <p:sp>
        <p:nvSpPr>
          <p:cNvPr id="11" name="Text Box 16"/>
          <p:cNvSpPr txBox="1">
            <a:spLocks noChangeArrowheads="1"/>
          </p:cNvSpPr>
          <p:nvPr/>
        </p:nvSpPr>
        <p:spPr bwMode="auto">
          <a:xfrm>
            <a:off x="10037146" y="3993756"/>
            <a:ext cx="971550" cy="307777"/>
          </a:xfrm>
          <a:prstGeom prst="rect">
            <a:avLst/>
          </a:prstGeom>
          <a:noFill/>
          <a:ln w="12700">
            <a:noFill/>
            <a:miter lim="800000"/>
            <a:headEnd/>
            <a:tailEnd/>
          </a:ln>
        </p:spPr>
        <p:txBody>
          <a:bodyPr anchor="ctr">
            <a:spAutoFit/>
          </a:bodyPr>
          <a:lstStyle/>
          <a:p>
            <a:r>
              <a:rPr lang="nl-NL" sz="1400" dirty="0">
                <a:solidFill>
                  <a:srgbClr val="002060"/>
                </a:solidFill>
                <a:latin typeface="Calibri" pitchFamily="34" charset="0"/>
              </a:rPr>
              <a:t>Uitstroom</a:t>
            </a:r>
          </a:p>
        </p:txBody>
      </p:sp>
      <p:sp>
        <p:nvSpPr>
          <p:cNvPr id="12" name="Text Box 16"/>
          <p:cNvSpPr txBox="1">
            <a:spLocks noChangeArrowheads="1"/>
          </p:cNvSpPr>
          <p:nvPr/>
        </p:nvSpPr>
        <p:spPr bwMode="auto">
          <a:xfrm>
            <a:off x="5371747" y="5784250"/>
            <a:ext cx="1030336" cy="338554"/>
          </a:xfrm>
          <a:prstGeom prst="rect">
            <a:avLst/>
          </a:prstGeom>
          <a:noFill/>
          <a:ln w="12700">
            <a:noFill/>
            <a:miter lim="800000"/>
            <a:headEnd/>
            <a:tailEnd/>
          </a:ln>
        </p:spPr>
        <p:txBody>
          <a:bodyPr wrap="square" anchor="ctr">
            <a:spAutoFit/>
          </a:bodyPr>
          <a:lstStyle/>
          <a:p>
            <a:r>
              <a:rPr lang="nl-NL" sz="1600">
                <a:solidFill>
                  <a:srgbClr val="002060"/>
                </a:solidFill>
                <a:latin typeface="Calibri" pitchFamily="34" charset="0"/>
              </a:rPr>
              <a:t>Voet</a:t>
            </a:r>
          </a:p>
        </p:txBody>
      </p:sp>
      <p:sp>
        <p:nvSpPr>
          <p:cNvPr id="13" name="Text Box 16"/>
          <p:cNvSpPr txBox="1">
            <a:spLocks noChangeArrowheads="1"/>
          </p:cNvSpPr>
          <p:nvPr/>
        </p:nvSpPr>
        <p:spPr bwMode="auto">
          <a:xfrm>
            <a:off x="9675779" y="5735612"/>
            <a:ext cx="1433512" cy="338554"/>
          </a:xfrm>
          <a:prstGeom prst="rect">
            <a:avLst/>
          </a:prstGeom>
          <a:noFill/>
          <a:ln w="12700">
            <a:noFill/>
            <a:miter lim="800000"/>
            <a:headEnd/>
            <a:tailEnd/>
          </a:ln>
        </p:spPr>
        <p:txBody>
          <a:bodyPr wrap="square" anchor="ctr">
            <a:spAutoFit/>
          </a:bodyPr>
          <a:lstStyle/>
          <a:p>
            <a:r>
              <a:rPr lang="nl-NL" sz="1600" dirty="0">
                <a:solidFill>
                  <a:srgbClr val="002060"/>
                </a:solidFill>
                <a:latin typeface="Calibri" pitchFamily="34" charset="0"/>
              </a:rPr>
              <a:t>Mantelrand</a:t>
            </a:r>
          </a:p>
        </p:txBody>
      </p:sp>
      <p:sp>
        <p:nvSpPr>
          <p:cNvPr id="14" name="Text Box 16"/>
          <p:cNvSpPr txBox="1">
            <a:spLocks noChangeArrowheads="1"/>
          </p:cNvSpPr>
          <p:nvPr/>
        </p:nvSpPr>
        <p:spPr bwMode="auto">
          <a:xfrm>
            <a:off x="9140454" y="6266504"/>
            <a:ext cx="1433512" cy="338554"/>
          </a:xfrm>
          <a:prstGeom prst="rect">
            <a:avLst/>
          </a:prstGeom>
          <a:noFill/>
          <a:ln w="12700">
            <a:noFill/>
            <a:miter lim="800000"/>
            <a:headEnd/>
            <a:tailEnd/>
          </a:ln>
        </p:spPr>
        <p:txBody>
          <a:bodyPr wrap="square" anchor="ctr">
            <a:spAutoFit/>
          </a:bodyPr>
          <a:lstStyle/>
          <a:p>
            <a:r>
              <a:rPr lang="nl-NL" sz="1600" dirty="0">
                <a:solidFill>
                  <a:srgbClr val="002060"/>
                </a:solidFill>
                <a:latin typeface="Calibri" pitchFamily="34" charset="0"/>
              </a:rPr>
              <a:t>Kieuw</a:t>
            </a:r>
          </a:p>
        </p:txBody>
      </p:sp>
      <p:sp>
        <p:nvSpPr>
          <p:cNvPr id="15" name="Text Box 16"/>
          <p:cNvSpPr txBox="1">
            <a:spLocks noChangeArrowheads="1"/>
          </p:cNvSpPr>
          <p:nvPr/>
        </p:nvSpPr>
        <p:spPr bwMode="auto">
          <a:xfrm>
            <a:off x="5345906" y="3768344"/>
            <a:ext cx="1433512" cy="338554"/>
          </a:xfrm>
          <a:prstGeom prst="rect">
            <a:avLst/>
          </a:prstGeom>
          <a:noFill/>
          <a:ln w="12700">
            <a:noFill/>
            <a:miter lim="800000"/>
            <a:headEnd/>
            <a:tailEnd/>
          </a:ln>
        </p:spPr>
        <p:txBody>
          <a:bodyPr wrap="square" anchor="ctr">
            <a:spAutoFit/>
          </a:bodyPr>
          <a:lstStyle/>
          <a:p>
            <a:r>
              <a:rPr lang="nl-NL" sz="1600">
                <a:solidFill>
                  <a:srgbClr val="002060"/>
                </a:solidFill>
                <a:latin typeface="Calibri" pitchFamily="34" charset="0"/>
              </a:rPr>
              <a:t>Sluitspier</a:t>
            </a:r>
          </a:p>
        </p:txBody>
      </p:sp>
      <p:sp>
        <p:nvSpPr>
          <p:cNvPr id="16" name="Text Box 16"/>
          <p:cNvSpPr txBox="1">
            <a:spLocks noChangeArrowheads="1"/>
          </p:cNvSpPr>
          <p:nvPr/>
        </p:nvSpPr>
        <p:spPr bwMode="auto">
          <a:xfrm>
            <a:off x="9447256" y="3671984"/>
            <a:ext cx="1143000" cy="307777"/>
          </a:xfrm>
          <a:prstGeom prst="rect">
            <a:avLst/>
          </a:prstGeom>
          <a:noFill/>
          <a:ln w="12700">
            <a:noFill/>
            <a:miter lim="800000"/>
            <a:headEnd/>
            <a:tailEnd/>
          </a:ln>
        </p:spPr>
        <p:txBody>
          <a:bodyPr anchor="ctr">
            <a:spAutoFit/>
          </a:bodyPr>
          <a:lstStyle/>
          <a:p>
            <a:r>
              <a:rPr lang="nl-NL" sz="1400" dirty="0">
                <a:solidFill>
                  <a:srgbClr val="002060"/>
                </a:solidFill>
                <a:latin typeface="Calibri" pitchFamily="34" charset="0"/>
              </a:rPr>
              <a:t>Sluitspier</a:t>
            </a:r>
            <a:endParaRPr lang="nl-NL" sz="1350" dirty="0">
              <a:solidFill>
                <a:srgbClr val="002060"/>
              </a:solidFill>
              <a:latin typeface="Calibri" pitchFamily="34" charset="0"/>
            </a:endParaRPr>
          </a:p>
        </p:txBody>
      </p:sp>
      <p:sp>
        <p:nvSpPr>
          <p:cNvPr id="17" name="Text Box 16"/>
          <p:cNvSpPr txBox="1">
            <a:spLocks noChangeArrowheads="1"/>
          </p:cNvSpPr>
          <p:nvPr/>
        </p:nvSpPr>
        <p:spPr bwMode="auto">
          <a:xfrm>
            <a:off x="5701194" y="6076738"/>
            <a:ext cx="1209525" cy="338554"/>
          </a:xfrm>
          <a:prstGeom prst="rect">
            <a:avLst/>
          </a:prstGeom>
          <a:noFill/>
          <a:ln w="12700">
            <a:noFill/>
            <a:miter lim="800000"/>
            <a:headEnd/>
            <a:tailEnd/>
          </a:ln>
        </p:spPr>
        <p:txBody>
          <a:bodyPr wrap="square" anchor="ctr">
            <a:spAutoFit/>
          </a:bodyPr>
          <a:lstStyle/>
          <a:p>
            <a:r>
              <a:rPr lang="nl-NL" sz="1600" dirty="0">
                <a:solidFill>
                  <a:srgbClr val="002060"/>
                </a:solidFill>
                <a:latin typeface="Calibri" pitchFamily="34" charset="0"/>
              </a:rPr>
              <a:t>Voetzenuw</a:t>
            </a:r>
          </a:p>
        </p:txBody>
      </p:sp>
      <p:sp>
        <p:nvSpPr>
          <p:cNvPr id="18" name="Text Box 16"/>
          <p:cNvSpPr txBox="1">
            <a:spLocks noChangeArrowheads="1"/>
          </p:cNvSpPr>
          <p:nvPr/>
        </p:nvSpPr>
        <p:spPr bwMode="auto">
          <a:xfrm>
            <a:off x="8122776" y="3276565"/>
            <a:ext cx="1030336" cy="338554"/>
          </a:xfrm>
          <a:prstGeom prst="rect">
            <a:avLst/>
          </a:prstGeom>
          <a:noFill/>
          <a:ln w="12700">
            <a:noFill/>
            <a:miter lim="800000"/>
            <a:headEnd/>
            <a:tailEnd/>
          </a:ln>
        </p:spPr>
        <p:txBody>
          <a:bodyPr wrap="square" anchor="ctr">
            <a:spAutoFit/>
          </a:bodyPr>
          <a:lstStyle/>
          <a:p>
            <a:r>
              <a:rPr lang="nl-NL" sz="1600" dirty="0">
                <a:solidFill>
                  <a:srgbClr val="002060"/>
                </a:solidFill>
                <a:latin typeface="Calibri" pitchFamily="34" charset="0"/>
              </a:rPr>
              <a:t>Hart</a:t>
            </a:r>
          </a:p>
        </p:txBody>
      </p:sp>
      <p:sp>
        <p:nvSpPr>
          <p:cNvPr id="19" name="Text Box 16"/>
          <p:cNvSpPr txBox="1">
            <a:spLocks noChangeArrowheads="1"/>
          </p:cNvSpPr>
          <p:nvPr/>
        </p:nvSpPr>
        <p:spPr bwMode="auto">
          <a:xfrm>
            <a:off x="8239660" y="6305414"/>
            <a:ext cx="1030336" cy="338554"/>
          </a:xfrm>
          <a:prstGeom prst="rect">
            <a:avLst/>
          </a:prstGeom>
          <a:noFill/>
          <a:ln w="12700">
            <a:noFill/>
            <a:miter lim="800000"/>
            <a:headEnd/>
            <a:tailEnd/>
          </a:ln>
        </p:spPr>
        <p:txBody>
          <a:bodyPr wrap="square" anchor="ctr">
            <a:spAutoFit/>
          </a:bodyPr>
          <a:lstStyle/>
          <a:p>
            <a:r>
              <a:rPr lang="nl-NL" sz="1600">
                <a:solidFill>
                  <a:srgbClr val="002060"/>
                </a:solidFill>
                <a:latin typeface="Calibri" pitchFamily="34" charset="0"/>
              </a:rPr>
              <a:t>Darmen</a:t>
            </a:r>
          </a:p>
        </p:txBody>
      </p:sp>
      <p:sp>
        <p:nvSpPr>
          <p:cNvPr id="20" name="Text Box 16"/>
          <p:cNvSpPr txBox="1">
            <a:spLocks noChangeArrowheads="1"/>
          </p:cNvSpPr>
          <p:nvPr/>
        </p:nvSpPr>
        <p:spPr bwMode="auto">
          <a:xfrm>
            <a:off x="6043869" y="3539517"/>
            <a:ext cx="1030336" cy="338554"/>
          </a:xfrm>
          <a:prstGeom prst="rect">
            <a:avLst/>
          </a:prstGeom>
          <a:noFill/>
          <a:ln w="12700">
            <a:noFill/>
            <a:miter lim="800000"/>
            <a:headEnd/>
            <a:tailEnd/>
          </a:ln>
        </p:spPr>
        <p:txBody>
          <a:bodyPr wrap="square" anchor="ctr">
            <a:spAutoFit/>
          </a:bodyPr>
          <a:lstStyle/>
          <a:p>
            <a:r>
              <a:rPr lang="nl-NL" sz="1600" dirty="0">
                <a:solidFill>
                  <a:srgbClr val="002060"/>
                </a:solidFill>
                <a:latin typeface="Calibri" pitchFamily="34" charset="0"/>
              </a:rPr>
              <a:t>Maag</a:t>
            </a:r>
          </a:p>
        </p:txBody>
      </p:sp>
      <p:sp>
        <p:nvSpPr>
          <p:cNvPr id="21" name="Text Box 16"/>
          <p:cNvSpPr txBox="1">
            <a:spLocks noChangeArrowheads="1"/>
          </p:cNvSpPr>
          <p:nvPr/>
        </p:nvSpPr>
        <p:spPr bwMode="auto">
          <a:xfrm>
            <a:off x="8956542" y="3530220"/>
            <a:ext cx="821531" cy="300082"/>
          </a:xfrm>
          <a:prstGeom prst="rect">
            <a:avLst/>
          </a:prstGeom>
          <a:noFill/>
          <a:ln w="12700">
            <a:noFill/>
            <a:miter lim="800000"/>
            <a:headEnd/>
            <a:tailEnd/>
          </a:ln>
        </p:spPr>
        <p:txBody>
          <a:bodyPr anchor="ctr">
            <a:spAutoFit/>
          </a:bodyPr>
          <a:lstStyle/>
          <a:p>
            <a:r>
              <a:rPr lang="nl-NL" sz="1350" dirty="0">
                <a:solidFill>
                  <a:srgbClr val="002060"/>
                </a:solidFill>
                <a:latin typeface="Calibri" pitchFamily="34" charset="0"/>
              </a:rPr>
              <a:t>Anus</a:t>
            </a:r>
          </a:p>
        </p:txBody>
      </p:sp>
      <p:sp>
        <p:nvSpPr>
          <p:cNvPr id="22" name="Text Box 16"/>
          <p:cNvSpPr txBox="1">
            <a:spLocks noChangeArrowheads="1"/>
          </p:cNvSpPr>
          <p:nvPr/>
        </p:nvSpPr>
        <p:spPr bwMode="auto">
          <a:xfrm>
            <a:off x="5152648" y="4737387"/>
            <a:ext cx="1030336" cy="338554"/>
          </a:xfrm>
          <a:prstGeom prst="rect">
            <a:avLst/>
          </a:prstGeom>
          <a:noFill/>
          <a:ln w="12700">
            <a:noFill/>
            <a:miter lim="800000"/>
            <a:headEnd/>
            <a:tailEnd/>
          </a:ln>
        </p:spPr>
        <p:txBody>
          <a:bodyPr wrap="square" anchor="ctr">
            <a:spAutoFit/>
          </a:bodyPr>
          <a:lstStyle/>
          <a:p>
            <a:r>
              <a:rPr lang="nl-NL" sz="1600" dirty="0">
                <a:solidFill>
                  <a:srgbClr val="002060"/>
                </a:solidFill>
                <a:latin typeface="Calibri" pitchFamily="34" charset="0"/>
              </a:rPr>
              <a:t>Mond</a:t>
            </a:r>
          </a:p>
        </p:txBody>
      </p:sp>
      <p:sp>
        <p:nvSpPr>
          <p:cNvPr id="23" name="Text Box 16"/>
          <p:cNvSpPr txBox="1">
            <a:spLocks noChangeArrowheads="1"/>
          </p:cNvSpPr>
          <p:nvPr/>
        </p:nvSpPr>
        <p:spPr bwMode="auto">
          <a:xfrm>
            <a:off x="8511047" y="3393449"/>
            <a:ext cx="1030336" cy="338554"/>
          </a:xfrm>
          <a:prstGeom prst="rect">
            <a:avLst/>
          </a:prstGeom>
          <a:noFill/>
          <a:ln w="12700">
            <a:noFill/>
            <a:miter lim="800000"/>
            <a:headEnd/>
            <a:tailEnd/>
          </a:ln>
        </p:spPr>
        <p:txBody>
          <a:bodyPr wrap="square" anchor="ctr">
            <a:spAutoFit/>
          </a:bodyPr>
          <a:lstStyle/>
          <a:p>
            <a:r>
              <a:rPr lang="nl-NL" sz="1600" dirty="0">
                <a:solidFill>
                  <a:srgbClr val="002060"/>
                </a:solidFill>
                <a:latin typeface="Calibri" pitchFamily="34" charset="0"/>
              </a:rPr>
              <a:t>Nier</a:t>
            </a:r>
          </a:p>
        </p:txBody>
      </p:sp>
      <p:sp>
        <p:nvSpPr>
          <p:cNvPr id="24" name="Text Box 16"/>
          <p:cNvSpPr txBox="1">
            <a:spLocks noChangeArrowheads="1"/>
          </p:cNvSpPr>
          <p:nvPr/>
        </p:nvSpPr>
        <p:spPr bwMode="auto">
          <a:xfrm>
            <a:off x="9173133" y="5935256"/>
            <a:ext cx="1209525" cy="338554"/>
          </a:xfrm>
          <a:prstGeom prst="rect">
            <a:avLst/>
          </a:prstGeom>
          <a:noFill/>
          <a:ln w="12700">
            <a:noFill/>
            <a:miter lim="800000"/>
            <a:headEnd/>
            <a:tailEnd/>
          </a:ln>
        </p:spPr>
        <p:txBody>
          <a:bodyPr wrap="square" anchor="ctr">
            <a:spAutoFit/>
          </a:bodyPr>
          <a:lstStyle/>
          <a:p>
            <a:r>
              <a:rPr lang="nl-NL" sz="1600" dirty="0">
                <a:solidFill>
                  <a:srgbClr val="002060"/>
                </a:solidFill>
                <a:latin typeface="Calibri" pitchFamily="34" charset="0"/>
              </a:rPr>
              <a:t>Zenuw</a:t>
            </a:r>
          </a:p>
        </p:txBody>
      </p:sp>
      <p:sp>
        <p:nvSpPr>
          <p:cNvPr id="25" name="Text Box 16"/>
          <p:cNvSpPr txBox="1">
            <a:spLocks noChangeArrowheads="1"/>
          </p:cNvSpPr>
          <p:nvPr/>
        </p:nvSpPr>
        <p:spPr bwMode="auto">
          <a:xfrm>
            <a:off x="5350695" y="4372219"/>
            <a:ext cx="1209525" cy="338554"/>
          </a:xfrm>
          <a:prstGeom prst="rect">
            <a:avLst/>
          </a:prstGeom>
          <a:noFill/>
          <a:ln w="12700">
            <a:noFill/>
            <a:miter lim="800000"/>
            <a:headEnd/>
            <a:tailEnd/>
          </a:ln>
        </p:spPr>
        <p:txBody>
          <a:bodyPr wrap="square" anchor="ctr">
            <a:spAutoFit/>
          </a:bodyPr>
          <a:lstStyle/>
          <a:p>
            <a:r>
              <a:rPr lang="nl-NL" sz="1600" dirty="0">
                <a:solidFill>
                  <a:srgbClr val="002060"/>
                </a:solidFill>
                <a:latin typeface="Calibri" pitchFamily="34" charset="0"/>
              </a:rPr>
              <a:t>Zenuw</a:t>
            </a:r>
          </a:p>
        </p:txBody>
      </p:sp>
      <p:sp>
        <p:nvSpPr>
          <p:cNvPr id="26" name="Text Box 16"/>
          <p:cNvSpPr txBox="1">
            <a:spLocks noChangeArrowheads="1"/>
          </p:cNvSpPr>
          <p:nvPr/>
        </p:nvSpPr>
        <p:spPr bwMode="auto">
          <a:xfrm>
            <a:off x="6655572" y="3330143"/>
            <a:ext cx="1030336" cy="338554"/>
          </a:xfrm>
          <a:prstGeom prst="rect">
            <a:avLst/>
          </a:prstGeom>
          <a:noFill/>
          <a:ln w="12700">
            <a:noFill/>
            <a:miter lim="800000"/>
            <a:headEnd/>
            <a:tailEnd/>
          </a:ln>
        </p:spPr>
        <p:txBody>
          <a:bodyPr wrap="square" anchor="ctr">
            <a:spAutoFit/>
          </a:bodyPr>
          <a:lstStyle/>
          <a:p>
            <a:r>
              <a:rPr lang="nl-NL" sz="1600" dirty="0">
                <a:solidFill>
                  <a:srgbClr val="002060"/>
                </a:solidFill>
                <a:latin typeface="Calibri" pitchFamily="34" charset="0"/>
              </a:rPr>
              <a:t>Klier</a:t>
            </a:r>
          </a:p>
        </p:txBody>
      </p:sp>
      <p:sp>
        <p:nvSpPr>
          <p:cNvPr id="27" name="Text Box 16"/>
          <p:cNvSpPr txBox="1">
            <a:spLocks noChangeArrowheads="1"/>
          </p:cNvSpPr>
          <p:nvPr/>
        </p:nvSpPr>
        <p:spPr bwMode="auto">
          <a:xfrm>
            <a:off x="7161559" y="6421919"/>
            <a:ext cx="1369598" cy="300082"/>
          </a:xfrm>
          <a:prstGeom prst="rect">
            <a:avLst/>
          </a:prstGeom>
          <a:noFill/>
          <a:ln w="12700">
            <a:noFill/>
            <a:miter lim="800000"/>
            <a:headEnd/>
            <a:tailEnd/>
          </a:ln>
        </p:spPr>
        <p:txBody>
          <a:bodyPr wrap="square" anchor="ctr">
            <a:spAutoFit/>
          </a:bodyPr>
          <a:lstStyle/>
          <a:p>
            <a:r>
              <a:rPr lang="nl-NL" sz="1350" dirty="0">
                <a:solidFill>
                  <a:srgbClr val="002060"/>
                </a:solidFill>
                <a:latin typeface="Calibri" pitchFamily="34" charset="0"/>
              </a:rPr>
              <a:t>Geslachtsklier</a:t>
            </a:r>
          </a:p>
        </p:txBody>
      </p:sp>
      <p:sp>
        <p:nvSpPr>
          <p:cNvPr id="13335" name="Text Box 8"/>
          <p:cNvSpPr txBox="1">
            <a:spLocks noChangeArrowheads="1"/>
          </p:cNvSpPr>
          <p:nvPr/>
        </p:nvSpPr>
        <p:spPr bwMode="auto">
          <a:xfrm>
            <a:off x="11467492" y="6331388"/>
            <a:ext cx="418704" cy="369332"/>
          </a:xfrm>
          <a:prstGeom prst="rect">
            <a:avLst/>
          </a:prstGeom>
          <a:noFill/>
          <a:ln w="12700">
            <a:noFill/>
            <a:miter lim="800000"/>
            <a:headEnd/>
            <a:tailEnd/>
          </a:ln>
        </p:spPr>
        <p:txBody>
          <a:bodyPr wrap="none">
            <a:spAutoFit/>
          </a:bodyPr>
          <a:lstStyle/>
          <a:p>
            <a:r>
              <a:rPr lang="nl-NL" dirty="0">
                <a:latin typeface="Calibri" pitchFamily="34" charset="0"/>
              </a:rPr>
              <a:t>44</a:t>
            </a:r>
          </a:p>
        </p:txBody>
      </p:sp>
    </p:spTree>
    <p:extLst>
      <p:ext uri="{BB962C8B-B14F-4D97-AF65-F5344CB8AC3E}">
        <p14:creationId xmlns:p14="http://schemas.microsoft.com/office/powerpoint/2010/main" val="3013365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864"/>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1"/>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12"/>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grpId="0" nodeType="afterEffect">
                                  <p:stCondLst>
                                    <p:cond delay="0"/>
                                  </p:stCondLst>
                                  <p:childTnLst>
                                    <p:set>
                                      <p:cBhvr>
                                        <p:cTn id="15" dur="1" fill="hold">
                                          <p:stCondLst>
                                            <p:cond delay="499"/>
                                          </p:stCondLst>
                                        </p:cTn>
                                        <p:tgtEl>
                                          <p:spTgt spid="13"/>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499"/>
                                          </p:stCondLst>
                                        </p:cTn>
                                        <p:tgtEl>
                                          <p:spTgt spid="14"/>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grpId="0" nodeType="afterEffect">
                                  <p:stCondLst>
                                    <p:cond delay="0"/>
                                  </p:stCondLst>
                                  <p:childTnLst>
                                    <p:set>
                                      <p:cBhvr>
                                        <p:cTn id="21" dur="1" fill="hold">
                                          <p:stCondLst>
                                            <p:cond delay="499"/>
                                          </p:stCondLst>
                                        </p:cTn>
                                        <p:tgtEl>
                                          <p:spTgt spid="15"/>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grpId="0" nodeType="afterEffect">
                                  <p:stCondLst>
                                    <p:cond delay="0"/>
                                  </p:stCondLst>
                                  <p:childTnLst>
                                    <p:set>
                                      <p:cBhvr>
                                        <p:cTn id="24" dur="1" fill="hold">
                                          <p:stCondLst>
                                            <p:cond delay="499"/>
                                          </p:stCondLst>
                                        </p:cTn>
                                        <p:tgtEl>
                                          <p:spTgt spid="16"/>
                                        </p:tgtEl>
                                        <p:attrNameLst>
                                          <p:attrName>style.visibility</p:attrName>
                                        </p:attrNameLst>
                                      </p:cBhvr>
                                      <p:to>
                                        <p:strVal val="visible"/>
                                      </p:to>
                                    </p:set>
                                  </p:childTnLst>
                                </p:cTn>
                              </p:par>
                            </p:childTnLst>
                          </p:cTn>
                        </p:par>
                        <p:par>
                          <p:cTn id="25" fill="hold">
                            <p:stCondLst>
                              <p:cond delay="3500"/>
                            </p:stCondLst>
                            <p:childTnLst>
                              <p:par>
                                <p:cTn id="26" presetID="1" presetClass="entr" presetSubtype="0" fill="hold" grpId="0" nodeType="afterEffect">
                                  <p:stCondLst>
                                    <p:cond delay="0"/>
                                  </p:stCondLst>
                                  <p:childTnLst>
                                    <p:set>
                                      <p:cBhvr>
                                        <p:cTn id="27" dur="1" fill="hold">
                                          <p:stCondLst>
                                            <p:cond delay="499"/>
                                          </p:stCondLst>
                                        </p:cTn>
                                        <p:tgtEl>
                                          <p:spTgt spid="17"/>
                                        </p:tgtEl>
                                        <p:attrNameLst>
                                          <p:attrName>style.visibility</p:attrName>
                                        </p:attrNameLst>
                                      </p:cBhvr>
                                      <p:to>
                                        <p:strVal val="visible"/>
                                      </p:to>
                                    </p:set>
                                  </p:childTnLst>
                                </p:cTn>
                              </p:par>
                            </p:childTnLst>
                          </p:cTn>
                        </p:par>
                        <p:par>
                          <p:cTn id="28" fill="hold">
                            <p:stCondLst>
                              <p:cond delay="4000"/>
                            </p:stCondLst>
                            <p:childTnLst>
                              <p:par>
                                <p:cTn id="29" presetID="1" presetClass="entr" presetSubtype="0" fill="hold" grpId="0" nodeType="afterEffect">
                                  <p:stCondLst>
                                    <p:cond delay="0"/>
                                  </p:stCondLst>
                                  <p:childTnLst>
                                    <p:set>
                                      <p:cBhvr>
                                        <p:cTn id="30" dur="1" fill="hold">
                                          <p:stCondLst>
                                            <p:cond delay="499"/>
                                          </p:stCondLst>
                                        </p:cTn>
                                        <p:tgtEl>
                                          <p:spTgt spid="18"/>
                                        </p:tgtEl>
                                        <p:attrNameLst>
                                          <p:attrName>style.visibility</p:attrName>
                                        </p:attrNameLst>
                                      </p:cBhvr>
                                      <p:to>
                                        <p:strVal val="visible"/>
                                      </p:to>
                                    </p:set>
                                  </p:childTnLst>
                                </p:cTn>
                              </p:par>
                            </p:childTnLst>
                          </p:cTn>
                        </p:par>
                        <p:par>
                          <p:cTn id="31" fill="hold">
                            <p:stCondLst>
                              <p:cond delay="4500"/>
                            </p:stCondLst>
                            <p:childTnLst>
                              <p:par>
                                <p:cTn id="32" presetID="1" presetClass="entr" presetSubtype="0" fill="hold" grpId="0" nodeType="afterEffect">
                                  <p:stCondLst>
                                    <p:cond delay="0"/>
                                  </p:stCondLst>
                                  <p:childTnLst>
                                    <p:set>
                                      <p:cBhvr>
                                        <p:cTn id="33" dur="1" fill="hold">
                                          <p:stCondLst>
                                            <p:cond delay="499"/>
                                          </p:stCondLst>
                                        </p:cTn>
                                        <p:tgtEl>
                                          <p:spTgt spid="19"/>
                                        </p:tgtEl>
                                        <p:attrNameLst>
                                          <p:attrName>style.visibility</p:attrName>
                                        </p:attrNameLst>
                                      </p:cBhvr>
                                      <p:to>
                                        <p:strVal val="visible"/>
                                      </p:to>
                                    </p:set>
                                  </p:childTnLst>
                                </p:cTn>
                              </p:par>
                            </p:childTnLst>
                          </p:cTn>
                        </p:par>
                        <p:par>
                          <p:cTn id="34" fill="hold">
                            <p:stCondLst>
                              <p:cond delay="5000"/>
                            </p:stCondLst>
                            <p:childTnLst>
                              <p:par>
                                <p:cTn id="35" presetID="1" presetClass="entr" presetSubtype="0" fill="hold" grpId="0" nodeType="afterEffect">
                                  <p:stCondLst>
                                    <p:cond delay="0"/>
                                  </p:stCondLst>
                                  <p:childTnLst>
                                    <p:set>
                                      <p:cBhvr>
                                        <p:cTn id="36" dur="1" fill="hold">
                                          <p:stCondLst>
                                            <p:cond delay="499"/>
                                          </p:stCondLst>
                                        </p:cTn>
                                        <p:tgtEl>
                                          <p:spTgt spid="20"/>
                                        </p:tgtEl>
                                        <p:attrNameLst>
                                          <p:attrName>style.visibility</p:attrName>
                                        </p:attrNameLst>
                                      </p:cBhvr>
                                      <p:to>
                                        <p:strVal val="visible"/>
                                      </p:to>
                                    </p:set>
                                  </p:childTnLst>
                                </p:cTn>
                              </p:par>
                            </p:childTnLst>
                          </p:cTn>
                        </p:par>
                        <p:par>
                          <p:cTn id="37" fill="hold">
                            <p:stCondLst>
                              <p:cond delay="5500"/>
                            </p:stCondLst>
                            <p:childTnLst>
                              <p:par>
                                <p:cTn id="38" presetID="1" presetClass="entr" presetSubtype="0" fill="hold" grpId="0" nodeType="afterEffect">
                                  <p:stCondLst>
                                    <p:cond delay="0"/>
                                  </p:stCondLst>
                                  <p:childTnLst>
                                    <p:set>
                                      <p:cBhvr>
                                        <p:cTn id="39" dur="1" fill="hold">
                                          <p:stCondLst>
                                            <p:cond delay="499"/>
                                          </p:stCondLst>
                                        </p:cTn>
                                        <p:tgtEl>
                                          <p:spTgt spid="21"/>
                                        </p:tgtEl>
                                        <p:attrNameLst>
                                          <p:attrName>style.visibility</p:attrName>
                                        </p:attrNameLst>
                                      </p:cBhvr>
                                      <p:to>
                                        <p:strVal val="visible"/>
                                      </p:to>
                                    </p:set>
                                  </p:childTnLst>
                                </p:cTn>
                              </p:par>
                            </p:childTnLst>
                          </p:cTn>
                        </p:par>
                        <p:par>
                          <p:cTn id="40" fill="hold">
                            <p:stCondLst>
                              <p:cond delay="6000"/>
                            </p:stCondLst>
                            <p:childTnLst>
                              <p:par>
                                <p:cTn id="41" presetID="1" presetClass="entr" presetSubtype="0" fill="hold" grpId="0" nodeType="afterEffect">
                                  <p:stCondLst>
                                    <p:cond delay="0"/>
                                  </p:stCondLst>
                                  <p:childTnLst>
                                    <p:set>
                                      <p:cBhvr>
                                        <p:cTn id="42" dur="1" fill="hold">
                                          <p:stCondLst>
                                            <p:cond delay="499"/>
                                          </p:stCondLst>
                                        </p:cTn>
                                        <p:tgtEl>
                                          <p:spTgt spid="22"/>
                                        </p:tgtEl>
                                        <p:attrNameLst>
                                          <p:attrName>style.visibility</p:attrName>
                                        </p:attrNameLst>
                                      </p:cBhvr>
                                      <p:to>
                                        <p:strVal val="visible"/>
                                      </p:to>
                                    </p:set>
                                  </p:childTnLst>
                                </p:cTn>
                              </p:par>
                            </p:childTnLst>
                          </p:cTn>
                        </p:par>
                        <p:par>
                          <p:cTn id="43" fill="hold">
                            <p:stCondLst>
                              <p:cond delay="6500"/>
                            </p:stCondLst>
                            <p:childTnLst>
                              <p:par>
                                <p:cTn id="44" presetID="1" presetClass="entr" presetSubtype="0" fill="hold" grpId="0" nodeType="afterEffect">
                                  <p:stCondLst>
                                    <p:cond delay="0"/>
                                  </p:stCondLst>
                                  <p:childTnLst>
                                    <p:set>
                                      <p:cBhvr>
                                        <p:cTn id="45" dur="1" fill="hold">
                                          <p:stCondLst>
                                            <p:cond delay="499"/>
                                          </p:stCondLst>
                                        </p:cTn>
                                        <p:tgtEl>
                                          <p:spTgt spid="23"/>
                                        </p:tgtEl>
                                        <p:attrNameLst>
                                          <p:attrName>style.visibility</p:attrName>
                                        </p:attrNameLst>
                                      </p:cBhvr>
                                      <p:to>
                                        <p:strVal val="visible"/>
                                      </p:to>
                                    </p:set>
                                  </p:childTnLst>
                                </p:cTn>
                              </p:par>
                            </p:childTnLst>
                          </p:cTn>
                        </p:par>
                        <p:par>
                          <p:cTn id="46" fill="hold">
                            <p:stCondLst>
                              <p:cond delay="7000"/>
                            </p:stCondLst>
                            <p:childTnLst>
                              <p:par>
                                <p:cTn id="47" presetID="1" presetClass="entr" presetSubtype="0" fill="hold" grpId="0" nodeType="afterEffect">
                                  <p:stCondLst>
                                    <p:cond delay="0"/>
                                  </p:stCondLst>
                                  <p:childTnLst>
                                    <p:set>
                                      <p:cBhvr>
                                        <p:cTn id="48" dur="1" fill="hold">
                                          <p:stCondLst>
                                            <p:cond delay="499"/>
                                          </p:stCondLst>
                                        </p:cTn>
                                        <p:tgtEl>
                                          <p:spTgt spid="24"/>
                                        </p:tgtEl>
                                        <p:attrNameLst>
                                          <p:attrName>style.visibility</p:attrName>
                                        </p:attrNameLst>
                                      </p:cBhvr>
                                      <p:to>
                                        <p:strVal val="visible"/>
                                      </p:to>
                                    </p:set>
                                  </p:childTnLst>
                                </p:cTn>
                              </p:par>
                            </p:childTnLst>
                          </p:cTn>
                        </p:par>
                        <p:par>
                          <p:cTn id="49" fill="hold">
                            <p:stCondLst>
                              <p:cond delay="7500"/>
                            </p:stCondLst>
                            <p:childTnLst>
                              <p:par>
                                <p:cTn id="50" presetID="1" presetClass="entr" presetSubtype="0" fill="hold" grpId="0" nodeType="afterEffect">
                                  <p:stCondLst>
                                    <p:cond delay="0"/>
                                  </p:stCondLst>
                                  <p:childTnLst>
                                    <p:set>
                                      <p:cBhvr>
                                        <p:cTn id="51" dur="1" fill="hold">
                                          <p:stCondLst>
                                            <p:cond delay="499"/>
                                          </p:stCondLst>
                                        </p:cTn>
                                        <p:tgtEl>
                                          <p:spTgt spid="25"/>
                                        </p:tgtEl>
                                        <p:attrNameLst>
                                          <p:attrName>style.visibility</p:attrName>
                                        </p:attrNameLst>
                                      </p:cBhvr>
                                      <p:to>
                                        <p:strVal val="visible"/>
                                      </p:to>
                                    </p:set>
                                  </p:childTnLst>
                                </p:cTn>
                              </p:par>
                            </p:childTnLst>
                          </p:cTn>
                        </p:par>
                        <p:par>
                          <p:cTn id="52" fill="hold">
                            <p:stCondLst>
                              <p:cond delay="8000"/>
                            </p:stCondLst>
                            <p:childTnLst>
                              <p:par>
                                <p:cTn id="53" presetID="1" presetClass="entr" presetSubtype="0" fill="hold" grpId="0" nodeType="afterEffect">
                                  <p:stCondLst>
                                    <p:cond delay="0"/>
                                  </p:stCondLst>
                                  <p:childTnLst>
                                    <p:set>
                                      <p:cBhvr>
                                        <p:cTn id="54" dur="1" fill="hold">
                                          <p:stCondLst>
                                            <p:cond delay="499"/>
                                          </p:stCondLst>
                                        </p:cTn>
                                        <p:tgtEl>
                                          <p:spTgt spid="26"/>
                                        </p:tgtEl>
                                        <p:attrNameLst>
                                          <p:attrName>style.visibility</p:attrName>
                                        </p:attrNameLst>
                                      </p:cBhvr>
                                      <p:to>
                                        <p:strVal val="visible"/>
                                      </p:to>
                                    </p:set>
                                  </p:childTnLst>
                                </p:cTn>
                              </p:par>
                            </p:childTnLst>
                          </p:cTn>
                        </p:par>
                        <p:par>
                          <p:cTn id="55" fill="hold">
                            <p:stCondLst>
                              <p:cond delay="8500"/>
                            </p:stCondLst>
                            <p:childTnLst>
                              <p:par>
                                <p:cTn id="56" presetID="1" presetClass="entr" presetSubtype="0" fill="hold" grpId="0" nodeType="afterEffect">
                                  <p:stCondLst>
                                    <p:cond delay="0"/>
                                  </p:stCondLst>
                                  <p:childTnLst>
                                    <p:set>
                                      <p:cBhvr>
                                        <p:cTn id="57" dur="1" fill="hold">
                                          <p:stCondLst>
                                            <p:cond delay="499"/>
                                          </p:stCondLst>
                                        </p:cTn>
                                        <p:tgtEl>
                                          <p:spTgt spid="27"/>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499"/>
                                          </p:stCondLst>
                                        </p:cTn>
                                        <p:tgtEl>
                                          <p:spTgt spid="78856">
                                            <p:txEl>
                                              <p:pRg st="0" end="0"/>
                                            </p:txEl>
                                          </p:spTgt>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499"/>
                                          </p:stCondLst>
                                        </p:cTn>
                                        <p:tgtEl>
                                          <p:spTgt spid="78856">
                                            <p:txEl>
                                              <p:pRg st="1" end="1"/>
                                            </p:txEl>
                                          </p:spTgt>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499"/>
                                          </p:stCondLst>
                                        </p:cTn>
                                        <p:tgtEl>
                                          <p:spTgt spid="78856">
                                            <p:txEl>
                                              <p:pRg st="2" end="2"/>
                                            </p:txEl>
                                          </p:spTgt>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499"/>
                                          </p:stCondLst>
                                        </p:cTn>
                                        <p:tgtEl>
                                          <p:spTgt spid="78856">
                                            <p:txEl>
                                              <p:pRg st="3" end="3"/>
                                            </p:txEl>
                                          </p:spTgt>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499"/>
                                          </p:stCondLst>
                                        </p:cTn>
                                        <p:tgtEl>
                                          <p:spTgt spid="7885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6" grpId="0" build="p" autoUpdateAnimBg="0"/>
      <p:bldP spid="78864" grpId="0" autoUpdateAnimBg="0"/>
      <p:bldP spid="11" grpId="0" autoUpdateAnimBg="0"/>
      <p:bldP spid="12" grpId="0" autoUpdateAnimBg="0"/>
      <p:bldP spid="13" grpId="0" autoUpdateAnimBg="0"/>
      <p:bldP spid="14" grpId="0" autoUpdateAnimBg="0"/>
      <p:bldP spid="15" grpId="0" autoUpdateAnimBg="0"/>
      <p:bldP spid="16" grpId="0" autoUpdateAnimBg="0"/>
      <p:bldP spid="17" grpId="0" autoUpdateAnimBg="0"/>
      <p:bldP spid="18" grpId="0" autoUpdateAnimBg="0"/>
      <p:bldP spid="19" grpId="0" autoUpdateAnimBg="0"/>
      <p:bldP spid="20" grpId="0" autoUpdateAnimBg="0"/>
      <p:bldP spid="21" grpId="0" autoUpdateAnimBg="0"/>
      <p:bldP spid="22" grpId="0" autoUpdateAnimBg="0"/>
      <p:bldP spid="23" grpId="0" autoUpdateAnimBg="0"/>
      <p:bldP spid="24" grpId="0" autoUpdateAnimBg="0"/>
      <p:bldP spid="25" grpId="0" autoUpdateAnimBg="0"/>
      <p:bldP spid="26" grpId="0" autoUpdateAnimBg="0"/>
      <p:bldP spid="27"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a:blip r:embed="rId3" cstate="print"/>
          <a:srcRect/>
          <a:stretch>
            <a:fillRect/>
          </a:stretch>
        </p:blipFill>
        <p:spPr bwMode="auto">
          <a:xfrm>
            <a:off x="671208" y="531901"/>
            <a:ext cx="4064442" cy="5429180"/>
          </a:xfrm>
          <a:prstGeom prst="rect">
            <a:avLst/>
          </a:prstGeom>
          <a:ln>
            <a:noFill/>
          </a:ln>
          <a:effectLst>
            <a:outerShdw blurRad="292100" dist="139700" dir="2700000" algn="tl" rotWithShape="0">
              <a:srgbClr val="333333">
                <a:alpha val="65000"/>
              </a:srgbClr>
            </a:outerShdw>
          </a:effectLst>
        </p:spPr>
      </p:pic>
      <p:pic>
        <p:nvPicPr>
          <p:cNvPr id="69635" name="Picture 3"/>
          <p:cNvPicPr>
            <a:picLocks noChangeAspect="1" noChangeArrowheads="1"/>
          </p:cNvPicPr>
          <p:nvPr/>
        </p:nvPicPr>
        <p:blipFill>
          <a:blip r:embed="rId4" cstate="print"/>
          <a:srcRect/>
          <a:stretch>
            <a:fillRect/>
          </a:stretch>
        </p:blipFill>
        <p:spPr bwMode="auto">
          <a:xfrm>
            <a:off x="6108970" y="1871662"/>
            <a:ext cx="5309593" cy="3982195"/>
          </a:xfrm>
          <a:prstGeom prst="rect">
            <a:avLst/>
          </a:prstGeom>
          <a:ln>
            <a:noFill/>
          </a:ln>
          <a:effectLst>
            <a:outerShdw blurRad="292100" dist="139700" dir="2700000" algn="tl" rotWithShape="0">
              <a:srgbClr val="333333">
                <a:alpha val="65000"/>
              </a:srgbClr>
            </a:outerShdw>
          </a:effectLst>
        </p:spPr>
      </p:pic>
      <p:sp>
        <p:nvSpPr>
          <p:cNvPr id="5" name="Tekstvak 4"/>
          <p:cNvSpPr txBox="1">
            <a:spLocks noChangeArrowheads="1"/>
          </p:cNvSpPr>
          <p:nvPr/>
        </p:nvSpPr>
        <p:spPr bwMode="auto">
          <a:xfrm>
            <a:off x="9359010" y="1202430"/>
            <a:ext cx="2036583" cy="461665"/>
          </a:xfrm>
          <a:prstGeom prst="rect">
            <a:avLst/>
          </a:prstGeom>
          <a:noFill/>
          <a:ln w="9525">
            <a:noFill/>
            <a:miter lim="800000"/>
            <a:headEnd/>
            <a:tailEnd/>
          </a:ln>
        </p:spPr>
        <p:txBody>
          <a:bodyPr wrap="none">
            <a:spAutoFit/>
          </a:bodyPr>
          <a:lstStyle/>
          <a:p>
            <a:r>
              <a:rPr lang="nl-NL" sz="2400" dirty="0">
                <a:solidFill>
                  <a:srgbClr val="61BA50"/>
                </a:solidFill>
                <a:latin typeface="Calibri" pitchFamily="34" charset="0"/>
              </a:rPr>
              <a:t>Zwanenmossel</a:t>
            </a:r>
          </a:p>
        </p:txBody>
      </p:sp>
      <p:sp>
        <p:nvSpPr>
          <p:cNvPr id="6" name="Tekstvak 5"/>
          <p:cNvSpPr txBox="1">
            <a:spLocks noChangeArrowheads="1"/>
          </p:cNvSpPr>
          <p:nvPr/>
        </p:nvSpPr>
        <p:spPr bwMode="auto">
          <a:xfrm>
            <a:off x="953310" y="6104170"/>
            <a:ext cx="2615069" cy="461665"/>
          </a:xfrm>
          <a:prstGeom prst="rect">
            <a:avLst/>
          </a:prstGeom>
          <a:noFill/>
          <a:ln w="9525">
            <a:noFill/>
            <a:miter lim="800000"/>
            <a:headEnd/>
            <a:tailEnd/>
          </a:ln>
        </p:spPr>
        <p:txBody>
          <a:bodyPr wrap="square">
            <a:spAutoFit/>
          </a:bodyPr>
          <a:lstStyle/>
          <a:p>
            <a:r>
              <a:rPr lang="nl-NL" sz="2400" dirty="0">
                <a:solidFill>
                  <a:srgbClr val="61BA50"/>
                </a:solidFill>
                <a:latin typeface="Calibri" pitchFamily="34" charset="0"/>
              </a:rPr>
              <a:t>Driehoeksmossel</a:t>
            </a:r>
          </a:p>
        </p:txBody>
      </p:sp>
      <p:sp>
        <p:nvSpPr>
          <p:cNvPr id="14342" name="Text Box 8"/>
          <p:cNvSpPr txBox="1">
            <a:spLocks noChangeArrowheads="1"/>
          </p:cNvSpPr>
          <p:nvPr/>
        </p:nvSpPr>
        <p:spPr bwMode="auto">
          <a:xfrm>
            <a:off x="11341033" y="6224385"/>
            <a:ext cx="418704" cy="369332"/>
          </a:xfrm>
          <a:prstGeom prst="rect">
            <a:avLst/>
          </a:prstGeom>
          <a:noFill/>
          <a:ln w="12700">
            <a:noFill/>
            <a:miter lim="800000"/>
            <a:headEnd/>
            <a:tailEnd/>
          </a:ln>
        </p:spPr>
        <p:txBody>
          <a:bodyPr wrap="none">
            <a:spAutoFit/>
          </a:bodyPr>
          <a:lstStyle/>
          <a:p>
            <a:r>
              <a:rPr lang="nl-NL" dirty="0">
                <a:latin typeface="Calibri" pitchFamily="34" charset="0"/>
              </a:rPr>
              <a:t>45</a:t>
            </a:r>
            <a:endParaRPr lang="nl-NL" sz="1350" dirty="0">
              <a:latin typeface="Calibri" pitchFamily="34" charset="0"/>
            </a:endParaRPr>
          </a:p>
        </p:txBody>
      </p:sp>
    </p:spTree>
    <p:extLst>
      <p:ext uri="{BB962C8B-B14F-4D97-AF65-F5344CB8AC3E}">
        <p14:creationId xmlns:p14="http://schemas.microsoft.com/office/powerpoint/2010/main" val="1853392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cstate="print"/>
          <a:srcRect/>
          <a:stretch>
            <a:fillRect/>
          </a:stretch>
        </p:blipFill>
        <p:spPr bwMode="auto">
          <a:xfrm>
            <a:off x="1877439" y="265079"/>
            <a:ext cx="8667344" cy="6500508"/>
          </a:xfrm>
          <a:prstGeom prst="rect">
            <a:avLst/>
          </a:prstGeom>
          <a:noFill/>
          <a:ln w="12700">
            <a:noFill/>
            <a:miter lim="800000"/>
            <a:headEnd/>
            <a:tailEnd/>
          </a:ln>
        </p:spPr>
      </p:pic>
      <p:sp>
        <p:nvSpPr>
          <p:cNvPr id="15363" name="Text Box 3"/>
          <p:cNvSpPr txBox="1">
            <a:spLocks noChangeArrowheads="1"/>
          </p:cNvSpPr>
          <p:nvPr/>
        </p:nvSpPr>
        <p:spPr bwMode="auto">
          <a:xfrm>
            <a:off x="8022432" y="806799"/>
            <a:ext cx="1853136" cy="461665"/>
          </a:xfrm>
          <a:prstGeom prst="rect">
            <a:avLst/>
          </a:prstGeom>
          <a:noFill/>
          <a:ln w="12700">
            <a:noFill/>
            <a:miter lim="800000"/>
            <a:headEnd/>
            <a:tailEnd/>
          </a:ln>
        </p:spPr>
        <p:txBody>
          <a:bodyPr wrap="none" anchor="ctr">
            <a:spAutoFit/>
          </a:bodyPr>
          <a:lstStyle/>
          <a:p>
            <a:r>
              <a:rPr lang="nl-NL" sz="2400" dirty="0">
                <a:solidFill>
                  <a:srgbClr val="ADE4FD"/>
                </a:solidFill>
                <a:latin typeface="Calibri" pitchFamily="34" charset="0"/>
              </a:rPr>
              <a:t>Japanse</a:t>
            </a:r>
            <a:r>
              <a:rPr lang="nl-NL" dirty="0">
                <a:solidFill>
                  <a:srgbClr val="ADE4FD"/>
                </a:solidFill>
                <a:latin typeface="Calibri" pitchFamily="34" charset="0"/>
              </a:rPr>
              <a:t> Oester</a:t>
            </a:r>
          </a:p>
        </p:txBody>
      </p:sp>
      <p:sp>
        <p:nvSpPr>
          <p:cNvPr id="15364" name="Text Box 4"/>
          <p:cNvSpPr txBox="1">
            <a:spLocks noChangeArrowheads="1"/>
          </p:cNvSpPr>
          <p:nvPr/>
        </p:nvSpPr>
        <p:spPr bwMode="auto">
          <a:xfrm>
            <a:off x="9994867" y="6295394"/>
            <a:ext cx="1629686" cy="400110"/>
          </a:xfrm>
          <a:prstGeom prst="rect">
            <a:avLst/>
          </a:prstGeom>
          <a:noFill/>
          <a:ln w="12700">
            <a:noFill/>
            <a:miter lim="800000"/>
            <a:headEnd/>
            <a:tailEnd/>
          </a:ln>
        </p:spPr>
        <p:txBody>
          <a:bodyPr wrap="square" anchor="ctr">
            <a:spAutoFit/>
          </a:bodyPr>
          <a:lstStyle/>
          <a:p>
            <a:r>
              <a:rPr lang="nl-NL" sz="2000" dirty="0">
                <a:solidFill>
                  <a:schemeClr val="bg1"/>
                </a:solidFill>
                <a:latin typeface="Calibri" pitchFamily="34" charset="0"/>
              </a:rPr>
              <a:t>46</a:t>
            </a:r>
            <a:endParaRPr lang="nl-NL" sz="2000" dirty="0">
              <a:latin typeface="Calibri" pitchFamily="34" charset="0"/>
            </a:endParaRPr>
          </a:p>
        </p:txBody>
      </p:sp>
      <p:sp>
        <p:nvSpPr>
          <p:cNvPr id="90117" name="Text Box 5"/>
          <p:cNvSpPr txBox="1">
            <a:spLocks noChangeArrowheads="1"/>
          </p:cNvSpPr>
          <p:nvPr/>
        </p:nvSpPr>
        <p:spPr bwMode="auto">
          <a:xfrm>
            <a:off x="3009901" y="2636045"/>
            <a:ext cx="1832553" cy="461665"/>
          </a:xfrm>
          <a:prstGeom prst="rect">
            <a:avLst/>
          </a:prstGeom>
          <a:noFill/>
          <a:ln w="12700">
            <a:noFill/>
            <a:miter lim="800000"/>
            <a:headEnd/>
            <a:tailEnd/>
          </a:ln>
        </p:spPr>
        <p:txBody>
          <a:bodyPr wrap="none">
            <a:spAutoFit/>
          </a:bodyPr>
          <a:lstStyle/>
          <a:p>
            <a:r>
              <a:rPr lang="nl-NL" sz="2400" dirty="0">
                <a:solidFill>
                  <a:srgbClr val="ADE4FD"/>
                </a:solidFill>
                <a:latin typeface="Calibri" pitchFamily="34" charset="0"/>
              </a:rPr>
              <a:t>…. En alikruik</a:t>
            </a:r>
          </a:p>
        </p:txBody>
      </p:sp>
      <p:sp>
        <p:nvSpPr>
          <p:cNvPr id="90118" name="Line 6"/>
          <p:cNvSpPr>
            <a:spLocks noChangeShapeType="1"/>
          </p:cNvSpPr>
          <p:nvPr/>
        </p:nvSpPr>
        <p:spPr bwMode="auto">
          <a:xfrm flipH="1" flipV="1">
            <a:off x="2645923" y="1799617"/>
            <a:ext cx="992627" cy="893577"/>
          </a:xfrm>
          <a:prstGeom prst="line">
            <a:avLst/>
          </a:prstGeom>
          <a:noFill/>
          <a:ln w="38100">
            <a:solidFill>
              <a:srgbClr val="00FFFF"/>
            </a:solidFill>
            <a:round/>
            <a:headEnd/>
            <a:tailEnd type="triangle" w="med" len="med"/>
          </a:ln>
        </p:spPr>
        <p:txBody>
          <a:bodyPr wrap="none" anchor="ctr"/>
          <a:lstStyle/>
          <a:p>
            <a:endParaRPr lang="nl-NL" sz="1350"/>
          </a:p>
        </p:txBody>
      </p:sp>
      <p:sp>
        <p:nvSpPr>
          <p:cNvPr id="90119" name="Line 7"/>
          <p:cNvSpPr>
            <a:spLocks noChangeShapeType="1"/>
          </p:cNvSpPr>
          <p:nvPr/>
        </p:nvSpPr>
        <p:spPr bwMode="auto">
          <a:xfrm flipH="1">
            <a:off x="3295650" y="3112850"/>
            <a:ext cx="186852" cy="437593"/>
          </a:xfrm>
          <a:prstGeom prst="line">
            <a:avLst/>
          </a:prstGeom>
          <a:noFill/>
          <a:ln w="38100">
            <a:solidFill>
              <a:srgbClr val="00FFFF"/>
            </a:solidFill>
            <a:round/>
            <a:headEnd/>
            <a:tailEnd type="triangle" w="med" len="med"/>
          </a:ln>
        </p:spPr>
        <p:txBody>
          <a:bodyPr wrap="none" anchor="ctr"/>
          <a:lstStyle/>
          <a:p>
            <a:endParaRPr lang="nl-NL" sz="1350"/>
          </a:p>
        </p:txBody>
      </p:sp>
      <p:sp>
        <p:nvSpPr>
          <p:cNvPr id="90120" name="Line 8"/>
          <p:cNvSpPr>
            <a:spLocks noChangeShapeType="1"/>
          </p:cNvSpPr>
          <p:nvPr/>
        </p:nvSpPr>
        <p:spPr bwMode="auto">
          <a:xfrm flipH="1" flipV="1">
            <a:off x="3132306" y="642026"/>
            <a:ext cx="849144" cy="1994018"/>
          </a:xfrm>
          <a:prstGeom prst="line">
            <a:avLst/>
          </a:prstGeom>
          <a:noFill/>
          <a:ln w="38100">
            <a:solidFill>
              <a:srgbClr val="00FFFF"/>
            </a:solidFill>
            <a:round/>
            <a:headEnd/>
            <a:tailEnd type="triangle" w="med" len="med"/>
          </a:ln>
        </p:spPr>
        <p:txBody>
          <a:bodyPr wrap="none" anchor="ctr"/>
          <a:lstStyle/>
          <a:p>
            <a:endParaRPr lang="nl-NL" sz="1350"/>
          </a:p>
        </p:txBody>
      </p:sp>
    </p:spTree>
    <p:extLst>
      <p:ext uri="{BB962C8B-B14F-4D97-AF65-F5344CB8AC3E}">
        <p14:creationId xmlns:p14="http://schemas.microsoft.com/office/powerpoint/2010/main" val="4142007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0117"/>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1000"/>
                                  </p:stCondLst>
                                  <p:childTnLst>
                                    <p:set>
                                      <p:cBhvr>
                                        <p:cTn id="9" dur="1" fill="hold">
                                          <p:stCondLst>
                                            <p:cond delay="499"/>
                                          </p:stCondLst>
                                        </p:cTn>
                                        <p:tgtEl>
                                          <p:spTgt spid="90118"/>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1000"/>
                                  </p:stCondLst>
                                  <p:childTnLst>
                                    <p:set>
                                      <p:cBhvr>
                                        <p:cTn id="12" dur="1" fill="hold">
                                          <p:stCondLst>
                                            <p:cond delay="499"/>
                                          </p:stCondLst>
                                        </p:cTn>
                                        <p:tgtEl>
                                          <p:spTgt spid="90119"/>
                                        </p:tgtEl>
                                        <p:attrNameLst>
                                          <p:attrName>style.visibility</p:attrName>
                                        </p:attrNameLst>
                                      </p:cBhvr>
                                      <p:to>
                                        <p:strVal val="visible"/>
                                      </p:to>
                                    </p:set>
                                  </p:childTnLst>
                                </p:cTn>
                              </p:par>
                            </p:childTnLst>
                          </p:cTn>
                        </p:par>
                        <p:par>
                          <p:cTn id="13" fill="hold">
                            <p:stCondLst>
                              <p:cond delay="3500"/>
                            </p:stCondLst>
                            <p:childTnLst>
                              <p:par>
                                <p:cTn id="14" presetID="1" presetClass="entr" presetSubtype="0" fill="hold" grpId="0" nodeType="afterEffect">
                                  <p:stCondLst>
                                    <p:cond delay="1000"/>
                                  </p:stCondLst>
                                  <p:childTnLst>
                                    <p:set>
                                      <p:cBhvr>
                                        <p:cTn id="15" dur="1" fill="hold">
                                          <p:stCondLst>
                                            <p:cond delay="499"/>
                                          </p:stCondLst>
                                        </p:cTn>
                                        <p:tgtEl>
                                          <p:spTgt spid="901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7" grpId="0" autoUpdateAnimBg="0"/>
      <p:bldP spid="90118" grpId="0" animBg="1"/>
      <p:bldP spid="90119" grpId="0" animBg="1"/>
      <p:bldP spid="901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p:cNvPicPr>
            <a:picLocks noChangeAspect="1" noChangeArrowheads="1"/>
          </p:cNvPicPr>
          <p:nvPr/>
        </p:nvPicPr>
        <p:blipFill>
          <a:blip r:embed="rId3" cstate="print"/>
          <a:srcRect/>
          <a:stretch>
            <a:fillRect/>
          </a:stretch>
        </p:blipFill>
        <p:spPr bwMode="auto">
          <a:xfrm>
            <a:off x="1634247" y="398833"/>
            <a:ext cx="8501974" cy="6376481"/>
          </a:xfrm>
          <a:prstGeom prst="rect">
            <a:avLst/>
          </a:prstGeom>
          <a:noFill/>
          <a:ln w="9525">
            <a:noFill/>
            <a:miter lim="800000"/>
            <a:headEnd/>
            <a:tailEnd/>
          </a:ln>
        </p:spPr>
      </p:pic>
      <p:sp>
        <p:nvSpPr>
          <p:cNvPr id="16387" name="Text Box 4"/>
          <p:cNvSpPr txBox="1">
            <a:spLocks noChangeArrowheads="1"/>
          </p:cNvSpPr>
          <p:nvPr/>
        </p:nvSpPr>
        <p:spPr bwMode="auto">
          <a:xfrm>
            <a:off x="10185064" y="5011732"/>
            <a:ext cx="1619289" cy="461665"/>
          </a:xfrm>
          <a:prstGeom prst="rect">
            <a:avLst/>
          </a:prstGeom>
          <a:noFill/>
          <a:ln w="12700">
            <a:noFill/>
            <a:miter lim="800000"/>
            <a:headEnd/>
            <a:tailEnd/>
          </a:ln>
        </p:spPr>
        <p:txBody>
          <a:bodyPr wrap="none" anchor="ctr">
            <a:spAutoFit/>
          </a:bodyPr>
          <a:lstStyle/>
          <a:p>
            <a:r>
              <a:rPr lang="nl-NL" sz="2400" dirty="0">
                <a:solidFill>
                  <a:srgbClr val="106AB3"/>
                </a:solidFill>
                <a:latin typeface="Calibri" pitchFamily="34" charset="0"/>
              </a:rPr>
              <a:t>Grote</a:t>
            </a:r>
            <a:r>
              <a:rPr lang="nl-NL" dirty="0">
                <a:solidFill>
                  <a:srgbClr val="106AB3"/>
                </a:solidFill>
                <a:latin typeface="Calibri" pitchFamily="34" charset="0"/>
              </a:rPr>
              <a:t> Mantel</a:t>
            </a:r>
          </a:p>
        </p:txBody>
      </p:sp>
    </p:spTree>
    <p:extLst>
      <p:ext uri="{BB962C8B-B14F-4D97-AF65-F5344CB8AC3E}">
        <p14:creationId xmlns:p14="http://schemas.microsoft.com/office/powerpoint/2010/main" val="1810874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p:cNvPicPr>
            <a:picLocks noChangeAspect="1" noChangeArrowheads="1"/>
          </p:cNvPicPr>
          <p:nvPr/>
        </p:nvPicPr>
        <p:blipFill>
          <a:blip r:embed="rId3" cstate="print"/>
          <a:srcRect/>
          <a:stretch>
            <a:fillRect/>
          </a:stretch>
        </p:blipFill>
        <p:spPr bwMode="auto">
          <a:xfrm>
            <a:off x="7971767" y="3739981"/>
            <a:ext cx="3860007" cy="2895005"/>
          </a:xfrm>
          <a:prstGeom prst="rect">
            <a:avLst/>
          </a:prstGeom>
          <a:ln>
            <a:noFill/>
          </a:ln>
          <a:effectLst>
            <a:outerShdw blurRad="292100" dist="139700" dir="2700000" algn="tl" rotWithShape="0">
              <a:srgbClr val="333333">
                <a:alpha val="65000"/>
              </a:srgbClr>
            </a:outerShdw>
          </a:effectLst>
        </p:spPr>
      </p:pic>
      <p:sp>
        <p:nvSpPr>
          <p:cNvPr id="17411" name="Rectangle 6"/>
          <p:cNvSpPr>
            <a:spLocks noGrp="1" noChangeArrowheads="1"/>
          </p:cNvSpPr>
          <p:nvPr>
            <p:ph type="title"/>
          </p:nvPr>
        </p:nvSpPr>
        <p:spPr>
          <a:xfrm>
            <a:off x="838200" y="365125"/>
            <a:ext cx="10515600" cy="1325563"/>
          </a:xfrm>
        </p:spPr>
        <p:txBody>
          <a:bodyPr>
            <a:normAutofit/>
          </a:bodyPr>
          <a:lstStyle/>
          <a:p>
            <a:r>
              <a:rPr lang="nl-NL" dirty="0"/>
              <a:t>Weekdieren: keverslakken</a:t>
            </a:r>
          </a:p>
        </p:txBody>
      </p:sp>
      <p:sp>
        <p:nvSpPr>
          <p:cNvPr id="17412" name="Rectangle 7"/>
          <p:cNvSpPr>
            <a:spLocks noGrp="1" noChangeArrowheads="1"/>
          </p:cNvSpPr>
          <p:nvPr>
            <p:ph idx="1"/>
          </p:nvPr>
        </p:nvSpPr>
        <p:spPr>
          <a:xfrm>
            <a:off x="877110" y="1650527"/>
            <a:ext cx="10515600" cy="4351338"/>
          </a:xfrm>
        </p:spPr>
        <p:txBody>
          <a:bodyPr>
            <a:normAutofit/>
          </a:bodyPr>
          <a:lstStyle/>
          <a:p>
            <a:r>
              <a:rPr lang="nl-NL" dirty="0"/>
              <a:t>Skelet van 8 kalkplaatjes</a:t>
            </a:r>
          </a:p>
          <a:p>
            <a:r>
              <a:rPr lang="nl-NL" dirty="0"/>
              <a:t>Leven op rotsen (zuigen zich vast)</a:t>
            </a:r>
          </a:p>
          <a:p>
            <a:r>
              <a:rPr lang="nl-NL" dirty="0"/>
              <a:t>Europa: tot enkele cm. Pacific: 30-40 cm.</a:t>
            </a:r>
          </a:p>
          <a:p>
            <a:r>
              <a:rPr lang="nl-NL" dirty="0"/>
              <a:t>Raspen met “rasptong” (soort frees) algen van de rotsen</a:t>
            </a:r>
          </a:p>
        </p:txBody>
      </p:sp>
      <p:sp>
        <p:nvSpPr>
          <p:cNvPr id="17413" name="Text Box 8"/>
          <p:cNvSpPr txBox="1">
            <a:spLocks noChangeArrowheads="1"/>
          </p:cNvSpPr>
          <p:nvPr/>
        </p:nvSpPr>
        <p:spPr bwMode="auto">
          <a:xfrm>
            <a:off x="9157097" y="5776912"/>
            <a:ext cx="360996" cy="300082"/>
          </a:xfrm>
          <a:prstGeom prst="rect">
            <a:avLst/>
          </a:prstGeom>
          <a:noFill/>
          <a:ln w="12700">
            <a:noFill/>
            <a:miter lim="800000"/>
            <a:headEnd/>
            <a:tailEnd/>
          </a:ln>
        </p:spPr>
        <p:txBody>
          <a:bodyPr wrap="none">
            <a:spAutoFit/>
          </a:bodyPr>
          <a:lstStyle/>
          <a:p>
            <a:r>
              <a:rPr lang="nl-NL" sz="1350">
                <a:solidFill>
                  <a:srgbClr val="FFFF00"/>
                </a:solidFill>
                <a:latin typeface="Calibri" pitchFamily="34" charset="0"/>
              </a:rPr>
              <a:t>45</a:t>
            </a:r>
          </a:p>
        </p:txBody>
      </p:sp>
      <p:sp>
        <p:nvSpPr>
          <p:cNvPr id="17414" name="Text Box 10"/>
          <p:cNvSpPr txBox="1">
            <a:spLocks noChangeArrowheads="1"/>
          </p:cNvSpPr>
          <p:nvPr/>
        </p:nvSpPr>
        <p:spPr bwMode="auto">
          <a:xfrm>
            <a:off x="6149429" y="5702993"/>
            <a:ext cx="1361976" cy="461665"/>
          </a:xfrm>
          <a:prstGeom prst="rect">
            <a:avLst/>
          </a:prstGeom>
          <a:noFill/>
          <a:ln w="12700">
            <a:noFill/>
            <a:miter lim="800000"/>
            <a:headEnd/>
            <a:tailEnd/>
          </a:ln>
        </p:spPr>
        <p:txBody>
          <a:bodyPr wrap="none">
            <a:spAutoFit/>
          </a:bodyPr>
          <a:lstStyle/>
          <a:p>
            <a:r>
              <a:rPr lang="nl-NL" sz="2400" dirty="0">
                <a:solidFill>
                  <a:srgbClr val="106AB3"/>
                </a:solidFill>
                <a:latin typeface="Calibri" pitchFamily="34" charset="0"/>
              </a:rPr>
              <a:t>Keverslak</a:t>
            </a:r>
            <a:endParaRPr lang="nl-NL" dirty="0">
              <a:solidFill>
                <a:srgbClr val="106AB3"/>
              </a:solidFill>
              <a:latin typeface="Calibri" pitchFamily="34" charset="0"/>
            </a:endParaRPr>
          </a:p>
        </p:txBody>
      </p:sp>
    </p:spTree>
    <p:extLst>
      <p:ext uri="{BB962C8B-B14F-4D97-AF65-F5344CB8AC3E}">
        <p14:creationId xmlns:p14="http://schemas.microsoft.com/office/powerpoint/2010/main" val="538178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8"/>
          <p:cNvSpPr>
            <a:spLocks noGrp="1" noChangeArrowheads="1"/>
          </p:cNvSpPr>
          <p:nvPr>
            <p:ph type="title"/>
          </p:nvPr>
        </p:nvSpPr>
        <p:spPr>
          <a:xfrm>
            <a:off x="838200" y="365125"/>
            <a:ext cx="10515600" cy="1325563"/>
          </a:xfrm>
        </p:spPr>
        <p:txBody>
          <a:bodyPr/>
          <a:lstStyle/>
          <a:p>
            <a:r>
              <a:rPr lang="nl-NL" dirty="0"/>
              <a:t>Weekdieren: slakken</a:t>
            </a:r>
          </a:p>
        </p:txBody>
      </p:sp>
      <p:sp>
        <p:nvSpPr>
          <p:cNvPr id="96265" name="Rectangle 9"/>
          <p:cNvSpPr>
            <a:spLocks noGrp="1" noChangeArrowheads="1"/>
          </p:cNvSpPr>
          <p:nvPr>
            <p:ph idx="1"/>
          </p:nvPr>
        </p:nvSpPr>
        <p:spPr>
          <a:xfrm>
            <a:off x="838200" y="1825625"/>
            <a:ext cx="10515600" cy="4351338"/>
          </a:xfrm>
        </p:spPr>
        <p:txBody>
          <a:bodyPr/>
          <a:lstStyle/>
          <a:p>
            <a:r>
              <a:rPr lang="nl-NL" dirty="0"/>
              <a:t>2 Groepen slakken:</a:t>
            </a:r>
          </a:p>
          <a:p>
            <a:pPr lvl="1"/>
            <a:r>
              <a:rPr lang="nl-NL" dirty="0"/>
              <a:t>Longslakken &amp; Kieuwslakken.</a:t>
            </a:r>
          </a:p>
          <a:p>
            <a:r>
              <a:rPr lang="nl-NL" dirty="0"/>
              <a:t>Land: longslakken</a:t>
            </a:r>
          </a:p>
          <a:p>
            <a:r>
              <a:rPr lang="nl-NL" dirty="0"/>
              <a:t>Zoet water: beiden</a:t>
            </a:r>
          </a:p>
          <a:p>
            <a:r>
              <a:rPr lang="nl-NL" dirty="0"/>
              <a:t>Zoutwater: alleen slakken met kieuwen.</a:t>
            </a:r>
          </a:p>
          <a:p>
            <a:pPr lvl="1"/>
            <a:r>
              <a:rPr lang="nl-NL" dirty="0"/>
              <a:t>Daar verder onderscheid: </a:t>
            </a:r>
          </a:p>
          <a:p>
            <a:pPr lvl="1"/>
            <a:r>
              <a:rPr lang="nl-NL" dirty="0"/>
              <a:t>huisjesslakken en naaktslakken</a:t>
            </a:r>
          </a:p>
        </p:txBody>
      </p:sp>
      <p:pic>
        <p:nvPicPr>
          <p:cNvPr id="15364" name="Picture 10"/>
          <p:cNvPicPr>
            <a:picLocks noChangeAspect="1" noChangeArrowheads="1"/>
          </p:cNvPicPr>
          <p:nvPr/>
        </p:nvPicPr>
        <p:blipFill>
          <a:blip r:embed="rId3" cstate="print"/>
          <a:srcRect/>
          <a:stretch>
            <a:fillRect/>
          </a:stretch>
        </p:blipFill>
        <p:spPr bwMode="auto">
          <a:xfrm>
            <a:off x="8400672" y="301557"/>
            <a:ext cx="2985315" cy="3029623"/>
          </a:xfrm>
          <a:prstGeom prst="rect">
            <a:avLst/>
          </a:prstGeom>
          <a:ln>
            <a:noFill/>
          </a:ln>
          <a:effectLst>
            <a:outerShdw blurRad="292100" dist="139700" dir="2700000" algn="tl" rotWithShape="0">
              <a:srgbClr val="333333">
                <a:alpha val="65000"/>
              </a:srgbClr>
            </a:outerShdw>
          </a:effectLst>
        </p:spPr>
      </p:pic>
      <p:sp>
        <p:nvSpPr>
          <p:cNvPr id="19461" name="Text Box 11"/>
          <p:cNvSpPr txBox="1">
            <a:spLocks noChangeArrowheads="1"/>
          </p:cNvSpPr>
          <p:nvPr/>
        </p:nvSpPr>
        <p:spPr bwMode="auto">
          <a:xfrm>
            <a:off x="11506403" y="6360571"/>
            <a:ext cx="418704" cy="369332"/>
          </a:xfrm>
          <a:prstGeom prst="rect">
            <a:avLst/>
          </a:prstGeom>
          <a:noFill/>
          <a:ln w="12700">
            <a:noFill/>
            <a:miter lim="800000"/>
            <a:headEnd/>
            <a:tailEnd/>
          </a:ln>
        </p:spPr>
        <p:txBody>
          <a:bodyPr wrap="none">
            <a:spAutoFit/>
          </a:bodyPr>
          <a:lstStyle/>
          <a:p>
            <a:r>
              <a:rPr lang="nl-NL" dirty="0">
                <a:latin typeface="Calibri" pitchFamily="34" charset="0"/>
              </a:rPr>
              <a:t>47</a:t>
            </a:r>
          </a:p>
        </p:txBody>
      </p:sp>
      <p:sp>
        <p:nvSpPr>
          <p:cNvPr id="96269" name="Text Box 13"/>
          <p:cNvSpPr txBox="1">
            <a:spLocks noChangeArrowheads="1"/>
          </p:cNvSpPr>
          <p:nvPr/>
        </p:nvSpPr>
        <p:spPr bwMode="auto">
          <a:xfrm>
            <a:off x="6474621" y="1594868"/>
            <a:ext cx="1941237" cy="461665"/>
          </a:xfrm>
          <a:prstGeom prst="rect">
            <a:avLst/>
          </a:prstGeom>
          <a:noFill/>
          <a:ln w="12700">
            <a:noFill/>
            <a:miter lim="800000"/>
            <a:headEnd/>
            <a:tailEnd/>
          </a:ln>
        </p:spPr>
        <p:txBody>
          <a:bodyPr wrap="none">
            <a:spAutoFit/>
          </a:bodyPr>
          <a:lstStyle/>
          <a:p>
            <a:r>
              <a:rPr lang="nl-NL" sz="2400" dirty="0">
                <a:solidFill>
                  <a:srgbClr val="FDA236"/>
                </a:solidFill>
                <a:latin typeface="Calibri" pitchFamily="34" charset="0"/>
              </a:rPr>
              <a:t>Wijngaardslak</a:t>
            </a:r>
          </a:p>
        </p:txBody>
      </p:sp>
      <p:sp>
        <p:nvSpPr>
          <p:cNvPr id="96270" name="Text Box 14"/>
          <p:cNvSpPr txBox="1">
            <a:spLocks noChangeArrowheads="1"/>
          </p:cNvSpPr>
          <p:nvPr/>
        </p:nvSpPr>
        <p:spPr bwMode="auto">
          <a:xfrm>
            <a:off x="7129464" y="5597054"/>
            <a:ext cx="1201226" cy="461665"/>
          </a:xfrm>
          <a:prstGeom prst="rect">
            <a:avLst/>
          </a:prstGeom>
          <a:noFill/>
          <a:ln w="12700">
            <a:noFill/>
            <a:miter lim="800000"/>
            <a:headEnd/>
            <a:tailEnd/>
          </a:ln>
        </p:spPr>
        <p:txBody>
          <a:bodyPr wrap="none">
            <a:spAutoFit/>
          </a:bodyPr>
          <a:lstStyle/>
          <a:p>
            <a:r>
              <a:rPr lang="nl-NL" sz="2400" dirty="0">
                <a:solidFill>
                  <a:srgbClr val="61BA50"/>
                </a:solidFill>
                <a:latin typeface="Calibri" pitchFamily="34" charset="0"/>
              </a:rPr>
              <a:t>Poelslak</a:t>
            </a:r>
          </a:p>
        </p:txBody>
      </p:sp>
      <p:pic>
        <p:nvPicPr>
          <p:cNvPr id="29697" name="Picture 1"/>
          <p:cNvPicPr>
            <a:picLocks noChangeAspect="1" noChangeArrowheads="1"/>
          </p:cNvPicPr>
          <p:nvPr/>
        </p:nvPicPr>
        <p:blipFill>
          <a:blip r:embed="rId4" cstate="print"/>
          <a:srcRect/>
          <a:stretch>
            <a:fillRect/>
          </a:stretch>
        </p:blipFill>
        <p:spPr bwMode="auto">
          <a:xfrm>
            <a:off x="8332579" y="3674499"/>
            <a:ext cx="3107148" cy="31071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74504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626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9626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9626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9626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96265">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96265">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96265">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96269"/>
                                        </p:tgtEl>
                                        <p:attrNameLst>
                                          <p:attrName>style.visibility</p:attrName>
                                        </p:attrNameLst>
                                      </p:cBhvr>
                                      <p:to>
                                        <p:strVal val="visible"/>
                                      </p:to>
                                    </p:set>
                                  </p:childTnLst>
                                </p:cTn>
                              </p:par>
                            </p:childTnLst>
                          </p:cTn>
                        </p:par>
                        <p:par>
                          <p:cTn id="29" fill="hold">
                            <p:stCondLst>
                              <p:cond delay="500"/>
                            </p:stCondLst>
                            <p:childTnLst>
                              <p:par>
                                <p:cTn id="30" presetID="1" presetClass="entr" presetSubtype="0" fill="hold" grpId="0" nodeType="afterEffect">
                                  <p:stCondLst>
                                    <p:cond delay="1000"/>
                                  </p:stCondLst>
                                  <p:childTnLst>
                                    <p:set>
                                      <p:cBhvr>
                                        <p:cTn id="31" dur="1" fill="hold">
                                          <p:stCondLst>
                                            <p:cond delay="499"/>
                                          </p:stCondLst>
                                        </p:cTn>
                                        <p:tgtEl>
                                          <p:spTgt spid="962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5" grpId="0" build="p" autoUpdateAnimBg="0"/>
      <p:bldP spid="96269" grpId="0" autoUpdateAnimBg="0"/>
      <p:bldP spid="96270"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6386" name="Picture 15"/>
          <p:cNvPicPr>
            <a:picLocks noChangeAspect="1" noChangeArrowheads="1"/>
          </p:cNvPicPr>
          <p:nvPr/>
        </p:nvPicPr>
        <p:blipFill>
          <a:blip r:embed="rId3" cstate="print"/>
          <a:srcRect/>
          <a:stretch>
            <a:fillRect/>
          </a:stretch>
        </p:blipFill>
        <p:spPr bwMode="auto">
          <a:xfrm>
            <a:off x="6769641" y="3618164"/>
            <a:ext cx="4239008" cy="27145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483" name="Rectangle 7"/>
          <p:cNvSpPr>
            <a:spLocks noGrp="1" noChangeArrowheads="1"/>
          </p:cNvSpPr>
          <p:nvPr>
            <p:ph type="title"/>
          </p:nvPr>
        </p:nvSpPr>
        <p:spPr/>
        <p:txBody>
          <a:bodyPr/>
          <a:lstStyle/>
          <a:p>
            <a:pPr algn="l"/>
            <a:r>
              <a:rPr lang="nl-NL" dirty="0"/>
              <a:t>Huisjesslakken</a:t>
            </a:r>
          </a:p>
        </p:txBody>
      </p:sp>
      <p:sp>
        <p:nvSpPr>
          <p:cNvPr id="110600" name="Rectangle 8"/>
          <p:cNvSpPr>
            <a:spLocks noGrp="1" noChangeArrowheads="1"/>
          </p:cNvSpPr>
          <p:nvPr>
            <p:ph idx="1"/>
          </p:nvPr>
        </p:nvSpPr>
        <p:spPr/>
        <p:txBody>
          <a:bodyPr/>
          <a:lstStyle/>
          <a:p>
            <a:r>
              <a:rPr lang="nl-NL" dirty="0"/>
              <a:t>Voet</a:t>
            </a:r>
          </a:p>
          <a:p>
            <a:r>
              <a:rPr lang="nl-NL" dirty="0"/>
              <a:t>Mantel voor groei schelp</a:t>
            </a:r>
          </a:p>
          <a:p>
            <a:r>
              <a:rPr lang="nl-NL" dirty="0"/>
              <a:t>Kieuw voor ademhaling</a:t>
            </a:r>
          </a:p>
          <a:p>
            <a:r>
              <a:rPr lang="nl-NL" dirty="0"/>
              <a:t>Soms “sluitplaat”</a:t>
            </a:r>
          </a:p>
        </p:txBody>
      </p:sp>
      <p:sp>
        <p:nvSpPr>
          <p:cNvPr id="20485" name="Text Box 9"/>
          <p:cNvSpPr txBox="1">
            <a:spLocks noChangeArrowheads="1"/>
          </p:cNvSpPr>
          <p:nvPr/>
        </p:nvSpPr>
        <p:spPr bwMode="auto">
          <a:xfrm>
            <a:off x="10461794" y="5881586"/>
            <a:ext cx="418704" cy="369332"/>
          </a:xfrm>
          <a:prstGeom prst="rect">
            <a:avLst/>
          </a:prstGeom>
          <a:noFill/>
          <a:ln w="12700">
            <a:noFill/>
            <a:miter lim="800000"/>
            <a:headEnd/>
            <a:tailEnd/>
          </a:ln>
        </p:spPr>
        <p:txBody>
          <a:bodyPr wrap="none">
            <a:spAutoFit/>
          </a:bodyPr>
          <a:lstStyle/>
          <a:p>
            <a:r>
              <a:rPr lang="nl-NL">
                <a:solidFill>
                  <a:schemeClr val="bg1"/>
                </a:solidFill>
                <a:latin typeface="Calibri" pitchFamily="34" charset="0"/>
              </a:rPr>
              <a:t>47</a:t>
            </a:r>
          </a:p>
        </p:txBody>
      </p:sp>
      <p:sp>
        <p:nvSpPr>
          <p:cNvPr id="110603" name="Text Box 11"/>
          <p:cNvSpPr txBox="1">
            <a:spLocks noChangeArrowheads="1"/>
          </p:cNvSpPr>
          <p:nvPr/>
        </p:nvSpPr>
        <p:spPr bwMode="auto">
          <a:xfrm>
            <a:off x="5678928" y="4896662"/>
            <a:ext cx="927562" cy="523220"/>
          </a:xfrm>
          <a:prstGeom prst="rect">
            <a:avLst/>
          </a:prstGeom>
          <a:noFill/>
          <a:ln w="12700">
            <a:noFill/>
            <a:miter lim="800000"/>
            <a:headEnd/>
            <a:tailEnd/>
          </a:ln>
        </p:spPr>
        <p:txBody>
          <a:bodyPr wrap="none">
            <a:spAutoFit/>
          </a:bodyPr>
          <a:lstStyle/>
          <a:p>
            <a:r>
              <a:rPr lang="nl-NL" sz="2800" dirty="0">
                <a:solidFill>
                  <a:srgbClr val="106AB3"/>
                </a:solidFill>
                <a:latin typeface="Calibri" pitchFamily="34" charset="0"/>
              </a:rPr>
              <a:t>Wulk</a:t>
            </a:r>
            <a:endParaRPr lang="nl-NL" dirty="0">
              <a:solidFill>
                <a:srgbClr val="106AB3"/>
              </a:solidFill>
              <a:latin typeface="Calibri" pitchFamily="34" charset="0"/>
            </a:endParaRPr>
          </a:p>
        </p:txBody>
      </p:sp>
      <p:pic>
        <p:nvPicPr>
          <p:cNvPr id="110604" name="Picture 12"/>
          <p:cNvPicPr>
            <a:picLocks noChangeAspect="1" noChangeArrowheads="1"/>
          </p:cNvPicPr>
          <p:nvPr/>
        </p:nvPicPr>
        <p:blipFill>
          <a:blip r:embed="rId4" cstate="print"/>
          <a:srcRect/>
          <a:stretch>
            <a:fillRect/>
          </a:stretch>
        </p:blipFill>
        <p:spPr bwMode="auto">
          <a:xfrm>
            <a:off x="6750186" y="424777"/>
            <a:ext cx="4135065" cy="2841229"/>
          </a:xfrm>
          <a:prstGeom prst="rect">
            <a:avLst/>
          </a:prstGeom>
          <a:ln>
            <a:noFill/>
          </a:ln>
          <a:effectLst>
            <a:outerShdw blurRad="292100" dist="139700" dir="2700000" algn="tl" rotWithShape="0">
              <a:srgbClr val="333333">
                <a:alpha val="65000"/>
              </a:srgbClr>
            </a:outerShdw>
          </a:effectLst>
        </p:spPr>
      </p:pic>
      <p:sp>
        <p:nvSpPr>
          <p:cNvPr id="110605" name="Rectangle 13"/>
          <p:cNvSpPr>
            <a:spLocks noChangeArrowheads="1"/>
          </p:cNvSpPr>
          <p:nvPr/>
        </p:nvSpPr>
        <p:spPr bwMode="auto">
          <a:xfrm>
            <a:off x="2952750" y="3987854"/>
            <a:ext cx="2571750" cy="1771650"/>
          </a:xfrm>
          <a:prstGeom prst="rect">
            <a:avLst/>
          </a:prstGeom>
          <a:noFill/>
          <a:ln w="9525">
            <a:noFill/>
            <a:miter lim="800000"/>
            <a:headEnd/>
            <a:tailEnd/>
          </a:ln>
        </p:spPr>
        <p:txBody>
          <a:bodyPr/>
          <a:lstStyle/>
          <a:p>
            <a:pPr marL="257175" indent="-257175">
              <a:spcBef>
                <a:spcPct val="20000"/>
              </a:spcBef>
              <a:buFontTx/>
              <a:buChar char="•"/>
            </a:pPr>
            <a:r>
              <a:rPr lang="nl-NL" sz="2100" i="1" dirty="0">
                <a:solidFill>
                  <a:schemeClr val="bg1"/>
                </a:solidFill>
                <a:latin typeface="Calibri" pitchFamily="34" charset="0"/>
              </a:rPr>
              <a:t>Ze kunnen licht/tast waarnemen</a:t>
            </a:r>
          </a:p>
        </p:txBody>
      </p:sp>
    </p:spTree>
    <p:extLst>
      <p:ext uri="{BB962C8B-B14F-4D97-AF65-F5344CB8AC3E}">
        <p14:creationId xmlns:p14="http://schemas.microsoft.com/office/powerpoint/2010/main" val="3490865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0600">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1000"/>
                                  </p:stCondLst>
                                  <p:childTnLst>
                                    <p:set>
                                      <p:cBhvr>
                                        <p:cTn id="9" dur="1" fill="hold">
                                          <p:stCondLst>
                                            <p:cond delay="499"/>
                                          </p:stCondLst>
                                        </p:cTn>
                                        <p:tgtEl>
                                          <p:spTgt spid="110600">
                                            <p:txEl>
                                              <p:pRg st="1" end="1"/>
                                            </p:txEl>
                                          </p:spTgt>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1000"/>
                                  </p:stCondLst>
                                  <p:childTnLst>
                                    <p:set>
                                      <p:cBhvr>
                                        <p:cTn id="12" dur="1" fill="hold">
                                          <p:stCondLst>
                                            <p:cond delay="499"/>
                                          </p:stCondLst>
                                        </p:cTn>
                                        <p:tgtEl>
                                          <p:spTgt spid="110600">
                                            <p:txEl>
                                              <p:pRg st="2" end="2"/>
                                            </p:txEl>
                                          </p:spTgt>
                                        </p:tgtEl>
                                        <p:attrNameLst>
                                          <p:attrName>style.visibility</p:attrName>
                                        </p:attrNameLst>
                                      </p:cBhvr>
                                      <p:to>
                                        <p:strVal val="visible"/>
                                      </p:to>
                                    </p:set>
                                  </p:childTnLst>
                                </p:cTn>
                              </p:par>
                            </p:childTnLst>
                          </p:cTn>
                        </p:par>
                        <p:par>
                          <p:cTn id="13" fill="hold">
                            <p:stCondLst>
                              <p:cond delay="3500"/>
                            </p:stCondLst>
                            <p:childTnLst>
                              <p:par>
                                <p:cTn id="14" presetID="1" presetClass="entr" presetSubtype="0" fill="hold" grpId="0" nodeType="afterEffect">
                                  <p:stCondLst>
                                    <p:cond delay="1000"/>
                                  </p:stCondLst>
                                  <p:childTnLst>
                                    <p:set>
                                      <p:cBhvr>
                                        <p:cTn id="15" dur="1" fill="hold">
                                          <p:stCondLst>
                                            <p:cond delay="499"/>
                                          </p:stCondLst>
                                        </p:cTn>
                                        <p:tgtEl>
                                          <p:spTgt spid="110600">
                                            <p:txEl>
                                              <p:pRg st="3" end="3"/>
                                            </p:txEl>
                                          </p:spTgt>
                                        </p:tgtEl>
                                        <p:attrNameLst>
                                          <p:attrName>style.visibility</p:attrName>
                                        </p:attrNameLst>
                                      </p:cBhvr>
                                      <p:to>
                                        <p:strVal val="visible"/>
                                      </p:to>
                                    </p:set>
                                  </p:childTnLst>
                                </p:cTn>
                              </p:par>
                            </p:childTnLst>
                          </p:cTn>
                        </p:par>
                        <p:par>
                          <p:cTn id="16" fill="hold">
                            <p:stCondLst>
                              <p:cond delay="5000"/>
                            </p:stCondLst>
                            <p:childTnLst>
                              <p:par>
                                <p:cTn id="17" presetID="1" presetClass="entr" presetSubtype="0" fill="hold" grpId="0" nodeType="afterEffect">
                                  <p:stCondLst>
                                    <p:cond delay="1000"/>
                                  </p:stCondLst>
                                  <p:childTnLst>
                                    <p:set>
                                      <p:cBhvr>
                                        <p:cTn id="18" dur="1" fill="hold">
                                          <p:stCondLst>
                                            <p:cond delay="499"/>
                                          </p:stCondLst>
                                        </p:cTn>
                                        <p:tgtEl>
                                          <p:spTgt spid="11060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060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7" presetClass="entr" presetSubtype="8" fill="hold" nodeType="clickEffect">
                                  <p:stCondLst>
                                    <p:cond delay="0"/>
                                  </p:stCondLst>
                                  <p:childTnLst>
                                    <p:set>
                                      <p:cBhvr>
                                        <p:cTn id="26" dur="1" fill="hold">
                                          <p:stCondLst>
                                            <p:cond delay="0"/>
                                          </p:stCondLst>
                                        </p:cTn>
                                        <p:tgtEl>
                                          <p:spTgt spid="110604"/>
                                        </p:tgtEl>
                                        <p:attrNameLst>
                                          <p:attrName>style.visibility</p:attrName>
                                        </p:attrNameLst>
                                      </p:cBhvr>
                                      <p:to>
                                        <p:strVal val="visible"/>
                                      </p:to>
                                    </p:set>
                                    <p:anim calcmode="lin" valueType="num">
                                      <p:cBhvr>
                                        <p:cTn id="27" dur="500" fill="hold"/>
                                        <p:tgtEl>
                                          <p:spTgt spid="110604"/>
                                        </p:tgtEl>
                                        <p:attrNameLst>
                                          <p:attrName>ppt_x</p:attrName>
                                        </p:attrNameLst>
                                      </p:cBhvr>
                                      <p:tavLst>
                                        <p:tav tm="0">
                                          <p:val>
                                            <p:strVal val="#ppt_x-#ppt_w/2"/>
                                          </p:val>
                                        </p:tav>
                                        <p:tav tm="100000">
                                          <p:val>
                                            <p:strVal val="#ppt_x"/>
                                          </p:val>
                                        </p:tav>
                                      </p:tavLst>
                                    </p:anim>
                                    <p:anim calcmode="lin" valueType="num">
                                      <p:cBhvr>
                                        <p:cTn id="28" dur="500" fill="hold"/>
                                        <p:tgtEl>
                                          <p:spTgt spid="110604"/>
                                        </p:tgtEl>
                                        <p:attrNameLst>
                                          <p:attrName>ppt_y</p:attrName>
                                        </p:attrNameLst>
                                      </p:cBhvr>
                                      <p:tavLst>
                                        <p:tav tm="0">
                                          <p:val>
                                            <p:strVal val="#ppt_y"/>
                                          </p:val>
                                        </p:tav>
                                        <p:tav tm="100000">
                                          <p:val>
                                            <p:strVal val="#ppt_y"/>
                                          </p:val>
                                        </p:tav>
                                      </p:tavLst>
                                    </p:anim>
                                    <p:anim calcmode="lin" valueType="num">
                                      <p:cBhvr>
                                        <p:cTn id="29" dur="500" fill="hold"/>
                                        <p:tgtEl>
                                          <p:spTgt spid="110604"/>
                                        </p:tgtEl>
                                        <p:attrNameLst>
                                          <p:attrName>ppt_w</p:attrName>
                                        </p:attrNameLst>
                                      </p:cBhvr>
                                      <p:tavLst>
                                        <p:tav tm="0">
                                          <p:val>
                                            <p:fltVal val="0"/>
                                          </p:val>
                                        </p:tav>
                                        <p:tav tm="100000">
                                          <p:val>
                                            <p:strVal val="#ppt_w"/>
                                          </p:val>
                                        </p:tav>
                                      </p:tavLst>
                                    </p:anim>
                                    <p:anim calcmode="lin" valueType="num">
                                      <p:cBhvr>
                                        <p:cTn id="30" dur="500" fill="hold"/>
                                        <p:tgtEl>
                                          <p:spTgt spid="11060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600" grpId="0" build="p" autoUpdateAnimBg="0"/>
      <p:bldP spid="110603" grpId="0" autoUpdateAnimBg="0"/>
      <p:bldP spid="110605"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3" cstate="print"/>
          <a:srcRect/>
          <a:stretch>
            <a:fillRect/>
          </a:stretch>
        </p:blipFill>
        <p:spPr bwMode="auto">
          <a:xfrm>
            <a:off x="1643973" y="179962"/>
            <a:ext cx="8784077" cy="6588058"/>
          </a:xfrm>
          <a:prstGeom prst="rect">
            <a:avLst/>
          </a:prstGeom>
          <a:noFill/>
          <a:ln w="12700">
            <a:noFill/>
            <a:miter lim="800000"/>
            <a:headEnd/>
            <a:tailEnd/>
          </a:ln>
        </p:spPr>
      </p:pic>
      <p:sp>
        <p:nvSpPr>
          <p:cNvPr id="118787" name="Text Box 3"/>
          <p:cNvSpPr txBox="1">
            <a:spLocks noChangeArrowheads="1"/>
          </p:cNvSpPr>
          <p:nvPr/>
        </p:nvSpPr>
        <p:spPr bwMode="auto">
          <a:xfrm>
            <a:off x="4060031" y="2732486"/>
            <a:ext cx="1900072" cy="400110"/>
          </a:xfrm>
          <a:prstGeom prst="rect">
            <a:avLst/>
          </a:prstGeom>
          <a:noFill/>
          <a:ln w="12700">
            <a:noFill/>
            <a:miter lim="800000"/>
            <a:headEnd/>
            <a:tailEnd/>
          </a:ln>
        </p:spPr>
        <p:txBody>
          <a:bodyPr wrap="none">
            <a:spAutoFit/>
          </a:bodyPr>
          <a:lstStyle/>
          <a:p>
            <a:r>
              <a:rPr lang="nl-NL" sz="2000" i="1" dirty="0" err="1">
                <a:solidFill>
                  <a:srgbClr val="ADE4FD"/>
                </a:solidFill>
                <a:latin typeface="Calibri" pitchFamily="34" charset="0"/>
              </a:rPr>
              <a:t>Paardeanemoon</a:t>
            </a:r>
            <a:endParaRPr lang="nl-NL" sz="2000" i="1" dirty="0">
              <a:solidFill>
                <a:srgbClr val="ADE4FD"/>
              </a:solidFill>
              <a:latin typeface="Calibri" pitchFamily="34" charset="0"/>
            </a:endParaRPr>
          </a:p>
        </p:txBody>
      </p:sp>
      <p:sp>
        <p:nvSpPr>
          <p:cNvPr id="118788" name="Text Box 4"/>
          <p:cNvSpPr txBox="1">
            <a:spLocks noChangeArrowheads="1"/>
          </p:cNvSpPr>
          <p:nvPr/>
        </p:nvSpPr>
        <p:spPr bwMode="auto">
          <a:xfrm>
            <a:off x="8320089" y="3829050"/>
            <a:ext cx="1177695" cy="415498"/>
          </a:xfrm>
          <a:prstGeom prst="rect">
            <a:avLst/>
          </a:prstGeom>
          <a:noFill/>
          <a:ln w="12700">
            <a:noFill/>
            <a:miter lim="800000"/>
            <a:headEnd/>
            <a:tailEnd/>
          </a:ln>
        </p:spPr>
        <p:txBody>
          <a:bodyPr wrap="none">
            <a:spAutoFit/>
          </a:bodyPr>
          <a:lstStyle/>
          <a:p>
            <a:r>
              <a:rPr lang="nl-NL" sz="2100" b="1">
                <a:solidFill>
                  <a:srgbClr val="ADE4FD"/>
                </a:solidFill>
                <a:latin typeface="Calibri" pitchFamily="34" charset="0"/>
              </a:rPr>
              <a:t>Tolhoorn</a:t>
            </a:r>
          </a:p>
        </p:txBody>
      </p:sp>
      <p:sp>
        <p:nvSpPr>
          <p:cNvPr id="118789" name="Text Box 5"/>
          <p:cNvSpPr txBox="1">
            <a:spLocks noChangeArrowheads="1"/>
          </p:cNvSpPr>
          <p:nvPr/>
        </p:nvSpPr>
        <p:spPr bwMode="auto">
          <a:xfrm>
            <a:off x="6415090" y="4019551"/>
            <a:ext cx="943079" cy="415498"/>
          </a:xfrm>
          <a:prstGeom prst="rect">
            <a:avLst/>
          </a:prstGeom>
          <a:noFill/>
          <a:ln w="12700">
            <a:noFill/>
            <a:miter lim="800000"/>
            <a:headEnd/>
            <a:tailEnd/>
          </a:ln>
        </p:spPr>
        <p:txBody>
          <a:bodyPr wrap="none">
            <a:spAutoFit/>
          </a:bodyPr>
          <a:lstStyle/>
          <a:p>
            <a:r>
              <a:rPr lang="nl-NL" sz="2100" b="1">
                <a:solidFill>
                  <a:srgbClr val="ADE4FD"/>
                </a:solidFill>
                <a:latin typeface="Calibri" pitchFamily="34" charset="0"/>
              </a:rPr>
              <a:t>Patella</a:t>
            </a:r>
          </a:p>
        </p:txBody>
      </p:sp>
      <p:sp>
        <p:nvSpPr>
          <p:cNvPr id="118790" name="Text Box 6"/>
          <p:cNvSpPr txBox="1">
            <a:spLocks noChangeArrowheads="1"/>
          </p:cNvSpPr>
          <p:nvPr/>
        </p:nvSpPr>
        <p:spPr bwMode="auto">
          <a:xfrm>
            <a:off x="4610102" y="4572000"/>
            <a:ext cx="1320233" cy="461665"/>
          </a:xfrm>
          <a:prstGeom prst="rect">
            <a:avLst/>
          </a:prstGeom>
          <a:noFill/>
          <a:ln w="12700">
            <a:noFill/>
            <a:miter lim="800000"/>
            <a:headEnd/>
            <a:tailEnd/>
          </a:ln>
        </p:spPr>
        <p:txBody>
          <a:bodyPr wrap="none">
            <a:spAutoFit/>
          </a:bodyPr>
          <a:lstStyle/>
          <a:p>
            <a:r>
              <a:rPr lang="nl-NL" sz="2400" b="1" dirty="0">
                <a:solidFill>
                  <a:srgbClr val="ADE4FD"/>
                </a:solidFill>
                <a:latin typeface="Calibri" pitchFamily="34" charset="0"/>
              </a:rPr>
              <a:t>Tolhoorn</a:t>
            </a:r>
            <a:endParaRPr lang="nl-NL" sz="2100" b="1" dirty="0">
              <a:solidFill>
                <a:srgbClr val="ADE4FD"/>
              </a:solidFill>
              <a:latin typeface="Calibri" pitchFamily="34" charset="0"/>
            </a:endParaRPr>
          </a:p>
        </p:txBody>
      </p:sp>
      <p:sp>
        <p:nvSpPr>
          <p:cNvPr id="118792" name="Text Box 8"/>
          <p:cNvSpPr txBox="1">
            <a:spLocks noChangeArrowheads="1"/>
          </p:cNvSpPr>
          <p:nvPr/>
        </p:nvSpPr>
        <p:spPr bwMode="auto">
          <a:xfrm>
            <a:off x="3057778" y="3302541"/>
            <a:ext cx="1269002" cy="400110"/>
          </a:xfrm>
          <a:prstGeom prst="rect">
            <a:avLst/>
          </a:prstGeom>
          <a:noFill/>
          <a:ln w="12700">
            <a:noFill/>
            <a:miter lim="800000"/>
            <a:headEnd/>
            <a:tailEnd/>
          </a:ln>
        </p:spPr>
        <p:txBody>
          <a:bodyPr wrap="none">
            <a:spAutoFit/>
          </a:bodyPr>
          <a:lstStyle/>
          <a:p>
            <a:r>
              <a:rPr lang="nl-NL" sz="2000" i="1" dirty="0">
                <a:solidFill>
                  <a:srgbClr val="ADE4FD"/>
                </a:solidFill>
                <a:latin typeface="Calibri" pitchFamily="34" charset="0"/>
              </a:rPr>
              <a:t>Groenwier</a:t>
            </a:r>
            <a:endParaRPr lang="nl-NL" sz="1500" i="1" dirty="0">
              <a:solidFill>
                <a:srgbClr val="ADE4FD"/>
              </a:solidFill>
              <a:latin typeface="Calibri" pitchFamily="34" charset="0"/>
            </a:endParaRPr>
          </a:p>
        </p:txBody>
      </p:sp>
      <p:sp>
        <p:nvSpPr>
          <p:cNvPr id="118793" name="Text Box 9"/>
          <p:cNvSpPr txBox="1">
            <a:spLocks noChangeArrowheads="1"/>
          </p:cNvSpPr>
          <p:nvPr/>
        </p:nvSpPr>
        <p:spPr bwMode="auto">
          <a:xfrm>
            <a:off x="4111560" y="1710853"/>
            <a:ext cx="943079" cy="415498"/>
          </a:xfrm>
          <a:prstGeom prst="rect">
            <a:avLst/>
          </a:prstGeom>
          <a:noFill/>
          <a:ln w="12700">
            <a:noFill/>
            <a:miter lim="800000"/>
            <a:headEnd/>
            <a:tailEnd/>
          </a:ln>
        </p:spPr>
        <p:txBody>
          <a:bodyPr wrap="none">
            <a:spAutoFit/>
          </a:bodyPr>
          <a:lstStyle/>
          <a:p>
            <a:r>
              <a:rPr lang="nl-NL" sz="2100" b="1" dirty="0" err="1">
                <a:solidFill>
                  <a:srgbClr val="ADE4FD"/>
                </a:solidFill>
                <a:latin typeface="Calibri" pitchFamily="34" charset="0"/>
              </a:rPr>
              <a:t>Patella</a:t>
            </a:r>
            <a:endParaRPr lang="nl-NL" sz="2100" b="1" dirty="0">
              <a:solidFill>
                <a:srgbClr val="ADE4FD"/>
              </a:solidFill>
              <a:latin typeface="Calibri" pitchFamily="34" charset="0"/>
            </a:endParaRPr>
          </a:p>
        </p:txBody>
      </p:sp>
      <p:sp>
        <p:nvSpPr>
          <p:cNvPr id="118794" name="Text Box 10"/>
          <p:cNvSpPr txBox="1">
            <a:spLocks noChangeArrowheads="1"/>
          </p:cNvSpPr>
          <p:nvPr/>
        </p:nvSpPr>
        <p:spPr bwMode="auto">
          <a:xfrm>
            <a:off x="7353302" y="2343150"/>
            <a:ext cx="2006318" cy="461665"/>
          </a:xfrm>
          <a:prstGeom prst="rect">
            <a:avLst/>
          </a:prstGeom>
          <a:noFill/>
          <a:ln w="12700">
            <a:noFill/>
            <a:miter lim="800000"/>
            <a:headEnd/>
            <a:tailEnd/>
          </a:ln>
        </p:spPr>
        <p:txBody>
          <a:bodyPr wrap="none">
            <a:spAutoFit/>
          </a:bodyPr>
          <a:lstStyle/>
          <a:p>
            <a:r>
              <a:rPr lang="nl-NL" sz="2400" b="1" dirty="0">
                <a:solidFill>
                  <a:srgbClr val="ADE4FD"/>
                </a:solidFill>
                <a:latin typeface="Calibri" pitchFamily="34" charset="0"/>
              </a:rPr>
              <a:t>Purperslakken</a:t>
            </a:r>
            <a:endParaRPr lang="nl-NL" sz="2100" b="1" dirty="0">
              <a:solidFill>
                <a:srgbClr val="ADE4FD"/>
              </a:solidFill>
              <a:latin typeface="Calibri" pitchFamily="34" charset="0"/>
            </a:endParaRPr>
          </a:p>
        </p:txBody>
      </p:sp>
      <p:sp>
        <p:nvSpPr>
          <p:cNvPr id="118795" name="Line 11"/>
          <p:cNvSpPr>
            <a:spLocks noChangeShapeType="1"/>
          </p:cNvSpPr>
          <p:nvPr/>
        </p:nvSpPr>
        <p:spPr bwMode="auto">
          <a:xfrm flipH="1">
            <a:off x="7353300" y="2686050"/>
            <a:ext cx="342900" cy="285750"/>
          </a:xfrm>
          <a:prstGeom prst="line">
            <a:avLst/>
          </a:prstGeom>
          <a:noFill/>
          <a:ln w="38100">
            <a:solidFill>
              <a:srgbClr val="ADE4FD"/>
            </a:solidFill>
            <a:round/>
            <a:headEnd/>
            <a:tailEnd type="triangle" w="med" len="med"/>
          </a:ln>
        </p:spPr>
        <p:txBody>
          <a:bodyPr wrap="none" anchor="ctr"/>
          <a:lstStyle/>
          <a:p>
            <a:endParaRPr lang="nl-NL" sz="1350">
              <a:solidFill>
                <a:srgbClr val="ADE4FD"/>
              </a:solidFill>
            </a:endParaRPr>
          </a:p>
        </p:txBody>
      </p:sp>
      <p:sp>
        <p:nvSpPr>
          <p:cNvPr id="118796" name="Line 12"/>
          <p:cNvSpPr>
            <a:spLocks noChangeShapeType="1"/>
          </p:cNvSpPr>
          <p:nvPr/>
        </p:nvSpPr>
        <p:spPr bwMode="auto">
          <a:xfrm rot="15286347" flipH="1">
            <a:off x="8037012" y="2455604"/>
            <a:ext cx="625235" cy="911784"/>
          </a:xfrm>
          <a:prstGeom prst="line">
            <a:avLst/>
          </a:prstGeom>
          <a:noFill/>
          <a:ln w="38100">
            <a:solidFill>
              <a:srgbClr val="ADE4FD"/>
            </a:solidFill>
            <a:round/>
            <a:headEnd/>
            <a:tailEnd type="triangle" w="med" len="med"/>
          </a:ln>
        </p:spPr>
        <p:txBody>
          <a:bodyPr wrap="none" anchor="ctr"/>
          <a:lstStyle/>
          <a:p>
            <a:endParaRPr lang="nl-NL" sz="1350">
              <a:solidFill>
                <a:srgbClr val="ADE4FD"/>
              </a:solidFill>
            </a:endParaRPr>
          </a:p>
        </p:txBody>
      </p:sp>
      <p:sp>
        <p:nvSpPr>
          <p:cNvPr id="118797" name="Line 13"/>
          <p:cNvSpPr>
            <a:spLocks noChangeShapeType="1"/>
          </p:cNvSpPr>
          <p:nvPr/>
        </p:nvSpPr>
        <p:spPr bwMode="auto">
          <a:xfrm rot="5528650" flipH="1">
            <a:off x="4914834" y="4303778"/>
            <a:ext cx="168512" cy="530116"/>
          </a:xfrm>
          <a:prstGeom prst="line">
            <a:avLst/>
          </a:prstGeom>
          <a:noFill/>
          <a:ln w="38100">
            <a:solidFill>
              <a:srgbClr val="ADE4FD"/>
            </a:solidFill>
            <a:round/>
            <a:headEnd/>
            <a:tailEnd type="triangle" w="med" len="med"/>
          </a:ln>
        </p:spPr>
        <p:txBody>
          <a:bodyPr wrap="none" anchor="ctr"/>
          <a:lstStyle/>
          <a:p>
            <a:endParaRPr lang="nl-NL" sz="1350">
              <a:solidFill>
                <a:srgbClr val="ADE4FD"/>
              </a:solidFill>
            </a:endParaRPr>
          </a:p>
        </p:txBody>
      </p:sp>
      <p:sp>
        <p:nvSpPr>
          <p:cNvPr id="118798" name="Line 14"/>
          <p:cNvSpPr>
            <a:spLocks noChangeShapeType="1"/>
          </p:cNvSpPr>
          <p:nvPr/>
        </p:nvSpPr>
        <p:spPr bwMode="auto">
          <a:xfrm rot="5528650" flipH="1">
            <a:off x="8582025" y="3629025"/>
            <a:ext cx="342900" cy="285750"/>
          </a:xfrm>
          <a:prstGeom prst="line">
            <a:avLst/>
          </a:prstGeom>
          <a:noFill/>
          <a:ln w="38100">
            <a:solidFill>
              <a:srgbClr val="ADE4FD"/>
            </a:solidFill>
            <a:round/>
            <a:headEnd/>
            <a:tailEnd type="triangle" w="med" len="med"/>
          </a:ln>
        </p:spPr>
        <p:txBody>
          <a:bodyPr wrap="none" anchor="ctr"/>
          <a:lstStyle/>
          <a:p>
            <a:endParaRPr lang="nl-NL" sz="1350">
              <a:solidFill>
                <a:srgbClr val="ADE4FD"/>
              </a:solidFill>
            </a:endParaRPr>
          </a:p>
        </p:txBody>
      </p:sp>
      <p:sp>
        <p:nvSpPr>
          <p:cNvPr id="118799" name="Line 15"/>
          <p:cNvSpPr>
            <a:spLocks noChangeShapeType="1"/>
          </p:cNvSpPr>
          <p:nvPr/>
        </p:nvSpPr>
        <p:spPr bwMode="auto">
          <a:xfrm rot="15286347" flipH="1">
            <a:off x="5103172" y="2076247"/>
            <a:ext cx="342900" cy="285750"/>
          </a:xfrm>
          <a:prstGeom prst="line">
            <a:avLst/>
          </a:prstGeom>
          <a:noFill/>
          <a:ln w="38100">
            <a:solidFill>
              <a:srgbClr val="ADE4FD"/>
            </a:solidFill>
            <a:round/>
            <a:headEnd/>
            <a:tailEnd type="triangle" w="med" len="med"/>
          </a:ln>
        </p:spPr>
        <p:txBody>
          <a:bodyPr wrap="none" anchor="ctr"/>
          <a:lstStyle/>
          <a:p>
            <a:endParaRPr lang="nl-NL" sz="1350">
              <a:solidFill>
                <a:srgbClr val="ADE4FD"/>
              </a:solidFill>
            </a:endParaRPr>
          </a:p>
        </p:txBody>
      </p:sp>
      <p:sp>
        <p:nvSpPr>
          <p:cNvPr id="118800" name="Line 16"/>
          <p:cNvSpPr>
            <a:spLocks noChangeShapeType="1"/>
          </p:cNvSpPr>
          <p:nvPr/>
        </p:nvSpPr>
        <p:spPr bwMode="auto">
          <a:xfrm rot="12494326" flipH="1">
            <a:off x="7381875" y="4029075"/>
            <a:ext cx="342900" cy="285750"/>
          </a:xfrm>
          <a:prstGeom prst="line">
            <a:avLst/>
          </a:prstGeom>
          <a:noFill/>
          <a:ln w="38100">
            <a:solidFill>
              <a:srgbClr val="ADE4FD"/>
            </a:solidFill>
            <a:round/>
            <a:headEnd/>
            <a:tailEnd type="triangle" w="med" len="med"/>
          </a:ln>
        </p:spPr>
        <p:txBody>
          <a:bodyPr wrap="none" anchor="ctr"/>
          <a:lstStyle/>
          <a:p>
            <a:endParaRPr lang="nl-NL" sz="1350">
              <a:solidFill>
                <a:srgbClr val="ADE4FD"/>
              </a:solidFill>
            </a:endParaRPr>
          </a:p>
        </p:txBody>
      </p:sp>
      <p:sp>
        <p:nvSpPr>
          <p:cNvPr id="118801" name="Line 17"/>
          <p:cNvSpPr>
            <a:spLocks noChangeShapeType="1"/>
          </p:cNvSpPr>
          <p:nvPr/>
        </p:nvSpPr>
        <p:spPr bwMode="auto">
          <a:xfrm rot="10070545" flipH="1">
            <a:off x="5353050" y="4343400"/>
            <a:ext cx="342900" cy="285750"/>
          </a:xfrm>
          <a:prstGeom prst="line">
            <a:avLst/>
          </a:prstGeom>
          <a:noFill/>
          <a:ln w="38100">
            <a:solidFill>
              <a:srgbClr val="ADE4FD"/>
            </a:solidFill>
            <a:round/>
            <a:headEnd/>
            <a:tailEnd type="triangle" w="med" len="med"/>
          </a:ln>
        </p:spPr>
        <p:txBody>
          <a:bodyPr wrap="none" anchor="ctr"/>
          <a:lstStyle/>
          <a:p>
            <a:endParaRPr lang="nl-NL" sz="1350">
              <a:solidFill>
                <a:srgbClr val="ADE4FD"/>
              </a:solidFill>
            </a:endParaRPr>
          </a:p>
        </p:txBody>
      </p:sp>
      <p:sp>
        <p:nvSpPr>
          <p:cNvPr id="21521" name="Tekstvak 17"/>
          <p:cNvSpPr txBox="1">
            <a:spLocks noChangeArrowheads="1"/>
          </p:cNvSpPr>
          <p:nvPr/>
        </p:nvSpPr>
        <p:spPr bwMode="auto">
          <a:xfrm>
            <a:off x="1796603" y="297987"/>
            <a:ext cx="3081806" cy="507831"/>
          </a:xfrm>
          <a:prstGeom prst="rect">
            <a:avLst/>
          </a:prstGeom>
          <a:noFill/>
          <a:ln w="9525">
            <a:noFill/>
            <a:miter lim="800000"/>
            <a:headEnd/>
            <a:tailEnd/>
          </a:ln>
        </p:spPr>
        <p:txBody>
          <a:bodyPr wrap="none">
            <a:spAutoFit/>
          </a:bodyPr>
          <a:lstStyle/>
          <a:p>
            <a:r>
              <a:rPr lang="nl-NL" sz="2700" dirty="0">
                <a:solidFill>
                  <a:schemeClr val="bg1"/>
                </a:solidFill>
                <a:latin typeface="Calibri" pitchFamily="34" charset="0"/>
              </a:rPr>
              <a:t>Herkennen we ze al?</a:t>
            </a:r>
          </a:p>
        </p:txBody>
      </p:sp>
    </p:spTree>
    <p:extLst>
      <p:ext uri="{BB962C8B-B14F-4D97-AF65-F5344CB8AC3E}">
        <p14:creationId xmlns:p14="http://schemas.microsoft.com/office/powerpoint/2010/main" val="293673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8787"/>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1000"/>
                                  </p:stCondLst>
                                  <p:childTnLst>
                                    <p:set>
                                      <p:cBhvr>
                                        <p:cTn id="9" dur="1" fill="hold">
                                          <p:stCondLst>
                                            <p:cond delay="499"/>
                                          </p:stCondLst>
                                        </p:cTn>
                                        <p:tgtEl>
                                          <p:spTgt spid="11879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118788"/>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118789"/>
                                        </p:tgtEl>
                                        <p:attrNameLst>
                                          <p:attrName>style.visibility</p:attrName>
                                        </p:attrNameLst>
                                      </p:cBhvr>
                                      <p:to>
                                        <p:strVal val="visible"/>
                                      </p:to>
                                    </p:set>
                                  </p:childTnLst>
                                </p:cTn>
                              </p:par>
                            </p:childTnLst>
                          </p:cTn>
                        </p:par>
                        <p:par>
                          <p:cTn id="17" fill="hold">
                            <p:stCondLst>
                              <p:cond delay="1000"/>
                            </p:stCondLst>
                            <p:childTnLst>
                              <p:par>
                                <p:cTn id="18" presetID="1" presetClass="entr" presetSubtype="0" fill="hold" grpId="0" nodeType="afterEffect">
                                  <p:stCondLst>
                                    <p:cond delay="0"/>
                                  </p:stCondLst>
                                  <p:childTnLst>
                                    <p:set>
                                      <p:cBhvr>
                                        <p:cTn id="19" dur="1" fill="hold">
                                          <p:stCondLst>
                                            <p:cond delay="499"/>
                                          </p:stCondLst>
                                        </p:cTn>
                                        <p:tgtEl>
                                          <p:spTgt spid="118790"/>
                                        </p:tgtEl>
                                        <p:attrNameLst>
                                          <p:attrName>style.visibility</p:attrName>
                                        </p:attrNameLst>
                                      </p:cBhvr>
                                      <p:to>
                                        <p:strVal val="visible"/>
                                      </p:to>
                                    </p:set>
                                  </p:childTnLst>
                                </p:cTn>
                              </p:par>
                            </p:childTnLst>
                          </p:cTn>
                        </p:par>
                        <p:par>
                          <p:cTn id="20" fill="hold">
                            <p:stCondLst>
                              <p:cond delay="1500"/>
                            </p:stCondLst>
                            <p:childTnLst>
                              <p:par>
                                <p:cTn id="21" presetID="1" presetClass="entr" presetSubtype="0" fill="hold" grpId="0" nodeType="afterEffect">
                                  <p:stCondLst>
                                    <p:cond delay="0"/>
                                  </p:stCondLst>
                                  <p:childTnLst>
                                    <p:set>
                                      <p:cBhvr>
                                        <p:cTn id="22" dur="1" fill="hold">
                                          <p:stCondLst>
                                            <p:cond delay="499"/>
                                          </p:stCondLst>
                                        </p:cTn>
                                        <p:tgtEl>
                                          <p:spTgt spid="118793"/>
                                        </p:tgtEl>
                                        <p:attrNameLst>
                                          <p:attrName>style.visibility</p:attrName>
                                        </p:attrNameLst>
                                      </p:cBhvr>
                                      <p:to>
                                        <p:strVal val="visible"/>
                                      </p:to>
                                    </p:set>
                                  </p:childTnLst>
                                </p:cTn>
                              </p:par>
                            </p:childTnLst>
                          </p:cTn>
                        </p:par>
                        <p:par>
                          <p:cTn id="23" fill="hold">
                            <p:stCondLst>
                              <p:cond delay="2000"/>
                            </p:stCondLst>
                            <p:childTnLst>
                              <p:par>
                                <p:cTn id="24" presetID="1" presetClass="entr" presetSubtype="0" fill="hold" grpId="0" nodeType="afterEffect">
                                  <p:stCondLst>
                                    <p:cond delay="0"/>
                                  </p:stCondLst>
                                  <p:childTnLst>
                                    <p:set>
                                      <p:cBhvr>
                                        <p:cTn id="25" dur="1" fill="hold">
                                          <p:stCondLst>
                                            <p:cond delay="499"/>
                                          </p:stCondLst>
                                        </p:cTn>
                                        <p:tgtEl>
                                          <p:spTgt spid="118794"/>
                                        </p:tgtEl>
                                        <p:attrNameLst>
                                          <p:attrName>style.visibility</p:attrName>
                                        </p:attrNameLst>
                                      </p:cBhvr>
                                      <p:to>
                                        <p:strVal val="visible"/>
                                      </p:to>
                                    </p:set>
                                  </p:childTnLst>
                                </p:cTn>
                              </p:par>
                            </p:childTnLst>
                          </p:cTn>
                        </p:par>
                        <p:par>
                          <p:cTn id="26" fill="hold">
                            <p:stCondLst>
                              <p:cond delay="2500"/>
                            </p:stCondLst>
                            <p:childTnLst>
                              <p:par>
                                <p:cTn id="27" presetID="1" presetClass="entr" presetSubtype="0" fill="hold" grpId="0" nodeType="afterEffect">
                                  <p:stCondLst>
                                    <p:cond delay="0"/>
                                  </p:stCondLst>
                                  <p:childTnLst>
                                    <p:set>
                                      <p:cBhvr>
                                        <p:cTn id="28" dur="1" fill="hold">
                                          <p:stCondLst>
                                            <p:cond delay="499"/>
                                          </p:stCondLst>
                                        </p:cTn>
                                        <p:tgtEl>
                                          <p:spTgt spid="118795"/>
                                        </p:tgtEl>
                                        <p:attrNameLst>
                                          <p:attrName>style.visibility</p:attrName>
                                        </p:attrNameLst>
                                      </p:cBhvr>
                                      <p:to>
                                        <p:strVal val="visible"/>
                                      </p:to>
                                    </p:set>
                                  </p:childTnLst>
                                </p:cTn>
                              </p:par>
                            </p:childTnLst>
                          </p:cTn>
                        </p:par>
                        <p:par>
                          <p:cTn id="29" fill="hold">
                            <p:stCondLst>
                              <p:cond delay="3000"/>
                            </p:stCondLst>
                            <p:childTnLst>
                              <p:par>
                                <p:cTn id="30" presetID="1" presetClass="entr" presetSubtype="0" fill="hold" grpId="0" nodeType="afterEffect">
                                  <p:stCondLst>
                                    <p:cond delay="0"/>
                                  </p:stCondLst>
                                  <p:childTnLst>
                                    <p:set>
                                      <p:cBhvr>
                                        <p:cTn id="31" dur="1" fill="hold">
                                          <p:stCondLst>
                                            <p:cond delay="499"/>
                                          </p:stCondLst>
                                        </p:cTn>
                                        <p:tgtEl>
                                          <p:spTgt spid="118796"/>
                                        </p:tgtEl>
                                        <p:attrNameLst>
                                          <p:attrName>style.visibility</p:attrName>
                                        </p:attrNameLst>
                                      </p:cBhvr>
                                      <p:to>
                                        <p:strVal val="visible"/>
                                      </p:to>
                                    </p:set>
                                  </p:childTnLst>
                                </p:cTn>
                              </p:par>
                            </p:childTnLst>
                          </p:cTn>
                        </p:par>
                        <p:par>
                          <p:cTn id="32" fill="hold">
                            <p:stCondLst>
                              <p:cond delay="3500"/>
                            </p:stCondLst>
                            <p:childTnLst>
                              <p:par>
                                <p:cTn id="33" presetID="1" presetClass="entr" presetSubtype="0" fill="hold" grpId="0" nodeType="afterEffect">
                                  <p:stCondLst>
                                    <p:cond delay="0"/>
                                  </p:stCondLst>
                                  <p:childTnLst>
                                    <p:set>
                                      <p:cBhvr>
                                        <p:cTn id="34" dur="1" fill="hold">
                                          <p:stCondLst>
                                            <p:cond delay="499"/>
                                          </p:stCondLst>
                                        </p:cTn>
                                        <p:tgtEl>
                                          <p:spTgt spid="118797"/>
                                        </p:tgtEl>
                                        <p:attrNameLst>
                                          <p:attrName>style.visibility</p:attrName>
                                        </p:attrNameLst>
                                      </p:cBhvr>
                                      <p:to>
                                        <p:strVal val="visible"/>
                                      </p:to>
                                    </p:set>
                                  </p:childTnLst>
                                </p:cTn>
                              </p:par>
                            </p:childTnLst>
                          </p:cTn>
                        </p:par>
                        <p:par>
                          <p:cTn id="35" fill="hold">
                            <p:stCondLst>
                              <p:cond delay="4000"/>
                            </p:stCondLst>
                            <p:childTnLst>
                              <p:par>
                                <p:cTn id="36" presetID="1" presetClass="entr" presetSubtype="0" fill="hold" grpId="0" nodeType="afterEffect">
                                  <p:stCondLst>
                                    <p:cond delay="0"/>
                                  </p:stCondLst>
                                  <p:childTnLst>
                                    <p:set>
                                      <p:cBhvr>
                                        <p:cTn id="37" dur="1" fill="hold">
                                          <p:stCondLst>
                                            <p:cond delay="499"/>
                                          </p:stCondLst>
                                        </p:cTn>
                                        <p:tgtEl>
                                          <p:spTgt spid="118798"/>
                                        </p:tgtEl>
                                        <p:attrNameLst>
                                          <p:attrName>style.visibility</p:attrName>
                                        </p:attrNameLst>
                                      </p:cBhvr>
                                      <p:to>
                                        <p:strVal val="visible"/>
                                      </p:to>
                                    </p:set>
                                  </p:childTnLst>
                                </p:cTn>
                              </p:par>
                            </p:childTnLst>
                          </p:cTn>
                        </p:par>
                        <p:par>
                          <p:cTn id="38" fill="hold">
                            <p:stCondLst>
                              <p:cond delay="4500"/>
                            </p:stCondLst>
                            <p:childTnLst>
                              <p:par>
                                <p:cTn id="39" presetID="1" presetClass="entr" presetSubtype="0" fill="hold" grpId="0" nodeType="afterEffect">
                                  <p:stCondLst>
                                    <p:cond delay="0"/>
                                  </p:stCondLst>
                                  <p:childTnLst>
                                    <p:set>
                                      <p:cBhvr>
                                        <p:cTn id="40" dur="1" fill="hold">
                                          <p:stCondLst>
                                            <p:cond delay="499"/>
                                          </p:stCondLst>
                                        </p:cTn>
                                        <p:tgtEl>
                                          <p:spTgt spid="118799"/>
                                        </p:tgtEl>
                                        <p:attrNameLst>
                                          <p:attrName>style.visibility</p:attrName>
                                        </p:attrNameLst>
                                      </p:cBhvr>
                                      <p:to>
                                        <p:strVal val="visible"/>
                                      </p:to>
                                    </p:set>
                                  </p:childTnLst>
                                </p:cTn>
                              </p:par>
                            </p:childTnLst>
                          </p:cTn>
                        </p:par>
                        <p:par>
                          <p:cTn id="41" fill="hold">
                            <p:stCondLst>
                              <p:cond delay="5000"/>
                            </p:stCondLst>
                            <p:childTnLst>
                              <p:par>
                                <p:cTn id="42" presetID="1" presetClass="entr" presetSubtype="0" fill="hold" grpId="0" nodeType="afterEffect">
                                  <p:stCondLst>
                                    <p:cond delay="0"/>
                                  </p:stCondLst>
                                  <p:childTnLst>
                                    <p:set>
                                      <p:cBhvr>
                                        <p:cTn id="43" dur="1" fill="hold">
                                          <p:stCondLst>
                                            <p:cond delay="499"/>
                                          </p:stCondLst>
                                        </p:cTn>
                                        <p:tgtEl>
                                          <p:spTgt spid="118800"/>
                                        </p:tgtEl>
                                        <p:attrNameLst>
                                          <p:attrName>style.visibility</p:attrName>
                                        </p:attrNameLst>
                                      </p:cBhvr>
                                      <p:to>
                                        <p:strVal val="visible"/>
                                      </p:to>
                                    </p:set>
                                  </p:childTnLst>
                                </p:cTn>
                              </p:par>
                            </p:childTnLst>
                          </p:cTn>
                        </p:par>
                        <p:par>
                          <p:cTn id="44" fill="hold">
                            <p:stCondLst>
                              <p:cond delay="5500"/>
                            </p:stCondLst>
                            <p:childTnLst>
                              <p:par>
                                <p:cTn id="45" presetID="1" presetClass="entr" presetSubtype="0" fill="hold" grpId="0" nodeType="afterEffect">
                                  <p:stCondLst>
                                    <p:cond delay="0"/>
                                  </p:stCondLst>
                                  <p:childTnLst>
                                    <p:set>
                                      <p:cBhvr>
                                        <p:cTn id="46" dur="1" fill="hold">
                                          <p:stCondLst>
                                            <p:cond delay="499"/>
                                          </p:stCondLst>
                                        </p:cTn>
                                        <p:tgtEl>
                                          <p:spTgt spid="1188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autoUpdateAnimBg="0"/>
      <p:bldP spid="118788" grpId="0" autoUpdateAnimBg="0"/>
      <p:bldP spid="118789" grpId="0" autoUpdateAnimBg="0"/>
      <p:bldP spid="118790" grpId="0" autoUpdateAnimBg="0"/>
      <p:bldP spid="118792" grpId="0" autoUpdateAnimBg="0"/>
      <p:bldP spid="118793" grpId="0" autoUpdateAnimBg="0"/>
      <p:bldP spid="118794" grpId="0" autoUpdateAnimBg="0"/>
      <p:bldP spid="118795" grpId="0" animBg="1"/>
      <p:bldP spid="118796" grpId="0" animBg="1"/>
      <p:bldP spid="118797" grpId="0" animBg="1"/>
      <p:bldP spid="118798" grpId="0" animBg="1"/>
      <p:bldP spid="118799" grpId="0" animBg="1"/>
      <p:bldP spid="118800" grpId="0" animBg="1"/>
      <p:bldP spid="118801"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8434" name="Picture 1039"/>
          <p:cNvPicPr>
            <a:picLocks noChangeAspect="1" noChangeArrowheads="1"/>
          </p:cNvPicPr>
          <p:nvPr/>
        </p:nvPicPr>
        <p:blipFill>
          <a:blip r:embed="rId3" cstate="print"/>
          <a:srcRect/>
          <a:stretch>
            <a:fillRect/>
          </a:stretch>
        </p:blipFill>
        <p:spPr bwMode="auto">
          <a:xfrm>
            <a:off x="6343982" y="299528"/>
            <a:ext cx="4715004" cy="6286097"/>
          </a:xfrm>
          <a:prstGeom prst="rect">
            <a:avLst/>
          </a:prstGeom>
          <a:ln>
            <a:noFill/>
          </a:ln>
          <a:effectLst>
            <a:outerShdw blurRad="292100" dist="139700" dir="2700000" algn="tl" rotWithShape="0">
              <a:srgbClr val="333333">
                <a:alpha val="65000"/>
              </a:srgbClr>
            </a:outerShdw>
          </a:effectLst>
        </p:spPr>
      </p:pic>
      <p:sp>
        <p:nvSpPr>
          <p:cNvPr id="22531" name="Rectangle 1030"/>
          <p:cNvSpPr>
            <a:spLocks noGrp="1" noChangeArrowheads="1"/>
          </p:cNvSpPr>
          <p:nvPr>
            <p:ph type="title"/>
          </p:nvPr>
        </p:nvSpPr>
        <p:spPr/>
        <p:txBody>
          <a:bodyPr/>
          <a:lstStyle/>
          <a:p>
            <a:pPr eaLnBrk="1" hangingPunct="1"/>
            <a:r>
              <a:rPr lang="nl-NL"/>
              <a:t>Naaktslakken</a:t>
            </a:r>
          </a:p>
        </p:txBody>
      </p:sp>
      <p:sp>
        <p:nvSpPr>
          <p:cNvPr id="121863" name="Rectangle 1031"/>
          <p:cNvSpPr>
            <a:spLocks noGrp="1" noChangeArrowheads="1"/>
          </p:cNvSpPr>
          <p:nvPr>
            <p:ph sz="half" idx="1"/>
          </p:nvPr>
        </p:nvSpPr>
        <p:spPr/>
        <p:txBody>
          <a:bodyPr/>
          <a:lstStyle/>
          <a:p>
            <a:pPr eaLnBrk="1" hangingPunct="1"/>
            <a:r>
              <a:rPr lang="nl-NL"/>
              <a:t>Voet</a:t>
            </a:r>
          </a:p>
          <a:p>
            <a:pPr eaLnBrk="1" hangingPunct="1"/>
            <a:r>
              <a:rPr lang="nl-NL"/>
              <a:t>Geen schelp</a:t>
            </a:r>
          </a:p>
          <a:p>
            <a:pPr eaLnBrk="1" hangingPunct="1"/>
            <a:r>
              <a:rPr lang="nl-NL"/>
              <a:t>Kieuw voor ademhaling</a:t>
            </a:r>
          </a:p>
          <a:p>
            <a:pPr eaLnBrk="1" hangingPunct="1"/>
            <a:r>
              <a:rPr lang="nl-NL"/>
              <a:t>Soms bescherming door gif</a:t>
            </a:r>
          </a:p>
        </p:txBody>
      </p:sp>
      <p:sp>
        <p:nvSpPr>
          <p:cNvPr id="121868" name="Text Box 1036"/>
          <p:cNvSpPr txBox="1">
            <a:spLocks noChangeArrowheads="1"/>
          </p:cNvSpPr>
          <p:nvPr/>
        </p:nvSpPr>
        <p:spPr bwMode="auto">
          <a:xfrm>
            <a:off x="5135167" y="5278042"/>
            <a:ext cx="1209114" cy="461665"/>
          </a:xfrm>
          <a:prstGeom prst="rect">
            <a:avLst/>
          </a:prstGeom>
          <a:noFill/>
          <a:ln w="12700">
            <a:noFill/>
            <a:miter lim="800000"/>
            <a:headEnd/>
            <a:tailEnd/>
          </a:ln>
        </p:spPr>
        <p:txBody>
          <a:bodyPr wrap="none">
            <a:spAutoFit/>
          </a:bodyPr>
          <a:lstStyle/>
          <a:p>
            <a:r>
              <a:rPr lang="nl-NL" sz="2400" dirty="0" err="1">
                <a:solidFill>
                  <a:srgbClr val="106AB3"/>
                </a:solidFill>
                <a:latin typeface="Calibri" pitchFamily="34" charset="0"/>
              </a:rPr>
              <a:t>Zeehaas</a:t>
            </a:r>
            <a:endParaRPr lang="nl-NL" dirty="0">
              <a:solidFill>
                <a:srgbClr val="106AB3"/>
              </a:solidFill>
              <a:latin typeface="Calibri" pitchFamily="34" charset="0"/>
            </a:endParaRPr>
          </a:p>
        </p:txBody>
      </p:sp>
      <p:sp>
        <p:nvSpPr>
          <p:cNvPr id="18439" name="Text Box 1037"/>
          <p:cNvSpPr txBox="1">
            <a:spLocks noChangeArrowheads="1"/>
          </p:cNvSpPr>
          <p:nvPr/>
        </p:nvSpPr>
        <p:spPr bwMode="auto">
          <a:xfrm>
            <a:off x="11361906" y="6204929"/>
            <a:ext cx="497884" cy="369332"/>
          </a:xfrm>
          <a:prstGeom prst="rect">
            <a:avLst/>
          </a:prstGeom>
          <a:noFill/>
          <a:ln w="12700">
            <a:noFill/>
            <a:miter lim="800000"/>
            <a:headEnd/>
            <a:tailEnd/>
          </a:ln>
        </p:spPr>
        <p:txBody>
          <a:bodyPr wrap="square">
            <a:spAutoFit/>
          </a:bodyPr>
          <a:lstStyle/>
          <a:p>
            <a:pPr>
              <a:spcBef>
                <a:spcPct val="50000"/>
              </a:spcBef>
              <a:defRPr/>
            </a:pPr>
            <a:r>
              <a:rPr lang="nl-NL" dirty="0">
                <a:solidFill>
                  <a:schemeClr val="tx2">
                    <a:lumMod val="50000"/>
                  </a:schemeClr>
                </a:solidFill>
              </a:rPr>
              <a:t>50</a:t>
            </a:r>
          </a:p>
        </p:txBody>
      </p:sp>
    </p:spTree>
    <p:extLst>
      <p:ext uri="{BB962C8B-B14F-4D97-AF65-F5344CB8AC3E}">
        <p14:creationId xmlns:p14="http://schemas.microsoft.com/office/powerpoint/2010/main" val="820719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1863">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1000"/>
                                  </p:stCondLst>
                                  <p:childTnLst>
                                    <p:set>
                                      <p:cBhvr>
                                        <p:cTn id="9" dur="1" fill="hold">
                                          <p:stCondLst>
                                            <p:cond delay="499"/>
                                          </p:stCondLst>
                                        </p:cTn>
                                        <p:tgtEl>
                                          <p:spTgt spid="121863">
                                            <p:txEl>
                                              <p:pRg st="1" end="1"/>
                                            </p:txEl>
                                          </p:spTgt>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1000"/>
                                  </p:stCondLst>
                                  <p:childTnLst>
                                    <p:set>
                                      <p:cBhvr>
                                        <p:cTn id="12" dur="1" fill="hold">
                                          <p:stCondLst>
                                            <p:cond delay="499"/>
                                          </p:stCondLst>
                                        </p:cTn>
                                        <p:tgtEl>
                                          <p:spTgt spid="121863">
                                            <p:txEl>
                                              <p:pRg st="2" end="2"/>
                                            </p:txEl>
                                          </p:spTgt>
                                        </p:tgtEl>
                                        <p:attrNameLst>
                                          <p:attrName>style.visibility</p:attrName>
                                        </p:attrNameLst>
                                      </p:cBhvr>
                                      <p:to>
                                        <p:strVal val="visible"/>
                                      </p:to>
                                    </p:set>
                                  </p:childTnLst>
                                </p:cTn>
                              </p:par>
                            </p:childTnLst>
                          </p:cTn>
                        </p:par>
                        <p:par>
                          <p:cTn id="13" fill="hold">
                            <p:stCondLst>
                              <p:cond delay="3500"/>
                            </p:stCondLst>
                            <p:childTnLst>
                              <p:par>
                                <p:cTn id="14" presetID="1" presetClass="entr" presetSubtype="0" fill="hold" grpId="0" nodeType="afterEffect">
                                  <p:stCondLst>
                                    <p:cond delay="1000"/>
                                  </p:stCondLst>
                                  <p:childTnLst>
                                    <p:set>
                                      <p:cBhvr>
                                        <p:cTn id="15" dur="1" fill="hold">
                                          <p:stCondLst>
                                            <p:cond delay="499"/>
                                          </p:stCondLst>
                                        </p:cTn>
                                        <p:tgtEl>
                                          <p:spTgt spid="12186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21868"/>
                                        </p:tgtEl>
                                        <p:attrNameLst>
                                          <p:attrName>style.visibility</p:attrName>
                                        </p:attrNameLst>
                                      </p:cBhvr>
                                      <p:to>
                                        <p:strVal val="visible"/>
                                      </p:to>
                                    </p:set>
                                    <p:anim calcmode="lin" valueType="num">
                                      <p:cBhvr additive="base">
                                        <p:cTn id="20" dur="500" fill="hold"/>
                                        <p:tgtEl>
                                          <p:spTgt spid="121868"/>
                                        </p:tgtEl>
                                        <p:attrNameLst>
                                          <p:attrName>ppt_x</p:attrName>
                                        </p:attrNameLst>
                                      </p:cBhvr>
                                      <p:tavLst>
                                        <p:tav tm="0">
                                          <p:val>
                                            <p:strVal val="#ppt_x"/>
                                          </p:val>
                                        </p:tav>
                                        <p:tav tm="100000">
                                          <p:val>
                                            <p:strVal val="#ppt_x"/>
                                          </p:val>
                                        </p:tav>
                                      </p:tavLst>
                                    </p:anim>
                                    <p:anim calcmode="lin" valueType="num">
                                      <p:cBhvr additive="base">
                                        <p:cTn id="21" dur="500" fill="hold"/>
                                        <p:tgtEl>
                                          <p:spTgt spid="1218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3" grpId="0" build="p" autoUpdateAnimBg="0"/>
      <p:bldP spid="121868"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6"/>
          <p:cNvPicPr>
            <a:picLocks noChangeAspect="1" noChangeArrowheads="1"/>
          </p:cNvPicPr>
          <p:nvPr/>
        </p:nvPicPr>
        <p:blipFill>
          <a:blip r:embed="rId3" cstate="print"/>
          <a:srcRect/>
          <a:stretch>
            <a:fillRect/>
          </a:stretch>
        </p:blipFill>
        <p:spPr bwMode="auto">
          <a:xfrm>
            <a:off x="6953249" y="226573"/>
            <a:ext cx="3202427" cy="3202427"/>
          </a:xfrm>
          <a:prstGeom prst="rect">
            <a:avLst/>
          </a:prstGeom>
          <a:noFill/>
          <a:ln w="9525">
            <a:noFill/>
            <a:miter lim="800000"/>
            <a:headEnd/>
            <a:tailEnd/>
          </a:ln>
        </p:spPr>
      </p:pic>
      <p:sp>
        <p:nvSpPr>
          <p:cNvPr id="23555" name="Text Box 6"/>
          <p:cNvSpPr txBox="1">
            <a:spLocks noChangeArrowheads="1"/>
          </p:cNvSpPr>
          <p:nvPr/>
        </p:nvSpPr>
        <p:spPr bwMode="auto">
          <a:xfrm>
            <a:off x="2737682" y="3419273"/>
            <a:ext cx="829073" cy="369332"/>
          </a:xfrm>
          <a:prstGeom prst="rect">
            <a:avLst/>
          </a:prstGeom>
          <a:noFill/>
          <a:ln w="12700">
            <a:noFill/>
            <a:miter lim="800000"/>
            <a:headEnd/>
            <a:tailEnd/>
          </a:ln>
        </p:spPr>
        <p:txBody>
          <a:bodyPr wrap="none">
            <a:spAutoFit/>
          </a:bodyPr>
          <a:lstStyle/>
          <a:p>
            <a:r>
              <a:rPr lang="nl-NL" dirty="0">
                <a:solidFill>
                  <a:schemeClr val="tx2"/>
                </a:solidFill>
                <a:latin typeface="Calibri" pitchFamily="34" charset="0"/>
              </a:rPr>
              <a:t>??????</a:t>
            </a:r>
          </a:p>
        </p:txBody>
      </p:sp>
      <p:sp>
        <p:nvSpPr>
          <p:cNvPr id="19463" name="Text Box 10"/>
          <p:cNvSpPr txBox="1">
            <a:spLocks noChangeArrowheads="1"/>
          </p:cNvSpPr>
          <p:nvPr/>
        </p:nvSpPr>
        <p:spPr bwMode="auto">
          <a:xfrm>
            <a:off x="7771211" y="3391705"/>
            <a:ext cx="1294457" cy="400110"/>
          </a:xfrm>
          <a:prstGeom prst="rect">
            <a:avLst/>
          </a:prstGeom>
          <a:noFill/>
          <a:ln w="12700">
            <a:noFill/>
            <a:miter lim="800000"/>
            <a:headEnd/>
            <a:tailEnd/>
          </a:ln>
        </p:spPr>
        <p:txBody>
          <a:bodyPr wrap="none">
            <a:spAutoFit/>
          </a:bodyPr>
          <a:lstStyle/>
          <a:p>
            <a:pPr>
              <a:defRPr/>
            </a:pPr>
            <a:r>
              <a:rPr lang="nl-NL" sz="2000" dirty="0">
                <a:solidFill>
                  <a:srgbClr val="106AB3"/>
                </a:solidFill>
              </a:rPr>
              <a:t>Blauwtipje</a:t>
            </a:r>
          </a:p>
        </p:txBody>
      </p:sp>
      <p:sp>
        <p:nvSpPr>
          <p:cNvPr id="23557" name="AutoShape 11"/>
          <p:cNvSpPr>
            <a:spLocks noChangeArrowheads="1"/>
          </p:cNvSpPr>
          <p:nvPr/>
        </p:nvSpPr>
        <p:spPr bwMode="auto">
          <a:xfrm>
            <a:off x="3552216" y="3486150"/>
            <a:ext cx="114300" cy="228600"/>
          </a:xfrm>
          <a:prstGeom prst="upArrow">
            <a:avLst>
              <a:gd name="adj1" fmla="val 50000"/>
              <a:gd name="adj2" fmla="val 50000"/>
            </a:avLst>
          </a:prstGeom>
          <a:noFill/>
          <a:ln w="12700">
            <a:solidFill>
              <a:schemeClr val="tx2"/>
            </a:solidFill>
            <a:miter lim="800000"/>
            <a:headEnd/>
            <a:tailEnd/>
          </a:ln>
        </p:spPr>
        <p:txBody>
          <a:bodyPr wrap="none" anchor="ctr"/>
          <a:lstStyle/>
          <a:p>
            <a:endParaRPr lang="nl-NL" sz="1350">
              <a:latin typeface="Calibri" pitchFamily="34" charset="0"/>
            </a:endParaRPr>
          </a:p>
        </p:txBody>
      </p:sp>
      <p:sp>
        <p:nvSpPr>
          <p:cNvPr id="23558" name="AutoShape 13"/>
          <p:cNvSpPr>
            <a:spLocks noChangeArrowheads="1"/>
          </p:cNvSpPr>
          <p:nvPr/>
        </p:nvSpPr>
        <p:spPr bwMode="auto">
          <a:xfrm>
            <a:off x="7603331" y="3451010"/>
            <a:ext cx="114300" cy="228600"/>
          </a:xfrm>
          <a:prstGeom prst="upArrow">
            <a:avLst>
              <a:gd name="adj1" fmla="val 50000"/>
              <a:gd name="adj2" fmla="val 50000"/>
            </a:avLst>
          </a:prstGeom>
          <a:noFill/>
          <a:ln w="12700">
            <a:solidFill>
              <a:schemeClr val="accent1">
                <a:lumMod val="75000"/>
              </a:schemeClr>
            </a:solidFill>
            <a:miter lim="800000"/>
            <a:headEnd/>
            <a:tailEnd/>
          </a:ln>
        </p:spPr>
        <p:txBody>
          <a:bodyPr wrap="none" anchor="ctr"/>
          <a:lstStyle/>
          <a:p>
            <a:endParaRPr lang="nl-NL" sz="1350">
              <a:latin typeface="Calibri" pitchFamily="34" charset="0"/>
            </a:endParaRPr>
          </a:p>
        </p:txBody>
      </p:sp>
      <p:sp>
        <p:nvSpPr>
          <p:cNvPr id="23560" name="Text Box 15"/>
          <p:cNvSpPr txBox="1">
            <a:spLocks noChangeArrowheads="1"/>
          </p:cNvSpPr>
          <p:nvPr/>
        </p:nvSpPr>
        <p:spPr bwMode="auto">
          <a:xfrm>
            <a:off x="9124950" y="5657850"/>
            <a:ext cx="400050" cy="300082"/>
          </a:xfrm>
          <a:prstGeom prst="rect">
            <a:avLst/>
          </a:prstGeom>
          <a:noFill/>
          <a:ln w="12700">
            <a:noFill/>
            <a:miter lim="800000"/>
            <a:headEnd/>
            <a:tailEnd/>
          </a:ln>
        </p:spPr>
        <p:txBody>
          <a:bodyPr>
            <a:spAutoFit/>
          </a:bodyPr>
          <a:lstStyle/>
          <a:p>
            <a:pPr>
              <a:spcBef>
                <a:spcPct val="50000"/>
              </a:spcBef>
            </a:pPr>
            <a:r>
              <a:rPr lang="nl-NL" sz="1350">
                <a:solidFill>
                  <a:schemeClr val="bg1"/>
                </a:solidFill>
                <a:latin typeface="Calibri" pitchFamily="34" charset="0"/>
              </a:rPr>
              <a:t>29</a:t>
            </a:r>
          </a:p>
        </p:txBody>
      </p:sp>
      <p:pic>
        <p:nvPicPr>
          <p:cNvPr id="23561" name="Picture 3"/>
          <p:cNvPicPr>
            <a:picLocks noChangeAspect="1" noChangeArrowheads="1"/>
          </p:cNvPicPr>
          <p:nvPr/>
        </p:nvPicPr>
        <p:blipFill>
          <a:blip r:embed="rId4" cstate="print"/>
          <a:srcRect/>
          <a:stretch>
            <a:fillRect/>
          </a:stretch>
        </p:blipFill>
        <p:spPr bwMode="auto">
          <a:xfrm>
            <a:off x="1451043" y="3800223"/>
            <a:ext cx="3947808" cy="2960508"/>
          </a:xfrm>
          <a:prstGeom prst="rect">
            <a:avLst/>
          </a:prstGeom>
          <a:noFill/>
          <a:ln w="9525">
            <a:noFill/>
            <a:miter lim="800000"/>
            <a:headEnd/>
            <a:tailEnd/>
          </a:ln>
        </p:spPr>
      </p:pic>
      <p:pic>
        <p:nvPicPr>
          <p:cNvPr id="23563" name="Picture 7"/>
          <p:cNvPicPr>
            <a:picLocks noChangeAspect="1" noChangeArrowheads="1"/>
          </p:cNvPicPr>
          <p:nvPr/>
        </p:nvPicPr>
        <p:blipFill>
          <a:blip r:embed="rId5" cstate="print"/>
          <a:srcRect/>
          <a:stretch>
            <a:fillRect/>
          </a:stretch>
        </p:blipFill>
        <p:spPr bwMode="auto">
          <a:xfrm>
            <a:off x="1332689" y="279743"/>
            <a:ext cx="4184440" cy="3137961"/>
          </a:xfrm>
          <a:prstGeom prst="rect">
            <a:avLst/>
          </a:prstGeom>
          <a:noFill/>
          <a:ln w="9525">
            <a:noFill/>
            <a:miter lim="800000"/>
            <a:headEnd/>
            <a:tailEnd/>
          </a:ln>
        </p:spPr>
      </p:pic>
      <p:sp>
        <p:nvSpPr>
          <p:cNvPr id="12" name="Text Box 10"/>
          <p:cNvSpPr txBox="1">
            <a:spLocks noChangeArrowheads="1"/>
          </p:cNvSpPr>
          <p:nvPr/>
        </p:nvSpPr>
        <p:spPr bwMode="auto">
          <a:xfrm>
            <a:off x="0" y="4549204"/>
            <a:ext cx="1500732" cy="677108"/>
          </a:xfrm>
          <a:prstGeom prst="rect">
            <a:avLst/>
          </a:prstGeom>
          <a:noFill/>
          <a:ln w="12700">
            <a:noFill/>
            <a:miter lim="800000"/>
            <a:headEnd/>
            <a:tailEnd/>
          </a:ln>
        </p:spPr>
        <p:txBody>
          <a:bodyPr wrap="none">
            <a:spAutoFit/>
          </a:bodyPr>
          <a:lstStyle/>
          <a:p>
            <a:pPr>
              <a:defRPr/>
            </a:pPr>
            <a:r>
              <a:rPr lang="nl-NL" sz="2000" dirty="0" err="1">
                <a:solidFill>
                  <a:srgbClr val="106AB3"/>
                </a:solidFill>
              </a:rPr>
              <a:t>Polycera</a:t>
            </a:r>
            <a:endParaRPr lang="nl-NL" sz="2000" dirty="0">
              <a:solidFill>
                <a:srgbClr val="106AB3"/>
              </a:solidFill>
            </a:endParaRPr>
          </a:p>
          <a:p>
            <a:pPr>
              <a:defRPr/>
            </a:pPr>
            <a:r>
              <a:rPr lang="nl-NL" i="1" dirty="0">
                <a:solidFill>
                  <a:srgbClr val="106AB3"/>
                </a:solidFill>
              </a:rPr>
              <a:t>(harlekijnslak)</a:t>
            </a:r>
            <a:endParaRPr lang="nl-NL" sz="1400" i="1" dirty="0">
              <a:solidFill>
                <a:srgbClr val="106AB3"/>
              </a:solidFill>
            </a:endParaRPr>
          </a:p>
        </p:txBody>
      </p:sp>
      <p:sp>
        <p:nvSpPr>
          <p:cNvPr id="13" name="Text Box 10"/>
          <p:cNvSpPr txBox="1">
            <a:spLocks noChangeArrowheads="1"/>
          </p:cNvSpPr>
          <p:nvPr/>
        </p:nvSpPr>
        <p:spPr bwMode="auto">
          <a:xfrm>
            <a:off x="7418220" y="6488668"/>
            <a:ext cx="2106474" cy="400110"/>
          </a:xfrm>
          <a:prstGeom prst="rect">
            <a:avLst/>
          </a:prstGeom>
          <a:noFill/>
          <a:ln w="12700">
            <a:noFill/>
            <a:miter lim="800000"/>
            <a:headEnd/>
            <a:tailEnd/>
          </a:ln>
        </p:spPr>
        <p:txBody>
          <a:bodyPr wrap="none">
            <a:spAutoFit/>
          </a:bodyPr>
          <a:lstStyle/>
          <a:p>
            <a:pPr>
              <a:defRPr/>
            </a:pPr>
            <a:r>
              <a:rPr lang="nl-NL" sz="2000" dirty="0">
                <a:solidFill>
                  <a:srgbClr val="106AB3"/>
                </a:solidFill>
              </a:rPr>
              <a:t>Vlokkige naaktslak</a:t>
            </a:r>
          </a:p>
        </p:txBody>
      </p:sp>
      <p:pic>
        <p:nvPicPr>
          <p:cNvPr id="2" name="Afbeelding 1"/>
          <p:cNvPicPr>
            <a:picLocks noChangeAspect="1"/>
          </p:cNvPicPr>
          <p:nvPr/>
        </p:nvPicPr>
        <p:blipFill>
          <a:blip r:embed="rId6"/>
          <a:stretch>
            <a:fillRect/>
          </a:stretch>
        </p:blipFill>
        <p:spPr>
          <a:xfrm>
            <a:off x="6354721" y="3798101"/>
            <a:ext cx="4620173" cy="2602698"/>
          </a:xfrm>
          <a:prstGeom prst="rect">
            <a:avLst/>
          </a:prstGeom>
        </p:spPr>
      </p:pic>
    </p:spTree>
    <p:extLst>
      <p:ext uri="{BB962C8B-B14F-4D97-AF65-F5344CB8AC3E}">
        <p14:creationId xmlns:p14="http://schemas.microsoft.com/office/powerpoint/2010/main" val="13119377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9"/>
          <p:cNvSpPr>
            <a:spLocks noGrp="1" noChangeArrowheads="1"/>
          </p:cNvSpPr>
          <p:nvPr>
            <p:ph type="title"/>
          </p:nvPr>
        </p:nvSpPr>
        <p:spPr/>
        <p:txBody>
          <a:bodyPr rtlCol="0">
            <a:normAutofit/>
          </a:bodyPr>
          <a:lstStyle/>
          <a:p>
            <a:pPr>
              <a:defRPr/>
            </a:pPr>
            <a:r>
              <a:rPr lang="nl-NL" dirty="0"/>
              <a:t>Weekdieren: Inktvissen</a:t>
            </a:r>
          </a:p>
        </p:txBody>
      </p:sp>
      <p:sp>
        <p:nvSpPr>
          <p:cNvPr id="99338" name="Rectangle 10"/>
          <p:cNvSpPr>
            <a:spLocks noGrp="1" noChangeArrowheads="1"/>
          </p:cNvSpPr>
          <p:nvPr>
            <p:ph idx="1"/>
          </p:nvPr>
        </p:nvSpPr>
        <p:spPr/>
        <p:txBody>
          <a:bodyPr/>
          <a:lstStyle/>
          <a:p>
            <a:pPr eaLnBrk="1" hangingPunct="1"/>
            <a:r>
              <a:rPr lang="nl-NL" dirty="0"/>
              <a:t>Hoogst ontwikkelde ongewervelden</a:t>
            </a:r>
          </a:p>
          <a:p>
            <a:pPr eaLnBrk="1" hangingPunct="1"/>
            <a:r>
              <a:rPr lang="nl-NL" dirty="0"/>
              <a:t>Inwendige schelp (m.u.v. nautilus), stelt soms niets voor</a:t>
            </a:r>
          </a:p>
          <a:p>
            <a:pPr eaLnBrk="1" hangingPunct="1"/>
            <a:r>
              <a:rPr lang="nl-NL" dirty="0"/>
              <a:t>8-10 armen (m.u.v. nautilus)</a:t>
            </a:r>
          </a:p>
          <a:p>
            <a:pPr eaLnBrk="1" hangingPunct="1"/>
            <a:r>
              <a:rPr lang="nl-NL" dirty="0"/>
              <a:t>Kunnen van kleur veranderen</a:t>
            </a:r>
          </a:p>
          <a:p>
            <a:pPr eaLnBrk="1" hangingPunct="1"/>
            <a:r>
              <a:rPr lang="nl-NL" dirty="0"/>
              <a:t>Zuignappen, snavel &amp; rasptong </a:t>
            </a:r>
          </a:p>
          <a:p>
            <a:pPr eaLnBrk="1" hangingPunct="1"/>
            <a:r>
              <a:rPr lang="nl-NL" dirty="0"/>
              <a:t>Uitstekende ogen</a:t>
            </a:r>
          </a:p>
          <a:p>
            <a:pPr eaLnBrk="1" hangingPunct="1"/>
            <a:r>
              <a:rPr lang="nl-NL" dirty="0"/>
              <a:t>Verschillende manieren van voortbewegen</a:t>
            </a:r>
          </a:p>
        </p:txBody>
      </p:sp>
      <p:sp>
        <p:nvSpPr>
          <p:cNvPr id="24580" name="Text Box 8"/>
          <p:cNvSpPr txBox="1">
            <a:spLocks noChangeArrowheads="1"/>
          </p:cNvSpPr>
          <p:nvPr/>
        </p:nvSpPr>
        <p:spPr bwMode="auto">
          <a:xfrm>
            <a:off x="11395650" y="6292478"/>
            <a:ext cx="418704" cy="369332"/>
          </a:xfrm>
          <a:prstGeom prst="rect">
            <a:avLst/>
          </a:prstGeom>
          <a:noFill/>
          <a:ln w="12700">
            <a:noFill/>
            <a:miter lim="800000"/>
            <a:headEnd/>
            <a:tailEnd/>
          </a:ln>
        </p:spPr>
        <p:txBody>
          <a:bodyPr wrap="none">
            <a:spAutoFit/>
          </a:bodyPr>
          <a:lstStyle/>
          <a:p>
            <a:r>
              <a:rPr lang="nl-NL" dirty="0">
                <a:latin typeface="Calibri" pitchFamily="34" charset="0"/>
              </a:rPr>
              <a:t>52</a:t>
            </a:r>
          </a:p>
        </p:txBody>
      </p:sp>
      <p:sp>
        <p:nvSpPr>
          <p:cNvPr id="99340" name="Line 12"/>
          <p:cNvSpPr>
            <a:spLocks noChangeShapeType="1"/>
          </p:cNvSpPr>
          <p:nvPr/>
        </p:nvSpPr>
        <p:spPr bwMode="auto">
          <a:xfrm>
            <a:off x="5817140" y="2743200"/>
            <a:ext cx="2859932" cy="1128409"/>
          </a:xfrm>
          <a:prstGeom prst="line">
            <a:avLst/>
          </a:prstGeom>
          <a:noFill/>
          <a:ln w="50800">
            <a:solidFill>
              <a:srgbClr val="106AB3"/>
            </a:solidFill>
            <a:round/>
            <a:headEnd/>
            <a:tailEnd type="triangle" w="med" len="med"/>
          </a:ln>
        </p:spPr>
        <p:txBody>
          <a:bodyPr wrap="none" anchor="ctr"/>
          <a:lstStyle/>
          <a:p>
            <a:endParaRPr lang="nl-NL" sz="1350"/>
          </a:p>
        </p:txBody>
      </p:sp>
      <p:pic>
        <p:nvPicPr>
          <p:cNvPr id="26626" name="Picture 2" descr="Nautilus in een aquarium">
            <a:hlinkClick r:id="rId3" tooltip="Nautilus in een aquarium"/>
          </p:cNvPr>
          <p:cNvPicPr>
            <a:picLocks noChangeAspect="1" noChangeArrowheads="1"/>
          </p:cNvPicPr>
          <p:nvPr/>
        </p:nvPicPr>
        <p:blipFill>
          <a:blip r:embed="rId4" cstate="print"/>
          <a:srcRect/>
          <a:stretch>
            <a:fillRect/>
          </a:stretch>
        </p:blipFill>
        <p:spPr bwMode="auto">
          <a:xfrm>
            <a:off x="8537434" y="2840477"/>
            <a:ext cx="3291399" cy="3254829"/>
          </a:xfrm>
          <a:prstGeom prst="rect">
            <a:avLst/>
          </a:prstGeom>
          <a:ln>
            <a:noFill/>
          </a:ln>
          <a:effectLst>
            <a:outerShdw blurRad="292100" dist="139700" dir="2700000" algn="tl" rotWithShape="0">
              <a:srgbClr val="333333">
                <a:alpha val="65000"/>
              </a:srgbClr>
            </a:outerShdw>
          </a:effectLst>
        </p:spPr>
      </p:pic>
      <p:sp>
        <p:nvSpPr>
          <p:cNvPr id="8" name="Tekstvak 7"/>
          <p:cNvSpPr txBox="1"/>
          <p:nvPr/>
        </p:nvSpPr>
        <p:spPr>
          <a:xfrm>
            <a:off x="8720059" y="2991731"/>
            <a:ext cx="971741" cy="276999"/>
          </a:xfrm>
          <a:prstGeom prst="rect">
            <a:avLst/>
          </a:prstGeom>
          <a:noFill/>
        </p:spPr>
        <p:txBody>
          <a:bodyPr wrap="none" rtlCol="0">
            <a:spAutoFit/>
          </a:bodyPr>
          <a:lstStyle/>
          <a:p>
            <a:r>
              <a:rPr lang="nl-NL" sz="1200" dirty="0">
                <a:solidFill>
                  <a:schemeClr val="bg1"/>
                </a:solidFill>
              </a:rPr>
              <a:t>© Wikipedia</a:t>
            </a:r>
          </a:p>
        </p:txBody>
      </p:sp>
    </p:spTree>
    <p:extLst>
      <p:ext uri="{BB962C8B-B14F-4D97-AF65-F5344CB8AC3E}">
        <p14:creationId xmlns:p14="http://schemas.microsoft.com/office/powerpoint/2010/main" val="220603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9338">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499"/>
                                          </p:stCondLst>
                                        </p:cTn>
                                        <p:tgtEl>
                                          <p:spTgt spid="99338">
                                            <p:txEl>
                                              <p:pRg st="1" end="1"/>
                                            </p:txEl>
                                          </p:spTgt>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grpId="0" nodeType="afterEffect">
                                  <p:stCondLst>
                                    <p:cond delay="500"/>
                                  </p:stCondLst>
                                  <p:childTnLst>
                                    <p:set>
                                      <p:cBhvr>
                                        <p:cTn id="12" dur="1" fill="hold">
                                          <p:stCondLst>
                                            <p:cond delay="499"/>
                                          </p:stCondLst>
                                        </p:cTn>
                                        <p:tgtEl>
                                          <p:spTgt spid="99338">
                                            <p:txEl>
                                              <p:pRg st="2" end="2"/>
                                            </p:txEl>
                                          </p:spTgt>
                                        </p:tgtEl>
                                        <p:attrNameLst>
                                          <p:attrName>style.visibility</p:attrName>
                                        </p:attrNameLst>
                                      </p:cBhvr>
                                      <p:to>
                                        <p:strVal val="visible"/>
                                      </p:to>
                                    </p:set>
                                  </p:childTnLst>
                                </p:cTn>
                              </p:par>
                            </p:childTnLst>
                          </p:cTn>
                        </p:par>
                        <p:par>
                          <p:cTn id="13" fill="hold">
                            <p:stCondLst>
                              <p:cond delay="2500"/>
                            </p:stCondLst>
                            <p:childTnLst>
                              <p:par>
                                <p:cTn id="14" presetID="1" presetClass="entr" presetSubtype="0" fill="hold" grpId="0" nodeType="afterEffect">
                                  <p:stCondLst>
                                    <p:cond delay="500"/>
                                  </p:stCondLst>
                                  <p:childTnLst>
                                    <p:set>
                                      <p:cBhvr>
                                        <p:cTn id="15" dur="1" fill="hold">
                                          <p:stCondLst>
                                            <p:cond delay="499"/>
                                          </p:stCondLst>
                                        </p:cTn>
                                        <p:tgtEl>
                                          <p:spTgt spid="99338">
                                            <p:txEl>
                                              <p:pRg st="3" end="3"/>
                                            </p:txEl>
                                          </p:spTgt>
                                        </p:tgtEl>
                                        <p:attrNameLst>
                                          <p:attrName>style.visibility</p:attrName>
                                        </p:attrNameLst>
                                      </p:cBhvr>
                                      <p:to>
                                        <p:strVal val="visible"/>
                                      </p:to>
                                    </p:set>
                                  </p:childTnLst>
                                </p:cTn>
                              </p:par>
                            </p:childTnLst>
                          </p:cTn>
                        </p:par>
                        <p:par>
                          <p:cTn id="16" fill="hold">
                            <p:stCondLst>
                              <p:cond delay="3500"/>
                            </p:stCondLst>
                            <p:childTnLst>
                              <p:par>
                                <p:cTn id="17" presetID="1" presetClass="entr" presetSubtype="0" fill="hold" grpId="0" nodeType="afterEffect">
                                  <p:stCondLst>
                                    <p:cond delay="500"/>
                                  </p:stCondLst>
                                  <p:childTnLst>
                                    <p:set>
                                      <p:cBhvr>
                                        <p:cTn id="18" dur="1" fill="hold">
                                          <p:stCondLst>
                                            <p:cond delay="499"/>
                                          </p:stCondLst>
                                        </p:cTn>
                                        <p:tgtEl>
                                          <p:spTgt spid="99338">
                                            <p:txEl>
                                              <p:pRg st="4" end="4"/>
                                            </p:txEl>
                                          </p:spTgt>
                                        </p:tgtEl>
                                        <p:attrNameLst>
                                          <p:attrName>style.visibility</p:attrName>
                                        </p:attrNameLst>
                                      </p:cBhvr>
                                      <p:to>
                                        <p:strVal val="visible"/>
                                      </p:to>
                                    </p:set>
                                  </p:childTnLst>
                                </p:cTn>
                              </p:par>
                            </p:childTnLst>
                          </p:cTn>
                        </p:par>
                        <p:par>
                          <p:cTn id="19" fill="hold">
                            <p:stCondLst>
                              <p:cond delay="4500"/>
                            </p:stCondLst>
                            <p:childTnLst>
                              <p:par>
                                <p:cTn id="20" presetID="1" presetClass="entr" presetSubtype="0" fill="hold" grpId="0" nodeType="afterEffect">
                                  <p:stCondLst>
                                    <p:cond delay="500"/>
                                  </p:stCondLst>
                                  <p:childTnLst>
                                    <p:set>
                                      <p:cBhvr>
                                        <p:cTn id="21" dur="1" fill="hold">
                                          <p:stCondLst>
                                            <p:cond delay="499"/>
                                          </p:stCondLst>
                                        </p:cTn>
                                        <p:tgtEl>
                                          <p:spTgt spid="99338">
                                            <p:txEl>
                                              <p:pRg st="5" end="5"/>
                                            </p:txEl>
                                          </p:spTgt>
                                        </p:tgtEl>
                                        <p:attrNameLst>
                                          <p:attrName>style.visibility</p:attrName>
                                        </p:attrNameLst>
                                      </p:cBhvr>
                                      <p:to>
                                        <p:strVal val="visible"/>
                                      </p:to>
                                    </p:set>
                                  </p:childTnLst>
                                </p:cTn>
                              </p:par>
                            </p:childTnLst>
                          </p:cTn>
                        </p:par>
                        <p:par>
                          <p:cTn id="22" fill="hold">
                            <p:stCondLst>
                              <p:cond delay="5500"/>
                            </p:stCondLst>
                            <p:childTnLst>
                              <p:par>
                                <p:cTn id="23" presetID="1" presetClass="entr" presetSubtype="0" fill="hold" grpId="0" nodeType="afterEffect">
                                  <p:stCondLst>
                                    <p:cond delay="500"/>
                                  </p:stCondLst>
                                  <p:childTnLst>
                                    <p:set>
                                      <p:cBhvr>
                                        <p:cTn id="24" dur="1" fill="hold">
                                          <p:stCondLst>
                                            <p:cond delay="499"/>
                                          </p:stCondLst>
                                        </p:cTn>
                                        <p:tgtEl>
                                          <p:spTgt spid="99338">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99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8" grpId="0" build="p" autoUpdateAnimBg="0"/>
      <p:bldP spid="9934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a:stretch>
            <a:fillRect/>
          </a:stretch>
        </p:blipFill>
        <p:spPr>
          <a:xfrm>
            <a:off x="6929283" y="3426239"/>
            <a:ext cx="4646631" cy="3345574"/>
          </a:xfrm>
          <a:prstGeom prst="rect">
            <a:avLst/>
          </a:prstGeom>
        </p:spPr>
      </p:pic>
      <p:pic>
        <p:nvPicPr>
          <p:cNvPr id="124934" name="Picture 6"/>
          <p:cNvPicPr>
            <a:picLocks noChangeAspect="1" noChangeArrowheads="1"/>
          </p:cNvPicPr>
          <p:nvPr/>
        </p:nvPicPr>
        <p:blipFill>
          <a:blip r:embed="rId4" cstate="print"/>
          <a:srcRect/>
          <a:stretch>
            <a:fillRect/>
          </a:stretch>
        </p:blipFill>
        <p:spPr bwMode="auto">
          <a:xfrm>
            <a:off x="564204" y="323948"/>
            <a:ext cx="5614077" cy="2249652"/>
          </a:xfrm>
          <a:prstGeom prst="rect">
            <a:avLst/>
          </a:prstGeom>
          <a:noFill/>
          <a:ln w="12700">
            <a:noFill/>
            <a:miter lim="800000"/>
            <a:headEnd/>
            <a:tailEnd/>
          </a:ln>
        </p:spPr>
      </p:pic>
      <p:sp>
        <p:nvSpPr>
          <p:cNvPr id="124935" name="Text Box 7"/>
          <p:cNvSpPr txBox="1">
            <a:spLocks noChangeArrowheads="1"/>
          </p:cNvSpPr>
          <p:nvPr/>
        </p:nvSpPr>
        <p:spPr bwMode="auto">
          <a:xfrm>
            <a:off x="2546008" y="2553495"/>
            <a:ext cx="1801091" cy="369332"/>
          </a:xfrm>
          <a:prstGeom prst="rect">
            <a:avLst/>
          </a:prstGeom>
          <a:noFill/>
          <a:ln w="12700">
            <a:noFill/>
            <a:miter lim="800000"/>
            <a:headEnd/>
            <a:tailEnd/>
          </a:ln>
        </p:spPr>
        <p:txBody>
          <a:bodyPr wrap="square">
            <a:spAutoFit/>
          </a:bodyPr>
          <a:lstStyle/>
          <a:p>
            <a:r>
              <a:rPr lang="nl-NL" dirty="0">
                <a:solidFill>
                  <a:srgbClr val="106AB3"/>
                </a:solidFill>
                <a:latin typeface="Calibri" pitchFamily="34" charset="0"/>
              </a:rPr>
              <a:t>Zeekat  of sepia</a:t>
            </a:r>
          </a:p>
        </p:txBody>
      </p:sp>
      <p:sp>
        <p:nvSpPr>
          <p:cNvPr id="124938" name="Text Box 10"/>
          <p:cNvSpPr txBox="1">
            <a:spLocks noChangeArrowheads="1"/>
          </p:cNvSpPr>
          <p:nvPr/>
        </p:nvSpPr>
        <p:spPr bwMode="auto">
          <a:xfrm>
            <a:off x="8815184" y="2983049"/>
            <a:ext cx="2295459" cy="400110"/>
          </a:xfrm>
          <a:prstGeom prst="rect">
            <a:avLst/>
          </a:prstGeom>
          <a:noFill/>
          <a:ln w="12700">
            <a:noFill/>
            <a:miter lim="800000"/>
            <a:headEnd/>
            <a:tailEnd/>
          </a:ln>
        </p:spPr>
        <p:txBody>
          <a:bodyPr wrap="square">
            <a:spAutoFit/>
          </a:bodyPr>
          <a:lstStyle/>
          <a:p>
            <a:r>
              <a:rPr lang="nl-NL" sz="2000" dirty="0">
                <a:solidFill>
                  <a:schemeClr val="accent5">
                    <a:lumMod val="50000"/>
                  </a:schemeClr>
                </a:solidFill>
                <a:latin typeface="Calibri" pitchFamily="34" charset="0"/>
              </a:rPr>
              <a:t>Gewone octopus</a:t>
            </a:r>
          </a:p>
        </p:txBody>
      </p:sp>
      <p:pic>
        <p:nvPicPr>
          <p:cNvPr id="3075" name="Picture 3"/>
          <p:cNvPicPr>
            <a:picLocks noChangeAspect="1" noChangeArrowheads="1"/>
          </p:cNvPicPr>
          <p:nvPr/>
        </p:nvPicPr>
        <p:blipFill>
          <a:blip r:embed="rId5" cstate="print"/>
          <a:srcRect/>
          <a:stretch>
            <a:fillRect/>
          </a:stretch>
        </p:blipFill>
        <p:spPr bwMode="auto">
          <a:xfrm>
            <a:off x="7266469" y="249486"/>
            <a:ext cx="2714109" cy="2714109"/>
          </a:xfrm>
          <a:prstGeom prst="rect">
            <a:avLst/>
          </a:prstGeom>
          <a:ln>
            <a:noFill/>
          </a:ln>
          <a:effectLst>
            <a:outerShdw blurRad="292100" dist="139700" dir="2700000" algn="tl" rotWithShape="0">
              <a:srgbClr val="333333">
                <a:alpha val="65000"/>
              </a:srgbClr>
            </a:outerShdw>
          </a:effectLst>
        </p:spPr>
      </p:pic>
      <p:sp>
        <p:nvSpPr>
          <p:cNvPr id="14" name="Text Box 7"/>
          <p:cNvSpPr txBox="1">
            <a:spLocks noChangeArrowheads="1"/>
          </p:cNvSpPr>
          <p:nvPr/>
        </p:nvSpPr>
        <p:spPr bwMode="auto">
          <a:xfrm>
            <a:off x="7046989" y="2962997"/>
            <a:ext cx="942887" cy="400110"/>
          </a:xfrm>
          <a:prstGeom prst="rect">
            <a:avLst/>
          </a:prstGeom>
          <a:noFill/>
          <a:ln w="12700">
            <a:noFill/>
            <a:miter lim="800000"/>
            <a:headEnd/>
            <a:tailEnd/>
          </a:ln>
        </p:spPr>
        <p:txBody>
          <a:bodyPr wrap="none">
            <a:spAutoFit/>
          </a:bodyPr>
          <a:lstStyle/>
          <a:p>
            <a:r>
              <a:rPr lang="nl-NL" sz="2000" dirty="0" err="1">
                <a:solidFill>
                  <a:srgbClr val="106AB3"/>
                </a:solidFill>
                <a:latin typeface="Calibri" pitchFamily="34" charset="0"/>
              </a:rPr>
              <a:t>Sepiola</a:t>
            </a:r>
            <a:endParaRPr lang="nl-NL" sz="2000" dirty="0">
              <a:solidFill>
                <a:srgbClr val="106AB3"/>
              </a:solidFill>
              <a:latin typeface="Calibri" pitchFamily="34" charset="0"/>
            </a:endParaRPr>
          </a:p>
        </p:txBody>
      </p:sp>
      <p:sp>
        <p:nvSpPr>
          <p:cNvPr id="25610" name="Text Box 11"/>
          <p:cNvSpPr txBox="1">
            <a:spLocks noChangeArrowheads="1"/>
          </p:cNvSpPr>
          <p:nvPr/>
        </p:nvSpPr>
        <p:spPr bwMode="auto">
          <a:xfrm>
            <a:off x="9210675" y="5667948"/>
            <a:ext cx="360996" cy="300082"/>
          </a:xfrm>
          <a:prstGeom prst="rect">
            <a:avLst/>
          </a:prstGeom>
          <a:noFill/>
          <a:ln w="12700">
            <a:noFill/>
            <a:miter lim="800000"/>
            <a:headEnd/>
            <a:tailEnd/>
          </a:ln>
        </p:spPr>
        <p:txBody>
          <a:bodyPr wrap="none" anchor="ctr">
            <a:spAutoFit/>
          </a:bodyPr>
          <a:lstStyle/>
          <a:p>
            <a:r>
              <a:rPr lang="nl-NL" sz="1350">
                <a:solidFill>
                  <a:schemeClr val="bg1"/>
                </a:solidFill>
                <a:latin typeface="Calibri" pitchFamily="34" charset="0"/>
              </a:rPr>
              <a:t>44</a:t>
            </a:r>
          </a:p>
        </p:txBody>
      </p:sp>
      <p:pic>
        <p:nvPicPr>
          <p:cNvPr id="2" name="Picture 1"/>
          <p:cNvPicPr>
            <a:picLocks noChangeAspect="1" noChangeArrowheads="1"/>
          </p:cNvPicPr>
          <p:nvPr/>
        </p:nvPicPr>
        <p:blipFill>
          <a:blip r:embed="rId6" cstate="print"/>
          <a:srcRect/>
          <a:stretch>
            <a:fillRect/>
          </a:stretch>
        </p:blipFill>
        <p:spPr bwMode="auto">
          <a:xfrm>
            <a:off x="1011677" y="3123480"/>
            <a:ext cx="4885002" cy="36632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8135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24938"/>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24935"/>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7" presetClass="entr" presetSubtype="10" fill="hold" nodeType="clickEffect">
                                  <p:stCondLst>
                                    <p:cond delay="0"/>
                                  </p:stCondLst>
                                  <p:childTnLst>
                                    <p:set>
                                      <p:cBhvr>
                                        <p:cTn id="16" dur="1" fill="hold">
                                          <p:stCondLst>
                                            <p:cond delay="0"/>
                                          </p:stCondLst>
                                        </p:cTn>
                                        <p:tgtEl>
                                          <p:spTgt spid="124934"/>
                                        </p:tgtEl>
                                        <p:attrNameLst>
                                          <p:attrName>style.visibility</p:attrName>
                                        </p:attrNameLst>
                                      </p:cBhvr>
                                      <p:to>
                                        <p:strVal val="visible"/>
                                      </p:to>
                                    </p:set>
                                    <p:anim calcmode="lin" valueType="num">
                                      <p:cBhvr>
                                        <p:cTn id="17" dur="500" fill="hold"/>
                                        <p:tgtEl>
                                          <p:spTgt spid="124934"/>
                                        </p:tgtEl>
                                        <p:attrNameLst>
                                          <p:attrName>ppt_w</p:attrName>
                                        </p:attrNameLst>
                                      </p:cBhvr>
                                      <p:tavLst>
                                        <p:tav tm="0">
                                          <p:val>
                                            <p:fltVal val="0"/>
                                          </p:val>
                                        </p:tav>
                                        <p:tav tm="100000">
                                          <p:val>
                                            <p:strVal val="#ppt_w"/>
                                          </p:val>
                                        </p:tav>
                                      </p:tavLst>
                                    </p:anim>
                                    <p:anim calcmode="lin" valueType="num">
                                      <p:cBhvr>
                                        <p:cTn id="18" dur="500" fill="hold"/>
                                        <p:tgtEl>
                                          <p:spTgt spid="12493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5" grpId="0" autoUpdateAnimBg="0"/>
      <p:bldP spid="124938" grpId="0" autoUpdateAnimBg="0"/>
      <p:bldP spid="14"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40CFD1-785B-50A6-46B0-F1BF82006D74}"/>
              </a:ext>
            </a:extLst>
          </p:cNvPr>
          <p:cNvSpPr>
            <a:spLocks noGrp="1"/>
          </p:cNvSpPr>
          <p:nvPr>
            <p:ph type="title"/>
          </p:nvPr>
        </p:nvSpPr>
        <p:spPr>
          <a:xfrm>
            <a:off x="4834646" y="365125"/>
            <a:ext cx="6519153" cy="1325563"/>
          </a:xfrm>
        </p:spPr>
        <p:txBody>
          <a:bodyPr/>
          <a:lstStyle/>
          <a:p>
            <a:r>
              <a:rPr lang="nl-NL" dirty="0"/>
              <a:t>Reclametijd….</a:t>
            </a:r>
          </a:p>
        </p:txBody>
      </p:sp>
      <p:pic>
        <p:nvPicPr>
          <p:cNvPr id="1026" name="Picture 2" descr="De making-of Loeki de Leeuw">
            <a:extLst>
              <a:ext uri="{FF2B5EF4-FFF2-40B4-BE49-F238E27FC236}">
                <a16:creationId xmlns:a16="http://schemas.microsoft.com/office/drawing/2014/main" id="{C92248EE-82CA-C7D8-31F8-AE99263EEA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913" y="314731"/>
            <a:ext cx="4240449" cy="23831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e Wilde Noordzee | Museon Omniversum">
            <a:extLst>
              <a:ext uri="{FF2B5EF4-FFF2-40B4-BE49-F238E27FC236}">
                <a16:creationId xmlns:a16="http://schemas.microsoft.com/office/drawing/2014/main" id="{F6D35FAB-C26A-AFA1-1BE0-CD05D7A502A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760193" y="2493491"/>
            <a:ext cx="7463577" cy="4198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7991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2000"/>
                                        <p:tgtEl>
                                          <p:spTgt spid="1028"/>
                                        </p:tgtEl>
                                      </p:cBhvr>
                                    </p:animEffect>
                                    <p:anim calcmode="lin" valueType="num">
                                      <p:cBhvr>
                                        <p:cTn id="8" dur="2000" fill="hold"/>
                                        <p:tgtEl>
                                          <p:spTgt spid="1028"/>
                                        </p:tgtEl>
                                        <p:attrNameLst>
                                          <p:attrName>ppt_w</p:attrName>
                                        </p:attrNameLst>
                                      </p:cBhvr>
                                      <p:tavLst>
                                        <p:tav tm="0" fmla="#ppt_w*sin(2.5*pi*$)">
                                          <p:val>
                                            <p:fltVal val="0"/>
                                          </p:val>
                                        </p:tav>
                                        <p:tav tm="100000">
                                          <p:val>
                                            <p:fltVal val="1"/>
                                          </p:val>
                                        </p:tav>
                                      </p:tavLst>
                                    </p:anim>
                                    <p:anim calcmode="lin" valueType="num">
                                      <p:cBhvr>
                                        <p:cTn id="9" dur="2000" fill="hold"/>
                                        <p:tgtEl>
                                          <p:spTgt spid="102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7"/>
          <p:cNvSpPr>
            <a:spLocks noGrp="1" noChangeArrowheads="1"/>
          </p:cNvSpPr>
          <p:nvPr>
            <p:ph type="title"/>
          </p:nvPr>
        </p:nvSpPr>
        <p:spPr/>
        <p:txBody>
          <a:bodyPr/>
          <a:lstStyle/>
          <a:p>
            <a:r>
              <a:rPr lang="nl-NL"/>
              <a:t>Gelede of Ringwormen</a:t>
            </a:r>
            <a:endParaRPr lang="nl-NL" dirty="0"/>
          </a:p>
        </p:txBody>
      </p:sp>
      <p:sp>
        <p:nvSpPr>
          <p:cNvPr id="86024" name="Rectangle 8"/>
          <p:cNvSpPr>
            <a:spLocks noGrp="1" noChangeArrowheads="1"/>
          </p:cNvSpPr>
          <p:nvPr>
            <p:ph idx="1"/>
          </p:nvPr>
        </p:nvSpPr>
        <p:spPr/>
        <p:txBody>
          <a:bodyPr/>
          <a:lstStyle/>
          <a:p>
            <a:r>
              <a:rPr lang="nl-NL" dirty="0"/>
              <a:t>Lichaam opgebouwd uit segmenten</a:t>
            </a:r>
          </a:p>
          <a:p>
            <a:r>
              <a:rPr lang="nl-NL" dirty="0"/>
              <a:t>Geslachtelijke voortplanting </a:t>
            </a:r>
          </a:p>
          <a:p>
            <a:r>
              <a:rPr lang="nl-NL" dirty="0"/>
              <a:t>Goede zintuigen (Tast, vaak licht, geur etc.)</a:t>
            </a:r>
          </a:p>
          <a:p>
            <a:r>
              <a:rPr lang="nl-NL" dirty="0"/>
              <a:t>Filteraars op een plek: kokerwormen</a:t>
            </a:r>
          </a:p>
          <a:p>
            <a:r>
              <a:rPr lang="nl-NL" dirty="0"/>
              <a:t>Jagers (Zager, bloedzuiger)</a:t>
            </a:r>
          </a:p>
          <a:p>
            <a:r>
              <a:rPr lang="nl-NL" dirty="0"/>
              <a:t>Bloedsomloop</a:t>
            </a:r>
          </a:p>
          <a:p>
            <a:endParaRPr lang="nl-NL" dirty="0"/>
          </a:p>
        </p:txBody>
      </p:sp>
      <p:sp>
        <p:nvSpPr>
          <p:cNvPr id="5" name="Tekstvak 4"/>
          <p:cNvSpPr txBox="1"/>
          <p:nvPr/>
        </p:nvSpPr>
        <p:spPr>
          <a:xfrm>
            <a:off x="4765498" y="5372480"/>
            <a:ext cx="2418547" cy="461665"/>
          </a:xfrm>
          <a:prstGeom prst="rect">
            <a:avLst/>
          </a:prstGeom>
          <a:noFill/>
        </p:spPr>
        <p:txBody>
          <a:bodyPr wrap="none">
            <a:spAutoFit/>
          </a:bodyPr>
          <a:lstStyle/>
          <a:p>
            <a:pPr>
              <a:defRPr/>
            </a:pPr>
            <a:r>
              <a:rPr lang="nl-NL" sz="2400" dirty="0">
                <a:solidFill>
                  <a:srgbClr val="106AB3"/>
                </a:solidFill>
              </a:rPr>
              <a:t>Schelpkokerworm</a:t>
            </a:r>
            <a:endParaRPr lang="nl-NL" dirty="0">
              <a:solidFill>
                <a:srgbClr val="106AB3"/>
              </a:solidFill>
            </a:endParaRPr>
          </a:p>
        </p:txBody>
      </p:sp>
      <p:pic>
        <p:nvPicPr>
          <p:cNvPr id="15361" name="Picture 1"/>
          <p:cNvPicPr>
            <a:picLocks noChangeAspect="1" noChangeArrowheads="1"/>
          </p:cNvPicPr>
          <p:nvPr/>
        </p:nvPicPr>
        <p:blipFill>
          <a:blip r:embed="rId3" cstate="print"/>
          <a:srcRect/>
          <a:stretch>
            <a:fillRect/>
          </a:stretch>
        </p:blipFill>
        <p:spPr bwMode="auto">
          <a:xfrm>
            <a:off x="7189000" y="2486047"/>
            <a:ext cx="3193250" cy="3193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58820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6024">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499"/>
                                          </p:stCondLst>
                                        </p:cTn>
                                        <p:tgtEl>
                                          <p:spTgt spid="86024">
                                            <p:txEl>
                                              <p:pRg st="1" end="1"/>
                                            </p:txEl>
                                          </p:spTgt>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grpId="0" nodeType="afterEffect">
                                  <p:stCondLst>
                                    <p:cond delay="500"/>
                                  </p:stCondLst>
                                  <p:childTnLst>
                                    <p:set>
                                      <p:cBhvr>
                                        <p:cTn id="12" dur="1" fill="hold">
                                          <p:stCondLst>
                                            <p:cond delay="499"/>
                                          </p:stCondLst>
                                        </p:cTn>
                                        <p:tgtEl>
                                          <p:spTgt spid="86024">
                                            <p:txEl>
                                              <p:pRg st="2" end="2"/>
                                            </p:txEl>
                                          </p:spTgt>
                                        </p:tgtEl>
                                        <p:attrNameLst>
                                          <p:attrName>style.visibility</p:attrName>
                                        </p:attrNameLst>
                                      </p:cBhvr>
                                      <p:to>
                                        <p:strVal val="visible"/>
                                      </p:to>
                                    </p:set>
                                  </p:childTnLst>
                                </p:cTn>
                              </p:par>
                            </p:childTnLst>
                          </p:cTn>
                        </p:par>
                        <p:par>
                          <p:cTn id="13" fill="hold">
                            <p:stCondLst>
                              <p:cond delay="2500"/>
                            </p:stCondLst>
                            <p:childTnLst>
                              <p:par>
                                <p:cTn id="14" presetID="1" presetClass="entr" presetSubtype="0" fill="hold" grpId="0" nodeType="afterEffect">
                                  <p:stCondLst>
                                    <p:cond delay="500"/>
                                  </p:stCondLst>
                                  <p:childTnLst>
                                    <p:set>
                                      <p:cBhvr>
                                        <p:cTn id="15" dur="1" fill="hold">
                                          <p:stCondLst>
                                            <p:cond delay="499"/>
                                          </p:stCondLst>
                                        </p:cTn>
                                        <p:tgtEl>
                                          <p:spTgt spid="86024">
                                            <p:txEl>
                                              <p:pRg st="3" end="3"/>
                                            </p:txEl>
                                          </p:spTgt>
                                        </p:tgtEl>
                                        <p:attrNameLst>
                                          <p:attrName>style.visibility</p:attrName>
                                        </p:attrNameLst>
                                      </p:cBhvr>
                                      <p:to>
                                        <p:strVal val="visible"/>
                                      </p:to>
                                    </p:set>
                                  </p:childTnLst>
                                </p:cTn>
                              </p:par>
                            </p:childTnLst>
                          </p:cTn>
                        </p:par>
                        <p:par>
                          <p:cTn id="16" fill="hold">
                            <p:stCondLst>
                              <p:cond delay="3500"/>
                            </p:stCondLst>
                            <p:childTnLst>
                              <p:par>
                                <p:cTn id="17" presetID="1" presetClass="entr" presetSubtype="0" fill="hold" grpId="0" nodeType="afterEffect">
                                  <p:stCondLst>
                                    <p:cond delay="500"/>
                                  </p:stCondLst>
                                  <p:childTnLst>
                                    <p:set>
                                      <p:cBhvr>
                                        <p:cTn id="18" dur="1" fill="hold">
                                          <p:stCondLst>
                                            <p:cond delay="499"/>
                                          </p:stCondLst>
                                        </p:cTn>
                                        <p:tgtEl>
                                          <p:spTgt spid="86024">
                                            <p:txEl>
                                              <p:pRg st="4" end="4"/>
                                            </p:txEl>
                                          </p:spTgt>
                                        </p:tgtEl>
                                        <p:attrNameLst>
                                          <p:attrName>style.visibility</p:attrName>
                                        </p:attrNameLst>
                                      </p:cBhvr>
                                      <p:to>
                                        <p:strVal val="visible"/>
                                      </p:to>
                                    </p:set>
                                  </p:childTnLst>
                                </p:cTn>
                              </p:par>
                            </p:childTnLst>
                          </p:cTn>
                        </p:par>
                        <p:par>
                          <p:cTn id="19" fill="hold">
                            <p:stCondLst>
                              <p:cond delay="4500"/>
                            </p:stCondLst>
                            <p:childTnLst>
                              <p:par>
                                <p:cTn id="20" presetID="1" presetClass="entr" presetSubtype="0" fill="hold" grpId="0" nodeType="afterEffect">
                                  <p:stCondLst>
                                    <p:cond delay="500"/>
                                  </p:stCondLst>
                                  <p:childTnLst>
                                    <p:set>
                                      <p:cBhvr>
                                        <p:cTn id="21" dur="1" fill="hold">
                                          <p:stCondLst>
                                            <p:cond delay="499"/>
                                          </p:stCondLst>
                                        </p:cTn>
                                        <p:tgtEl>
                                          <p:spTgt spid="8602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4"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313" name="Picture 1"/>
          <p:cNvPicPr>
            <a:picLocks noChangeAspect="1" noChangeArrowheads="1"/>
          </p:cNvPicPr>
          <p:nvPr/>
        </p:nvPicPr>
        <p:blipFill>
          <a:blip r:embed="rId3" cstate="print"/>
          <a:srcRect/>
          <a:stretch>
            <a:fillRect/>
          </a:stretch>
        </p:blipFill>
        <p:spPr bwMode="auto">
          <a:xfrm>
            <a:off x="6553352" y="3516549"/>
            <a:ext cx="4361082" cy="3270812"/>
          </a:xfrm>
          <a:prstGeom prst="rect">
            <a:avLst/>
          </a:prstGeom>
          <a:ln>
            <a:noFill/>
          </a:ln>
          <a:effectLst>
            <a:outerShdw blurRad="292100" dist="139700" dir="2700000" algn="tl" rotWithShape="0">
              <a:srgbClr val="333333">
                <a:alpha val="65000"/>
              </a:srgbClr>
            </a:outerShdw>
          </a:effectLst>
        </p:spPr>
      </p:pic>
      <p:sp>
        <p:nvSpPr>
          <p:cNvPr id="27651" name="Text Box 12"/>
          <p:cNvSpPr txBox="1">
            <a:spLocks noChangeArrowheads="1"/>
          </p:cNvSpPr>
          <p:nvPr/>
        </p:nvSpPr>
        <p:spPr bwMode="auto">
          <a:xfrm>
            <a:off x="7489031" y="3107532"/>
            <a:ext cx="2016065" cy="461665"/>
          </a:xfrm>
          <a:prstGeom prst="rect">
            <a:avLst/>
          </a:prstGeom>
          <a:noFill/>
          <a:ln w="12700">
            <a:noFill/>
            <a:miter lim="800000"/>
            <a:headEnd/>
            <a:tailEnd/>
          </a:ln>
        </p:spPr>
        <p:txBody>
          <a:bodyPr wrap="none">
            <a:spAutoFit/>
          </a:bodyPr>
          <a:lstStyle/>
          <a:p>
            <a:r>
              <a:rPr lang="nl-NL" sz="2400" dirty="0">
                <a:solidFill>
                  <a:srgbClr val="00B050"/>
                </a:solidFill>
                <a:latin typeface="Calibri" pitchFamily="34" charset="0"/>
              </a:rPr>
              <a:t>Visbloedzuiger</a:t>
            </a:r>
          </a:p>
        </p:txBody>
      </p:sp>
      <p:pic>
        <p:nvPicPr>
          <p:cNvPr id="13314" name="Picture 2"/>
          <p:cNvPicPr>
            <a:picLocks noChangeAspect="1" noChangeArrowheads="1"/>
          </p:cNvPicPr>
          <p:nvPr/>
        </p:nvPicPr>
        <p:blipFill>
          <a:blip r:embed="rId4" cstate="print"/>
          <a:srcRect/>
          <a:stretch>
            <a:fillRect/>
          </a:stretch>
        </p:blipFill>
        <p:spPr bwMode="auto">
          <a:xfrm>
            <a:off x="7274720" y="216850"/>
            <a:ext cx="2890684" cy="2890684"/>
          </a:xfrm>
          <a:prstGeom prst="rect">
            <a:avLst/>
          </a:prstGeom>
          <a:ln>
            <a:noFill/>
          </a:ln>
          <a:effectLst>
            <a:outerShdw blurRad="292100" dist="139700" dir="2700000" algn="tl" rotWithShape="0">
              <a:srgbClr val="333333">
                <a:alpha val="65000"/>
              </a:srgbClr>
            </a:outerShdw>
          </a:effectLst>
        </p:spPr>
      </p:pic>
      <p:pic>
        <p:nvPicPr>
          <p:cNvPr id="27653" name="Picture 3"/>
          <p:cNvPicPr>
            <a:picLocks noChangeAspect="1" noChangeArrowheads="1"/>
          </p:cNvPicPr>
          <p:nvPr/>
        </p:nvPicPr>
        <p:blipFill>
          <a:blip r:embed="rId5" cstate="print"/>
          <a:srcRect/>
          <a:stretch>
            <a:fillRect/>
          </a:stretch>
        </p:blipFill>
        <p:spPr bwMode="auto">
          <a:xfrm>
            <a:off x="2042810" y="186302"/>
            <a:ext cx="4036524" cy="3846724"/>
          </a:xfrm>
          <a:prstGeom prst="rect">
            <a:avLst/>
          </a:prstGeom>
          <a:noFill/>
          <a:ln w="9525">
            <a:noFill/>
            <a:miter lim="800000"/>
            <a:headEnd/>
            <a:tailEnd/>
          </a:ln>
        </p:spPr>
      </p:pic>
      <p:pic>
        <p:nvPicPr>
          <p:cNvPr id="70658" name="Picture 2"/>
          <p:cNvPicPr>
            <a:picLocks noChangeAspect="1" noChangeArrowheads="1"/>
          </p:cNvPicPr>
          <p:nvPr/>
        </p:nvPicPr>
        <p:blipFill>
          <a:blip r:embed="rId6" cstate="print"/>
          <a:srcRect/>
          <a:stretch>
            <a:fillRect/>
          </a:stretch>
        </p:blipFill>
        <p:spPr bwMode="auto">
          <a:xfrm>
            <a:off x="865763" y="3986045"/>
            <a:ext cx="4719310" cy="2794132"/>
          </a:xfrm>
          <a:prstGeom prst="rect">
            <a:avLst/>
          </a:prstGeom>
          <a:ln>
            <a:noFill/>
          </a:ln>
          <a:effectLst>
            <a:outerShdw blurRad="292100" dist="139700" dir="2700000" algn="tl" rotWithShape="0">
              <a:srgbClr val="333333">
                <a:alpha val="65000"/>
              </a:srgbClr>
            </a:outerShdw>
          </a:effectLst>
        </p:spPr>
      </p:pic>
      <p:sp>
        <p:nvSpPr>
          <p:cNvPr id="27655" name="Text Box 8"/>
          <p:cNvSpPr txBox="1">
            <a:spLocks noChangeArrowheads="1"/>
          </p:cNvSpPr>
          <p:nvPr/>
        </p:nvSpPr>
        <p:spPr bwMode="auto">
          <a:xfrm>
            <a:off x="11496675" y="6370299"/>
            <a:ext cx="444352" cy="400110"/>
          </a:xfrm>
          <a:prstGeom prst="rect">
            <a:avLst/>
          </a:prstGeom>
          <a:noFill/>
          <a:ln w="12700">
            <a:noFill/>
            <a:miter lim="800000"/>
            <a:headEnd/>
            <a:tailEnd/>
          </a:ln>
        </p:spPr>
        <p:txBody>
          <a:bodyPr wrap="none">
            <a:spAutoFit/>
          </a:bodyPr>
          <a:lstStyle/>
          <a:p>
            <a:r>
              <a:rPr lang="nl-NL" sz="2000" dirty="0">
                <a:latin typeface="Calibri" pitchFamily="34" charset="0"/>
              </a:rPr>
              <a:t>40</a:t>
            </a:r>
          </a:p>
        </p:txBody>
      </p:sp>
    </p:spTree>
    <p:extLst>
      <p:ext uri="{BB962C8B-B14F-4D97-AF65-F5344CB8AC3E}">
        <p14:creationId xmlns:p14="http://schemas.microsoft.com/office/powerpoint/2010/main" val="20282617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Picture 1"/>
          <p:cNvPicPr>
            <a:picLocks noChangeAspect="1" noChangeArrowheads="1"/>
          </p:cNvPicPr>
          <p:nvPr/>
        </p:nvPicPr>
        <p:blipFill>
          <a:blip r:embed="rId3" cstate="print"/>
          <a:srcRect/>
          <a:stretch>
            <a:fillRect/>
          </a:stretch>
        </p:blipFill>
        <p:spPr bwMode="auto">
          <a:xfrm>
            <a:off x="7437124" y="246322"/>
            <a:ext cx="3418943" cy="3418944"/>
          </a:xfrm>
          <a:prstGeom prst="rect">
            <a:avLst/>
          </a:prstGeom>
          <a:ln>
            <a:noFill/>
          </a:ln>
          <a:effectLst>
            <a:outerShdw blurRad="292100" dist="139700" dir="2700000" algn="tl" rotWithShape="0">
              <a:srgbClr val="333333">
                <a:alpha val="65000"/>
              </a:srgbClr>
            </a:outerShdw>
          </a:effectLst>
        </p:spPr>
      </p:pic>
      <p:sp>
        <p:nvSpPr>
          <p:cNvPr id="23560" name="Text Box 11"/>
          <p:cNvSpPr txBox="1">
            <a:spLocks noChangeArrowheads="1"/>
          </p:cNvSpPr>
          <p:nvPr/>
        </p:nvSpPr>
        <p:spPr bwMode="auto">
          <a:xfrm>
            <a:off x="5367796" y="1824227"/>
            <a:ext cx="2094741" cy="461665"/>
          </a:xfrm>
          <a:prstGeom prst="rect">
            <a:avLst/>
          </a:prstGeom>
          <a:noFill/>
          <a:ln w="12700">
            <a:noFill/>
            <a:miter lim="800000"/>
            <a:headEnd/>
            <a:tailEnd/>
          </a:ln>
        </p:spPr>
        <p:txBody>
          <a:bodyPr wrap="none">
            <a:spAutoFit/>
          </a:bodyPr>
          <a:lstStyle/>
          <a:p>
            <a:r>
              <a:rPr lang="nl-NL" sz="2400" dirty="0">
                <a:solidFill>
                  <a:srgbClr val="106AB3"/>
                </a:solidFill>
                <a:latin typeface="Calibri" pitchFamily="34" charset="0"/>
              </a:rPr>
              <a:t>Slijkkokerworm</a:t>
            </a:r>
            <a:endParaRPr lang="nl-NL" dirty="0">
              <a:solidFill>
                <a:srgbClr val="106AB3"/>
              </a:solidFill>
              <a:latin typeface="Calibri" pitchFamily="34" charset="0"/>
            </a:endParaRPr>
          </a:p>
        </p:txBody>
      </p:sp>
      <p:pic>
        <p:nvPicPr>
          <p:cNvPr id="23562" name="Picture 18"/>
          <p:cNvPicPr>
            <a:picLocks noChangeAspect="1" noChangeArrowheads="1"/>
          </p:cNvPicPr>
          <p:nvPr/>
        </p:nvPicPr>
        <p:blipFill>
          <a:blip r:embed="rId4" cstate="print"/>
          <a:srcRect/>
          <a:stretch>
            <a:fillRect/>
          </a:stretch>
        </p:blipFill>
        <p:spPr bwMode="auto">
          <a:xfrm>
            <a:off x="475897" y="303281"/>
            <a:ext cx="3998826" cy="3074585"/>
          </a:xfrm>
          <a:prstGeom prst="rect">
            <a:avLst/>
          </a:prstGeom>
          <a:ln>
            <a:noFill/>
          </a:ln>
          <a:effectLst>
            <a:outerShdw blurRad="292100" dist="139700" dir="2700000" algn="tl" rotWithShape="0">
              <a:srgbClr val="333333">
                <a:alpha val="65000"/>
              </a:srgbClr>
            </a:outerShdw>
          </a:effectLst>
        </p:spPr>
      </p:pic>
      <p:sp>
        <p:nvSpPr>
          <p:cNvPr id="23563" name="Text Box 13"/>
          <p:cNvSpPr txBox="1">
            <a:spLocks noChangeArrowheads="1"/>
          </p:cNvSpPr>
          <p:nvPr/>
        </p:nvSpPr>
        <p:spPr bwMode="auto">
          <a:xfrm>
            <a:off x="660721" y="3335276"/>
            <a:ext cx="2603918" cy="369332"/>
          </a:xfrm>
          <a:prstGeom prst="rect">
            <a:avLst/>
          </a:prstGeom>
          <a:noFill/>
          <a:ln w="12700">
            <a:noFill/>
            <a:miter lim="800000"/>
            <a:headEnd/>
            <a:tailEnd/>
          </a:ln>
        </p:spPr>
        <p:txBody>
          <a:bodyPr wrap="none">
            <a:spAutoFit/>
          </a:bodyPr>
          <a:lstStyle/>
          <a:p>
            <a:r>
              <a:rPr lang="nl-NL" dirty="0">
                <a:solidFill>
                  <a:srgbClr val="106AB3"/>
                </a:solidFill>
                <a:latin typeface="Calibri" pitchFamily="34" charset="0"/>
              </a:rPr>
              <a:t>Dubbel gewaaierde worm</a:t>
            </a:r>
          </a:p>
        </p:txBody>
      </p:sp>
      <p:pic>
        <p:nvPicPr>
          <p:cNvPr id="28678" name="Picture 1"/>
          <p:cNvPicPr>
            <a:picLocks noChangeAspect="1" noChangeArrowheads="1"/>
          </p:cNvPicPr>
          <p:nvPr/>
        </p:nvPicPr>
        <p:blipFill>
          <a:blip r:embed="rId5" cstate="print"/>
          <a:srcRect/>
          <a:stretch>
            <a:fillRect/>
          </a:stretch>
        </p:blipFill>
        <p:spPr bwMode="auto">
          <a:xfrm>
            <a:off x="7702368" y="3856844"/>
            <a:ext cx="3503895" cy="2626103"/>
          </a:xfrm>
          <a:prstGeom prst="rect">
            <a:avLst/>
          </a:prstGeom>
          <a:noFill/>
          <a:ln w="9525">
            <a:noFill/>
            <a:miter lim="800000"/>
            <a:headEnd/>
            <a:tailEnd/>
          </a:ln>
        </p:spPr>
      </p:pic>
      <p:pic>
        <p:nvPicPr>
          <p:cNvPr id="11" name="Picture 13"/>
          <p:cNvPicPr>
            <a:picLocks noChangeAspect="1" noChangeArrowheads="1"/>
          </p:cNvPicPr>
          <p:nvPr/>
        </p:nvPicPr>
        <p:blipFill>
          <a:blip r:embed="rId6" cstate="print"/>
          <a:srcRect/>
          <a:stretch>
            <a:fillRect/>
          </a:stretch>
        </p:blipFill>
        <p:spPr bwMode="auto">
          <a:xfrm>
            <a:off x="476496" y="3788656"/>
            <a:ext cx="5408738" cy="2502403"/>
          </a:xfrm>
          <a:prstGeom prst="rect">
            <a:avLst/>
          </a:prstGeom>
          <a:ln>
            <a:noFill/>
          </a:ln>
          <a:effectLst>
            <a:outerShdw blurRad="292100" dist="139700" dir="2700000" algn="tl" rotWithShape="0">
              <a:srgbClr val="333333">
                <a:alpha val="65000"/>
              </a:srgbClr>
            </a:outerShdw>
          </a:effectLst>
        </p:spPr>
      </p:pic>
      <p:sp>
        <p:nvSpPr>
          <p:cNvPr id="12" name="Text Box 11"/>
          <p:cNvSpPr txBox="1">
            <a:spLocks noChangeArrowheads="1"/>
          </p:cNvSpPr>
          <p:nvPr/>
        </p:nvSpPr>
        <p:spPr bwMode="auto">
          <a:xfrm>
            <a:off x="903913" y="6303397"/>
            <a:ext cx="1229952" cy="461665"/>
          </a:xfrm>
          <a:prstGeom prst="rect">
            <a:avLst/>
          </a:prstGeom>
          <a:noFill/>
          <a:ln w="12700">
            <a:noFill/>
            <a:miter lim="800000"/>
            <a:headEnd/>
            <a:tailEnd/>
          </a:ln>
        </p:spPr>
        <p:txBody>
          <a:bodyPr wrap="none">
            <a:spAutoFit/>
          </a:bodyPr>
          <a:lstStyle/>
          <a:p>
            <a:r>
              <a:rPr lang="nl-NL" sz="2400" dirty="0" err="1">
                <a:solidFill>
                  <a:srgbClr val="106AB3"/>
                </a:solidFill>
                <a:latin typeface="Calibri" pitchFamily="34" charset="0"/>
              </a:rPr>
              <a:t>Zeemuis</a:t>
            </a:r>
            <a:endParaRPr lang="nl-NL" dirty="0">
              <a:solidFill>
                <a:srgbClr val="106AB3"/>
              </a:solidFill>
              <a:latin typeface="Calibri" pitchFamily="34" charset="0"/>
            </a:endParaRPr>
          </a:p>
        </p:txBody>
      </p:sp>
      <p:sp>
        <p:nvSpPr>
          <p:cNvPr id="23558" name="Text Box 9"/>
          <p:cNvSpPr txBox="1">
            <a:spLocks noChangeArrowheads="1"/>
          </p:cNvSpPr>
          <p:nvPr/>
        </p:nvSpPr>
        <p:spPr bwMode="auto">
          <a:xfrm>
            <a:off x="8337733" y="6449756"/>
            <a:ext cx="2185278" cy="461665"/>
          </a:xfrm>
          <a:prstGeom prst="rect">
            <a:avLst/>
          </a:prstGeom>
          <a:noFill/>
          <a:ln w="12700">
            <a:noFill/>
            <a:miter lim="800000"/>
            <a:headEnd/>
            <a:tailEnd/>
          </a:ln>
        </p:spPr>
        <p:txBody>
          <a:bodyPr wrap="none">
            <a:spAutoFit/>
          </a:bodyPr>
          <a:lstStyle/>
          <a:p>
            <a:r>
              <a:rPr lang="nl-NL" sz="2400" dirty="0">
                <a:solidFill>
                  <a:srgbClr val="61BA50"/>
                </a:solidFill>
                <a:latin typeface="Calibri" pitchFamily="34" charset="0"/>
              </a:rPr>
              <a:t>Vierkante worm</a:t>
            </a:r>
          </a:p>
        </p:txBody>
      </p:sp>
    </p:spTree>
    <p:extLst>
      <p:ext uri="{BB962C8B-B14F-4D97-AF65-F5344CB8AC3E}">
        <p14:creationId xmlns:p14="http://schemas.microsoft.com/office/powerpoint/2010/main" val="2395980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5" presetClass="entr" presetSubtype="0" fill="hold" grpId="0" nodeType="afterEffect">
                                  <p:stCondLst>
                                    <p:cond delay="0"/>
                                  </p:stCondLst>
                                  <p:childTnLst>
                                    <p:set>
                                      <p:cBhvr>
                                        <p:cTn id="11" dur="1" fill="hold">
                                          <p:stCondLst>
                                            <p:cond delay="0"/>
                                          </p:stCondLst>
                                        </p:cTn>
                                        <p:tgtEl>
                                          <p:spTgt spid="23560"/>
                                        </p:tgtEl>
                                        <p:attrNameLst>
                                          <p:attrName>style.visibility</p:attrName>
                                        </p:attrNameLst>
                                      </p:cBhvr>
                                      <p:to>
                                        <p:strVal val="visible"/>
                                      </p:to>
                                    </p:set>
                                    <p:anim calcmode="lin" valueType="num">
                                      <p:cBhvr>
                                        <p:cTn id="12" dur="1000" fill="hold"/>
                                        <p:tgtEl>
                                          <p:spTgt spid="23560"/>
                                        </p:tgtEl>
                                        <p:attrNameLst>
                                          <p:attrName>ppt_w</p:attrName>
                                        </p:attrNameLst>
                                      </p:cBhvr>
                                      <p:tavLst>
                                        <p:tav tm="0">
                                          <p:val>
                                            <p:strVal val="#ppt_w*0.70"/>
                                          </p:val>
                                        </p:tav>
                                        <p:tav tm="100000">
                                          <p:val>
                                            <p:strVal val="#ppt_w"/>
                                          </p:val>
                                        </p:tav>
                                      </p:tavLst>
                                    </p:anim>
                                    <p:anim calcmode="lin" valueType="num">
                                      <p:cBhvr>
                                        <p:cTn id="13" dur="1000" fill="hold"/>
                                        <p:tgtEl>
                                          <p:spTgt spid="23560"/>
                                        </p:tgtEl>
                                        <p:attrNameLst>
                                          <p:attrName>ppt_h</p:attrName>
                                        </p:attrNameLst>
                                      </p:cBhvr>
                                      <p:tavLst>
                                        <p:tav tm="0">
                                          <p:val>
                                            <p:strVal val="#ppt_h"/>
                                          </p:val>
                                        </p:tav>
                                        <p:tav tm="100000">
                                          <p:val>
                                            <p:strVal val="#ppt_h"/>
                                          </p:val>
                                        </p:tav>
                                      </p:tavLst>
                                    </p:anim>
                                    <p:animEffect transition="in" filter="fade">
                                      <p:cBhvr>
                                        <p:cTn id="14" dur="1000"/>
                                        <p:tgtEl>
                                          <p:spTgt spid="23560"/>
                                        </p:tgtEl>
                                      </p:cBhvr>
                                    </p:animEffect>
                                  </p:childTnLst>
                                </p:cTn>
                              </p:par>
                            </p:childTnLst>
                          </p:cTn>
                        </p:par>
                        <p:par>
                          <p:cTn id="15" fill="hold">
                            <p:stCondLst>
                              <p:cond delay="1500"/>
                            </p:stCondLst>
                            <p:childTnLst>
                              <p:par>
                                <p:cTn id="16" presetID="55" presetClass="entr" presetSubtype="0" fill="hold" grpId="0" nodeType="afterEffect">
                                  <p:stCondLst>
                                    <p:cond delay="0"/>
                                  </p:stCondLst>
                                  <p:childTnLst>
                                    <p:set>
                                      <p:cBhvr>
                                        <p:cTn id="17" dur="1" fill="hold">
                                          <p:stCondLst>
                                            <p:cond delay="0"/>
                                          </p:stCondLst>
                                        </p:cTn>
                                        <p:tgtEl>
                                          <p:spTgt spid="23563"/>
                                        </p:tgtEl>
                                        <p:attrNameLst>
                                          <p:attrName>style.visibility</p:attrName>
                                        </p:attrNameLst>
                                      </p:cBhvr>
                                      <p:to>
                                        <p:strVal val="visible"/>
                                      </p:to>
                                    </p:set>
                                    <p:anim calcmode="lin" valueType="num">
                                      <p:cBhvr>
                                        <p:cTn id="18" dur="1000" fill="hold"/>
                                        <p:tgtEl>
                                          <p:spTgt spid="23563"/>
                                        </p:tgtEl>
                                        <p:attrNameLst>
                                          <p:attrName>ppt_w</p:attrName>
                                        </p:attrNameLst>
                                      </p:cBhvr>
                                      <p:tavLst>
                                        <p:tav tm="0">
                                          <p:val>
                                            <p:strVal val="#ppt_w*0.70"/>
                                          </p:val>
                                        </p:tav>
                                        <p:tav tm="100000">
                                          <p:val>
                                            <p:strVal val="#ppt_w"/>
                                          </p:val>
                                        </p:tav>
                                      </p:tavLst>
                                    </p:anim>
                                    <p:anim calcmode="lin" valueType="num">
                                      <p:cBhvr>
                                        <p:cTn id="19" dur="1000" fill="hold"/>
                                        <p:tgtEl>
                                          <p:spTgt spid="23563"/>
                                        </p:tgtEl>
                                        <p:attrNameLst>
                                          <p:attrName>ppt_h</p:attrName>
                                        </p:attrNameLst>
                                      </p:cBhvr>
                                      <p:tavLst>
                                        <p:tav tm="0">
                                          <p:val>
                                            <p:strVal val="#ppt_h"/>
                                          </p:val>
                                        </p:tav>
                                        <p:tav tm="100000">
                                          <p:val>
                                            <p:strVal val="#ppt_h"/>
                                          </p:val>
                                        </p:tav>
                                      </p:tavLst>
                                    </p:anim>
                                    <p:animEffect transition="in" filter="fade">
                                      <p:cBhvr>
                                        <p:cTn id="20" dur="1000"/>
                                        <p:tgtEl>
                                          <p:spTgt spid="23563"/>
                                        </p:tgtEl>
                                      </p:cBhvr>
                                    </p:animEffect>
                                  </p:childTnLst>
                                </p:cTn>
                              </p:par>
                            </p:childTnLst>
                          </p:cTn>
                        </p:par>
                        <p:par>
                          <p:cTn id="21" fill="hold">
                            <p:stCondLst>
                              <p:cond delay="2500"/>
                            </p:stCondLst>
                            <p:childTnLst>
                              <p:par>
                                <p:cTn id="22" presetID="55" presetClass="entr" presetSubtype="0" fill="hold" grpId="0" nodeType="afterEffect">
                                  <p:stCondLst>
                                    <p:cond delay="0"/>
                                  </p:stCondLst>
                                  <p:childTnLst>
                                    <p:set>
                                      <p:cBhvr>
                                        <p:cTn id="23" dur="1" fill="hold">
                                          <p:stCondLst>
                                            <p:cond delay="0"/>
                                          </p:stCondLst>
                                        </p:cTn>
                                        <p:tgtEl>
                                          <p:spTgt spid="23558"/>
                                        </p:tgtEl>
                                        <p:attrNameLst>
                                          <p:attrName>style.visibility</p:attrName>
                                        </p:attrNameLst>
                                      </p:cBhvr>
                                      <p:to>
                                        <p:strVal val="visible"/>
                                      </p:to>
                                    </p:set>
                                    <p:anim calcmode="lin" valueType="num">
                                      <p:cBhvr>
                                        <p:cTn id="24" dur="1000" fill="hold"/>
                                        <p:tgtEl>
                                          <p:spTgt spid="23558"/>
                                        </p:tgtEl>
                                        <p:attrNameLst>
                                          <p:attrName>ppt_w</p:attrName>
                                        </p:attrNameLst>
                                      </p:cBhvr>
                                      <p:tavLst>
                                        <p:tav tm="0">
                                          <p:val>
                                            <p:strVal val="#ppt_w*0.70"/>
                                          </p:val>
                                        </p:tav>
                                        <p:tav tm="100000">
                                          <p:val>
                                            <p:strVal val="#ppt_w"/>
                                          </p:val>
                                        </p:tav>
                                      </p:tavLst>
                                    </p:anim>
                                    <p:anim calcmode="lin" valueType="num">
                                      <p:cBhvr>
                                        <p:cTn id="25" dur="1000" fill="hold"/>
                                        <p:tgtEl>
                                          <p:spTgt spid="23558"/>
                                        </p:tgtEl>
                                        <p:attrNameLst>
                                          <p:attrName>ppt_h</p:attrName>
                                        </p:attrNameLst>
                                      </p:cBhvr>
                                      <p:tavLst>
                                        <p:tav tm="0">
                                          <p:val>
                                            <p:strVal val="#ppt_h"/>
                                          </p:val>
                                        </p:tav>
                                        <p:tav tm="100000">
                                          <p:val>
                                            <p:strVal val="#ppt_h"/>
                                          </p:val>
                                        </p:tav>
                                      </p:tavLst>
                                    </p:anim>
                                    <p:animEffect transition="in" filter="fade">
                                      <p:cBhvr>
                                        <p:cTn id="26" dur="1000"/>
                                        <p:tgtEl>
                                          <p:spTgt spid="235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p:bldP spid="23563" grpId="0"/>
      <p:bldP spid="12" grpId="0" autoUpdateAnimBg="0"/>
      <p:bldP spid="23558" grpId="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4578" name="Picture 12"/>
          <p:cNvPicPr>
            <a:picLocks noChangeAspect="1" noChangeArrowheads="1"/>
          </p:cNvPicPr>
          <p:nvPr/>
        </p:nvPicPr>
        <p:blipFill>
          <a:blip r:embed="rId3" cstate="print"/>
          <a:srcRect/>
          <a:stretch>
            <a:fillRect/>
          </a:stretch>
        </p:blipFill>
        <p:spPr bwMode="auto">
          <a:xfrm>
            <a:off x="2400324" y="4441289"/>
            <a:ext cx="4327922" cy="19942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9699" name="Rectangle 7"/>
          <p:cNvSpPr>
            <a:spLocks noGrp="1" noChangeArrowheads="1"/>
          </p:cNvSpPr>
          <p:nvPr>
            <p:ph type="title"/>
          </p:nvPr>
        </p:nvSpPr>
        <p:spPr>
          <a:xfrm>
            <a:off x="838200" y="365125"/>
            <a:ext cx="10515600" cy="1325563"/>
          </a:xfrm>
        </p:spPr>
        <p:txBody>
          <a:bodyPr/>
          <a:lstStyle/>
          <a:p>
            <a:r>
              <a:rPr lang="nl-NL" dirty="0"/>
              <a:t>Geleedpotigen</a:t>
            </a:r>
          </a:p>
        </p:txBody>
      </p:sp>
      <p:sp>
        <p:nvSpPr>
          <p:cNvPr id="80904" name="Rectangle 8"/>
          <p:cNvSpPr>
            <a:spLocks noGrp="1" noChangeArrowheads="1"/>
          </p:cNvSpPr>
          <p:nvPr>
            <p:ph idx="1"/>
          </p:nvPr>
        </p:nvSpPr>
        <p:spPr>
          <a:xfrm>
            <a:off x="838200" y="1825625"/>
            <a:ext cx="10515600" cy="4351338"/>
          </a:xfrm>
        </p:spPr>
        <p:txBody>
          <a:bodyPr>
            <a:normAutofit/>
          </a:bodyPr>
          <a:lstStyle/>
          <a:p>
            <a:r>
              <a:rPr lang="nl-NL" dirty="0"/>
              <a:t>Groepen</a:t>
            </a:r>
          </a:p>
          <a:p>
            <a:r>
              <a:rPr lang="nl-NL" dirty="0"/>
              <a:t>Spinnen</a:t>
            </a:r>
          </a:p>
          <a:p>
            <a:r>
              <a:rPr lang="nl-NL" dirty="0"/>
              <a:t>Insecten</a:t>
            </a:r>
          </a:p>
          <a:p>
            <a:r>
              <a:rPr lang="nl-NL" dirty="0"/>
              <a:t>Krabben &amp; kreeften</a:t>
            </a:r>
          </a:p>
          <a:p>
            <a:r>
              <a:rPr lang="nl-NL" dirty="0"/>
              <a:t>Duizendpoten, Miljoenpoten, </a:t>
            </a:r>
            <a:r>
              <a:rPr lang="nl-NL" dirty="0" err="1"/>
              <a:t>etc</a:t>
            </a:r>
            <a:endParaRPr lang="nl-NL" dirty="0"/>
          </a:p>
        </p:txBody>
      </p:sp>
      <p:sp>
        <p:nvSpPr>
          <p:cNvPr id="80905" name="Rectangle 9"/>
          <p:cNvSpPr>
            <a:spLocks noGrp="1" noChangeArrowheads="1"/>
          </p:cNvSpPr>
          <p:nvPr>
            <p:ph type="body" sz="half" idx="4294967295"/>
          </p:nvPr>
        </p:nvSpPr>
        <p:spPr>
          <a:xfrm>
            <a:off x="7023371" y="1787255"/>
            <a:ext cx="4779523" cy="3086100"/>
          </a:xfrm>
        </p:spPr>
        <p:txBody>
          <a:bodyPr>
            <a:normAutofit/>
          </a:bodyPr>
          <a:lstStyle/>
          <a:p>
            <a:pPr eaLnBrk="1" hangingPunct="1">
              <a:buFontTx/>
              <a:buNone/>
            </a:pPr>
            <a:r>
              <a:rPr lang="nl-NL" i="1" u="sng" dirty="0"/>
              <a:t>Soortvoorbeeld</a:t>
            </a:r>
          </a:p>
          <a:p>
            <a:pPr eaLnBrk="1" hangingPunct="1"/>
            <a:r>
              <a:rPr lang="nl-NL" dirty="0"/>
              <a:t>Waterspin, rode watermijt</a:t>
            </a:r>
          </a:p>
          <a:p>
            <a:pPr eaLnBrk="1" hangingPunct="1"/>
            <a:r>
              <a:rPr lang="nl-NL" dirty="0"/>
              <a:t>Libelle, haft, aasgarnaal</a:t>
            </a:r>
          </a:p>
          <a:p>
            <a:pPr eaLnBrk="1" hangingPunct="1"/>
            <a:r>
              <a:rPr lang="nl-NL" dirty="0" err="1"/>
              <a:t>Vlokreeft</a:t>
            </a:r>
            <a:r>
              <a:rPr lang="nl-NL" dirty="0"/>
              <a:t>, wolhandkrab</a:t>
            </a:r>
          </a:p>
        </p:txBody>
      </p:sp>
      <p:sp>
        <p:nvSpPr>
          <p:cNvPr id="80907" name="Rectangle 11"/>
          <p:cNvSpPr>
            <a:spLocks noChangeArrowheads="1"/>
          </p:cNvSpPr>
          <p:nvPr/>
        </p:nvSpPr>
        <p:spPr bwMode="auto">
          <a:xfrm>
            <a:off x="5583194" y="1953305"/>
            <a:ext cx="2857500" cy="3086100"/>
          </a:xfrm>
          <a:prstGeom prst="rect">
            <a:avLst/>
          </a:prstGeom>
          <a:noFill/>
          <a:ln w="9525">
            <a:noFill/>
            <a:miter lim="800000"/>
            <a:headEnd/>
            <a:tailEnd/>
          </a:ln>
        </p:spPr>
        <p:txBody>
          <a:bodyPr/>
          <a:lstStyle/>
          <a:p>
            <a:pPr marL="257175" indent="-257175">
              <a:spcBef>
                <a:spcPct val="20000"/>
              </a:spcBef>
            </a:pPr>
            <a:r>
              <a:rPr lang="nl-NL" sz="2100" i="1" u="sng" dirty="0">
                <a:solidFill>
                  <a:schemeClr val="bg1"/>
                </a:solidFill>
                <a:latin typeface="Calibri" pitchFamily="34" charset="0"/>
              </a:rPr>
              <a:t>Aantal poten</a:t>
            </a:r>
          </a:p>
          <a:p>
            <a:pPr marL="257175" indent="-257175">
              <a:spcBef>
                <a:spcPct val="20000"/>
              </a:spcBef>
              <a:buFontTx/>
              <a:buChar char="•"/>
            </a:pPr>
            <a:r>
              <a:rPr lang="nl-NL" sz="2100" dirty="0">
                <a:solidFill>
                  <a:schemeClr val="bg1"/>
                </a:solidFill>
                <a:latin typeface="Calibri" pitchFamily="34" charset="0"/>
              </a:rPr>
              <a:t>4 paar</a:t>
            </a:r>
          </a:p>
          <a:p>
            <a:pPr marL="257175" indent="-257175">
              <a:spcBef>
                <a:spcPct val="20000"/>
              </a:spcBef>
              <a:buFontTx/>
              <a:buChar char="•"/>
            </a:pPr>
            <a:r>
              <a:rPr lang="nl-NL" sz="2100" dirty="0">
                <a:solidFill>
                  <a:schemeClr val="bg1"/>
                </a:solidFill>
                <a:latin typeface="Calibri" pitchFamily="34" charset="0"/>
              </a:rPr>
              <a:t>3 paar</a:t>
            </a:r>
          </a:p>
          <a:p>
            <a:pPr marL="257175" indent="-257175">
              <a:spcBef>
                <a:spcPct val="20000"/>
              </a:spcBef>
              <a:buFontTx/>
              <a:buChar char="•"/>
            </a:pPr>
            <a:r>
              <a:rPr lang="nl-NL" sz="2100" dirty="0">
                <a:solidFill>
                  <a:schemeClr val="bg1"/>
                </a:solidFill>
                <a:latin typeface="Calibri" pitchFamily="34" charset="0"/>
              </a:rPr>
              <a:t>5-7 paar</a:t>
            </a:r>
          </a:p>
        </p:txBody>
      </p:sp>
      <p:sp>
        <p:nvSpPr>
          <p:cNvPr id="80909" name="Text Box 13"/>
          <p:cNvSpPr txBox="1">
            <a:spLocks noChangeArrowheads="1"/>
          </p:cNvSpPr>
          <p:nvPr/>
        </p:nvSpPr>
        <p:spPr bwMode="auto">
          <a:xfrm>
            <a:off x="6809575" y="5812063"/>
            <a:ext cx="1473993" cy="461665"/>
          </a:xfrm>
          <a:prstGeom prst="rect">
            <a:avLst/>
          </a:prstGeom>
          <a:noFill/>
          <a:ln w="12700">
            <a:noFill/>
            <a:miter lim="800000"/>
            <a:headEnd/>
            <a:tailEnd/>
          </a:ln>
        </p:spPr>
        <p:txBody>
          <a:bodyPr wrap="none">
            <a:spAutoFit/>
          </a:bodyPr>
          <a:lstStyle/>
          <a:p>
            <a:r>
              <a:rPr lang="nl-NL" sz="2400" dirty="0">
                <a:solidFill>
                  <a:srgbClr val="61BA50"/>
                </a:solidFill>
                <a:latin typeface="Calibri" pitchFamily="34" charset="0"/>
              </a:rPr>
              <a:t>Beekjuffer</a:t>
            </a:r>
            <a:endParaRPr lang="nl-NL" sz="2000" dirty="0">
              <a:solidFill>
                <a:srgbClr val="61BA50"/>
              </a:solidFill>
              <a:latin typeface="Calibri" pitchFamily="34" charset="0"/>
            </a:endParaRPr>
          </a:p>
        </p:txBody>
      </p:sp>
      <p:sp>
        <p:nvSpPr>
          <p:cNvPr id="29704" name="Text Box 8"/>
          <p:cNvSpPr txBox="1">
            <a:spLocks noChangeArrowheads="1"/>
          </p:cNvSpPr>
          <p:nvPr/>
        </p:nvSpPr>
        <p:spPr bwMode="auto">
          <a:xfrm>
            <a:off x="11302122" y="6331389"/>
            <a:ext cx="418704" cy="369332"/>
          </a:xfrm>
          <a:prstGeom prst="rect">
            <a:avLst/>
          </a:prstGeom>
          <a:noFill/>
          <a:ln w="12700">
            <a:noFill/>
            <a:miter lim="800000"/>
            <a:headEnd/>
            <a:tailEnd/>
          </a:ln>
        </p:spPr>
        <p:txBody>
          <a:bodyPr wrap="none">
            <a:spAutoFit/>
          </a:bodyPr>
          <a:lstStyle/>
          <a:p>
            <a:r>
              <a:rPr lang="nl-NL">
                <a:latin typeface="Calibri" pitchFamily="34" charset="0"/>
              </a:rPr>
              <a:t>53</a:t>
            </a:r>
          </a:p>
        </p:txBody>
      </p:sp>
    </p:spTree>
    <p:extLst>
      <p:ext uri="{BB962C8B-B14F-4D97-AF65-F5344CB8AC3E}">
        <p14:creationId xmlns:p14="http://schemas.microsoft.com/office/powerpoint/2010/main" val="1351977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0904"/>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1000"/>
                                  </p:stCondLst>
                                  <p:childTnLst>
                                    <p:set>
                                      <p:cBhvr>
                                        <p:cTn id="9" dur="1" fill="hold">
                                          <p:stCondLst>
                                            <p:cond delay="499"/>
                                          </p:stCondLst>
                                        </p:cTn>
                                        <p:tgtEl>
                                          <p:spTgt spid="80907">
                                            <p:txEl>
                                              <p:pRg st="0" end="0"/>
                                            </p:txEl>
                                          </p:spTgt>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1000"/>
                                  </p:stCondLst>
                                  <p:childTnLst>
                                    <p:set>
                                      <p:cBhvr>
                                        <p:cTn id="12" dur="1" fill="hold">
                                          <p:stCondLst>
                                            <p:cond delay="499"/>
                                          </p:stCondLst>
                                        </p:cTn>
                                        <p:tgtEl>
                                          <p:spTgt spid="80907">
                                            <p:txEl>
                                              <p:pRg st="1" end="1"/>
                                            </p:txEl>
                                          </p:spTgt>
                                        </p:tgtEl>
                                        <p:attrNameLst>
                                          <p:attrName>style.visibility</p:attrName>
                                        </p:attrNameLst>
                                      </p:cBhvr>
                                      <p:to>
                                        <p:strVal val="visible"/>
                                      </p:to>
                                    </p:set>
                                  </p:childTnLst>
                                </p:cTn>
                              </p:par>
                            </p:childTnLst>
                          </p:cTn>
                        </p:par>
                        <p:par>
                          <p:cTn id="13" fill="hold">
                            <p:stCondLst>
                              <p:cond delay="3500"/>
                            </p:stCondLst>
                            <p:childTnLst>
                              <p:par>
                                <p:cTn id="14" presetID="1" presetClass="entr" presetSubtype="0" fill="hold" grpId="0" nodeType="afterEffect">
                                  <p:stCondLst>
                                    <p:cond delay="1000"/>
                                  </p:stCondLst>
                                  <p:childTnLst>
                                    <p:set>
                                      <p:cBhvr>
                                        <p:cTn id="15" dur="1" fill="hold">
                                          <p:stCondLst>
                                            <p:cond delay="499"/>
                                          </p:stCondLst>
                                        </p:cTn>
                                        <p:tgtEl>
                                          <p:spTgt spid="80907">
                                            <p:txEl>
                                              <p:pRg st="2" end="2"/>
                                            </p:txEl>
                                          </p:spTgt>
                                        </p:tgtEl>
                                        <p:attrNameLst>
                                          <p:attrName>style.visibility</p:attrName>
                                        </p:attrNameLst>
                                      </p:cBhvr>
                                      <p:to>
                                        <p:strVal val="visible"/>
                                      </p:to>
                                    </p:set>
                                  </p:childTnLst>
                                </p:cTn>
                              </p:par>
                            </p:childTnLst>
                          </p:cTn>
                        </p:par>
                        <p:par>
                          <p:cTn id="16" fill="hold">
                            <p:stCondLst>
                              <p:cond delay="5000"/>
                            </p:stCondLst>
                            <p:childTnLst>
                              <p:par>
                                <p:cTn id="17" presetID="1" presetClass="entr" presetSubtype="0" fill="hold" grpId="0" nodeType="afterEffect">
                                  <p:stCondLst>
                                    <p:cond delay="1000"/>
                                  </p:stCondLst>
                                  <p:childTnLst>
                                    <p:set>
                                      <p:cBhvr>
                                        <p:cTn id="18" dur="1" fill="hold">
                                          <p:stCondLst>
                                            <p:cond delay="499"/>
                                          </p:stCondLst>
                                        </p:cTn>
                                        <p:tgtEl>
                                          <p:spTgt spid="80907">
                                            <p:txEl>
                                              <p:pRg st="3" end="3"/>
                                            </p:txEl>
                                          </p:spTgt>
                                        </p:tgtEl>
                                        <p:attrNameLst>
                                          <p:attrName>style.visibility</p:attrName>
                                        </p:attrNameLst>
                                      </p:cBhvr>
                                      <p:to>
                                        <p:strVal val="visible"/>
                                      </p:to>
                                    </p:set>
                                  </p:childTnLst>
                                </p:cTn>
                              </p:par>
                            </p:childTnLst>
                          </p:cTn>
                        </p:par>
                        <p:par>
                          <p:cTn id="19" fill="hold">
                            <p:stCondLst>
                              <p:cond delay="6500"/>
                            </p:stCondLst>
                            <p:childTnLst>
                              <p:par>
                                <p:cTn id="20" presetID="2" presetClass="entr" presetSubtype="2" fill="hold" grpId="0" nodeType="afterEffect">
                                  <p:stCondLst>
                                    <p:cond delay="1000"/>
                                  </p:stCondLst>
                                  <p:childTnLst>
                                    <p:set>
                                      <p:cBhvr>
                                        <p:cTn id="21" dur="1" fill="hold">
                                          <p:stCondLst>
                                            <p:cond delay="0"/>
                                          </p:stCondLst>
                                        </p:cTn>
                                        <p:tgtEl>
                                          <p:spTgt spid="80905">
                                            <p:txEl>
                                              <p:pRg st="0" end="0"/>
                                            </p:txEl>
                                          </p:spTgt>
                                        </p:tgtEl>
                                        <p:attrNameLst>
                                          <p:attrName>style.visibility</p:attrName>
                                        </p:attrNameLst>
                                      </p:cBhvr>
                                      <p:to>
                                        <p:strVal val="visible"/>
                                      </p:to>
                                    </p:set>
                                    <p:anim calcmode="lin" valueType="num">
                                      <p:cBhvr additive="base">
                                        <p:cTn id="22" dur="500" fill="hold"/>
                                        <p:tgtEl>
                                          <p:spTgt spid="80905">
                                            <p:txEl>
                                              <p:pRg st="0" end="0"/>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8090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80905">
                                            <p:txEl>
                                              <p:pRg st="1" end="1"/>
                                            </p:txEl>
                                          </p:spTgt>
                                        </p:tgtEl>
                                        <p:attrNameLst>
                                          <p:attrName>style.visibility</p:attrName>
                                        </p:attrNameLst>
                                      </p:cBhvr>
                                      <p:to>
                                        <p:strVal val="visible"/>
                                      </p:to>
                                    </p:set>
                                    <p:anim calcmode="lin" valueType="num">
                                      <p:cBhvr additive="base">
                                        <p:cTn id="28" dur="500" fill="hold"/>
                                        <p:tgtEl>
                                          <p:spTgt spid="80905">
                                            <p:txEl>
                                              <p:pRg st="1" end="1"/>
                                            </p:txEl>
                                          </p:spTgt>
                                        </p:tgtEl>
                                        <p:attrNameLst>
                                          <p:attrName>ppt_x</p:attrName>
                                        </p:attrNameLst>
                                      </p:cBhvr>
                                      <p:tavLst>
                                        <p:tav tm="0">
                                          <p:val>
                                            <p:strVal val="1+#ppt_w/2"/>
                                          </p:val>
                                        </p:tav>
                                        <p:tav tm="100000">
                                          <p:val>
                                            <p:strVal val="#ppt_x"/>
                                          </p:val>
                                        </p:tav>
                                      </p:tavLst>
                                    </p:anim>
                                    <p:anim calcmode="lin" valueType="num">
                                      <p:cBhvr additive="base">
                                        <p:cTn id="29" dur="500" fill="hold"/>
                                        <p:tgtEl>
                                          <p:spTgt spid="80905">
                                            <p:txEl>
                                              <p:pRg st="1" end="1"/>
                                            </p:txEl>
                                          </p:spTgt>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80905">
                                            <p:txEl>
                                              <p:pRg st="2" end="2"/>
                                            </p:txEl>
                                          </p:spTgt>
                                        </p:tgtEl>
                                        <p:attrNameLst>
                                          <p:attrName>style.visibility</p:attrName>
                                        </p:attrNameLst>
                                      </p:cBhvr>
                                      <p:to>
                                        <p:strVal val="visible"/>
                                      </p:to>
                                    </p:set>
                                    <p:anim calcmode="lin" valueType="num">
                                      <p:cBhvr additive="base">
                                        <p:cTn id="32" dur="500" fill="hold"/>
                                        <p:tgtEl>
                                          <p:spTgt spid="80905">
                                            <p:txEl>
                                              <p:pRg st="2" end="2"/>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80905">
                                            <p:txEl>
                                              <p:pRg st="2" end="2"/>
                                            </p:txEl>
                                          </p:spTgt>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80905">
                                            <p:txEl>
                                              <p:pRg st="3" end="3"/>
                                            </p:txEl>
                                          </p:spTgt>
                                        </p:tgtEl>
                                        <p:attrNameLst>
                                          <p:attrName>style.visibility</p:attrName>
                                        </p:attrNameLst>
                                      </p:cBhvr>
                                      <p:to>
                                        <p:strVal val="visible"/>
                                      </p:to>
                                    </p:set>
                                    <p:anim calcmode="lin" valueType="num">
                                      <p:cBhvr additive="base">
                                        <p:cTn id="36" dur="500" fill="hold"/>
                                        <p:tgtEl>
                                          <p:spTgt spid="80905">
                                            <p:txEl>
                                              <p:pRg st="3" end="3"/>
                                            </p:txEl>
                                          </p:spTgt>
                                        </p:tgtEl>
                                        <p:attrNameLst>
                                          <p:attrName>ppt_x</p:attrName>
                                        </p:attrNameLst>
                                      </p:cBhvr>
                                      <p:tavLst>
                                        <p:tav tm="0">
                                          <p:val>
                                            <p:strVal val="1+#ppt_w/2"/>
                                          </p:val>
                                        </p:tav>
                                        <p:tav tm="100000">
                                          <p:val>
                                            <p:strVal val="#ppt_x"/>
                                          </p:val>
                                        </p:tav>
                                      </p:tavLst>
                                    </p:anim>
                                    <p:anim calcmode="lin" valueType="num">
                                      <p:cBhvr additive="base">
                                        <p:cTn id="37" dur="500" fill="hold"/>
                                        <p:tgtEl>
                                          <p:spTgt spid="8090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80909"/>
                                        </p:tgtEl>
                                        <p:attrNameLst>
                                          <p:attrName>style.visibility</p:attrName>
                                        </p:attrNameLst>
                                      </p:cBhvr>
                                      <p:to>
                                        <p:strVal val="visible"/>
                                      </p:to>
                                    </p:set>
                                    <p:anim calcmode="lin" valueType="num">
                                      <p:cBhvr additive="base">
                                        <p:cTn id="42" dur="500" fill="hold"/>
                                        <p:tgtEl>
                                          <p:spTgt spid="80909"/>
                                        </p:tgtEl>
                                        <p:attrNameLst>
                                          <p:attrName>ppt_x</p:attrName>
                                        </p:attrNameLst>
                                      </p:cBhvr>
                                      <p:tavLst>
                                        <p:tav tm="0">
                                          <p:val>
                                            <p:strVal val="#ppt_x"/>
                                          </p:val>
                                        </p:tav>
                                        <p:tav tm="100000">
                                          <p:val>
                                            <p:strVal val="#ppt_x"/>
                                          </p:val>
                                        </p:tav>
                                      </p:tavLst>
                                    </p:anim>
                                    <p:anim calcmode="lin" valueType="num">
                                      <p:cBhvr additive="base">
                                        <p:cTn id="43" dur="500" fill="hold"/>
                                        <p:tgtEl>
                                          <p:spTgt spid="809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4" grpId="0" autoUpdateAnimBg="0"/>
      <p:bldP spid="80905" grpId="0" build="p" autoUpdateAnimBg="0" advAuto="1000"/>
      <p:bldP spid="80907" grpId="0" build="p" autoUpdateAnimBg="0" advAuto="1000"/>
      <p:bldP spid="80909"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cstate="print"/>
          <a:srcRect/>
          <a:stretch>
            <a:fillRect/>
          </a:stretch>
        </p:blipFill>
        <p:spPr bwMode="auto">
          <a:xfrm>
            <a:off x="7486021" y="1770943"/>
            <a:ext cx="4537365" cy="3406048"/>
          </a:xfrm>
          <a:prstGeom prst="rect">
            <a:avLst/>
          </a:prstGeom>
          <a:noFill/>
          <a:ln w="9525">
            <a:noFill/>
            <a:miter lim="800000"/>
            <a:headEnd/>
            <a:tailEnd/>
          </a:ln>
        </p:spPr>
      </p:pic>
      <p:sp>
        <p:nvSpPr>
          <p:cNvPr id="25603" name="Rectangle 6"/>
          <p:cNvSpPr>
            <a:spLocks noGrp="1" noChangeArrowheads="1"/>
          </p:cNvSpPr>
          <p:nvPr>
            <p:ph type="title"/>
          </p:nvPr>
        </p:nvSpPr>
        <p:spPr/>
        <p:txBody>
          <a:bodyPr rtlCol="0">
            <a:normAutofit/>
          </a:bodyPr>
          <a:lstStyle/>
          <a:p>
            <a:pPr algn="l">
              <a:defRPr/>
            </a:pPr>
            <a:r>
              <a:rPr lang="nl-NL" dirty="0"/>
              <a:t>Geleedpotigen</a:t>
            </a:r>
          </a:p>
        </p:txBody>
      </p:sp>
      <p:sp>
        <p:nvSpPr>
          <p:cNvPr id="25604" name="Rectangle 7"/>
          <p:cNvSpPr>
            <a:spLocks noGrp="1" noChangeArrowheads="1"/>
          </p:cNvSpPr>
          <p:nvPr>
            <p:ph idx="1"/>
          </p:nvPr>
        </p:nvSpPr>
        <p:spPr>
          <a:xfrm>
            <a:off x="680940" y="1825625"/>
            <a:ext cx="6867728" cy="4351338"/>
          </a:xfrm>
        </p:spPr>
        <p:txBody>
          <a:bodyPr/>
          <a:lstStyle/>
          <a:p>
            <a:pPr eaLnBrk="1" hangingPunct="1"/>
            <a:r>
              <a:rPr lang="nl-NL" dirty="0"/>
              <a:t>Uitwendig skelet</a:t>
            </a:r>
          </a:p>
          <a:p>
            <a:pPr eaLnBrk="1" hangingPunct="1"/>
            <a:r>
              <a:rPr lang="nl-NL" dirty="0"/>
              <a:t>Goede zintuigen</a:t>
            </a:r>
          </a:p>
          <a:p>
            <a:pPr eaLnBrk="1" hangingPunct="1"/>
            <a:r>
              <a:rPr lang="nl-NL" dirty="0"/>
              <a:t>Open bloedsomloop</a:t>
            </a:r>
          </a:p>
          <a:p>
            <a:pPr eaLnBrk="1" hangingPunct="1"/>
            <a:r>
              <a:rPr lang="nl-NL" dirty="0"/>
              <a:t>Vaak duidelijk verschil tussen stadia: ei/larve /rups/nymf/cocon/imago</a:t>
            </a:r>
          </a:p>
        </p:txBody>
      </p:sp>
      <p:sp>
        <p:nvSpPr>
          <p:cNvPr id="25605" name="Text Box 9"/>
          <p:cNvSpPr txBox="1">
            <a:spLocks noChangeArrowheads="1"/>
          </p:cNvSpPr>
          <p:nvPr/>
        </p:nvSpPr>
        <p:spPr bwMode="auto">
          <a:xfrm>
            <a:off x="11467492" y="6228971"/>
            <a:ext cx="418704" cy="369332"/>
          </a:xfrm>
          <a:prstGeom prst="rect">
            <a:avLst/>
          </a:prstGeom>
          <a:noFill/>
          <a:ln w="12700">
            <a:noFill/>
            <a:miter lim="800000"/>
            <a:headEnd/>
            <a:tailEnd/>
          </a:ln>
        </p:spPr>
        <p:txBody>
          <a:bodyPr wrap="none">
            <a:spAutoFit/>
          </a:bodyPr>
          <a:lstStyle/>
          <a:p>
            <a:pPr>
              <a:defRPr/>
            </a:pPr>
            <a:r>
              <a:rPr lang="nl-NL" dirty="0">
                <a:solidFill>
                  <a:schemeClr val="tx1">
                    <a:lumMod val="50000"/>
                  </a:schemeClr>
                </a:solidFill>
              </a:rPr>
              <a:t>53</a:t>
            </a:r>
          </a:p>
        </p:txBody>
      </p:sp>
      <p:sp>
        <p:nvSpPr>
          <p:cNvPr id="25607" name="Text Box 13"/>
          <p:cNvSpPr txBox="1">
            <a:spLocks noChangeArrowheads="1"/>
          </p:cNvSpPr>
          <p:nvPr/>
        </p:nvSpPr>
        <p:spPr bwMode="auto">
          <a:xfrm>
            <a:off x="9077277" y="1286331"/>
            <a:ext cx="1336904" cy="461665"/>
          </a:xfrm>
          <a:prstGeom prst="rect">
            <a:avLst/>
          </a:prstGeom>
          <a:noFill/>
          <a:ln w="12700">
            <a:noFill/>
            <a:miter lim="800000"/>
            <a:headEnd/>
            <a:tailEnd/>
          </a:ln>
        </p:spPr>
        <p:txBody>
          <a:bodyPr wrap="none">
            <a:spAutoFit/>
          </a:bodyPr>
          <a:lstStyle/>
          <a:p>
            <a:r>
              <a:rPr lang="nl-NL" sz="2400" dirty="0" err="1">
                <a:solidFill>
                  <a:srgbClr val="61BA50"/>
                </a:solidFill>
                <a:latin typeface="Calibri" pitchFamily="34" charset="0"/>
              </a:rPr>
              <a:t>Vlokreeft</a:t>
            </a:r>
            <a:endParaRPr lang="nl-NL" dirty="0">
              <a:solidFill>
                <a:srgbClr val="61BA50"/>
              </a:solidFill>
              <a:latin typeface="Calibri" pitchFamily="34" charset="0"/>
            </a:endParaRPr>
          </a:p>
        </p:txBody>
      </p:sp>
      <p:pic>
        <p:nvPicPr>
          <p:cNvPr id="25608" name="Picture 17"/>
          <p:cNvPicPr>
            <a:picLocks noChangeAspect="1" noChangeArrowheads="1"/>
          </p:cNvPicPr>
          <p:nvPr/>
        </p:nvPicPr>
        <p:blipFill>
          <a:blip r:embed="rId4" cstate="print"/>
          <a:srcRect/>
          <a:stretch>
            <a:fillRect/>
          </a:stretch>
        </p:blipFill>
        <p:spPr bwMode="auto">
          <a:xfrm>
            <a:off x="2507293" y="4415675"/>
            <a:ext cx="3601677" cy="2264063"/>
          </a:xfrm>
          <a:prstGeom prst="rect">
            <a:avLst/>
          </a:prstGeom>
          <a:ln>
            <a:noFill/>
          </a:ln>
          <a:effectLst>
            <a:outerShdw blurRad="292100" dist="139700" dir="2700000" algn="tl" rotWithShape="0">
              <a:srgbClr val="333333">
                <a:alpha val="65000"/>
              </a:srgbClr>
            </a:outerShdw>
          </a:effectLst>
        </p:spPr>
      </p:pic>
      <p:sp>
        <p:nvSpPr>
          <p:cNvPr id="25609" name="Text Box 18"/>
          <p:cNvSpPr txBox="1">
            <a:spLocks noChangeArrowheads="1"/>
          </p:cNvSpPr>
          <p:nvPr/>
        </p:nvSpPr>
        <p:spPr bwMode="auto">
          <a:xfrm>
            <a:off x="366410" y="5989669"/>
            <a:ext cx="2076081" cy="461665"/>
          </a:xfrm>
          <a:prstGeom prst="rect">
            <a:avLst/>
          </a:prstGeom>
          <a:noFill/>
          <a:ln w="12700">
            <a:noFill/>
            <a:miter lim="800000"/>
            <a:headEnd/>
            <a:tailEnd/>
          </a:ln>
        </p:spPr>
        <p:txBody>
          <a:bodyPr wrap="none">
            <a:spAutoFit/>
          </a:bodyPr>
          <a:lstStyle/>
          <a:p>
            <a:r>
              <a:rPr lang="nl-NL" sz="2400" dirty="0">
                <a:solidFill>
                  <a:srgbClr val="106AB3"/>
                </a:solidFill>
                <a:latin typeface="Calibri" pitchFamily="34" charset="0"/>
              </a:rPr>
              <a:t>Havenpissebed</a:t>
            </a:r>
            <a:endParaRPr lang="nl-NL" sz="2000" dirty="0">
              <a:solidFill>
                <a:srgbClr val="106AB3"/>
              </a:solidFill>
              <a:latin typeface="Calibri" pitchFamily="34" charset="0"/>
            </a:endParaRPr>
          </a:p>
        </p:txBody>
      </p:sp>
    </p:spTree>
    <p:extLst>
      <p:ext uri="{BB962C8B-B14F-4D97-AF65-F5344CB8AC3E}">
        <p14:creationId xmlns:p14="http://schemas.microsoft.com/office/powerpoint/2010/main" val="4268395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25604">
                                            <p:txEl>
                                              <p:pRg st="1" end="1"/>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25604">
                                            <p:txEl>
                                              <p:pRg st="2" end="2"/>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2560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5607">
                                            <p:txEl>
                                              <p:pRg st="0" end="0"/>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256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3" cstate="print"/>
          <a:srcRect/>
          <a:stretch>
            <a:fillRect/>
          </a:stretch>
        </p:blipFill>
        <p:spPr bwMode="auto">
          <a:xfrm>
            <a:off x="1352146" y="1527273"/>
            <a:ext cx="5033178" cy="2319639"/>
          </a:xfrm>
          <a:prstGeom prst="rect">
            <a:avLst/>
          </a:prstGeom>
          <a:ln>
            <a:noFill/>
          </a:ln>
          <a:effectLst>
            <a:outerShdw blurRad="292100" dist="139700" dir="2700000" algn="tl" rotWithShape="0">
              <a:srgbClr val="333333">
                <a:alpha val="65000"/>
              </a:srgbClr>
            </a:outerShdw>
          </a:effectLst>
        </p:spPr>
      </p:pic>
      <p:sp>
        <p:nvSpPr>
          <p:cNvPr id="26629" name="Rectangle 7"/>
          <p:cNvSpPr>
            <a:spLocks noGrp="1" noChangeArrowheads="1"/>
          </p:cNvSpPr>
          <p:nvPr>
            <p:ph type="title"/>
          </p:nvPr>
        </p:nvSpPr>
        <p:spPr/>
        <p:txBody>
          <a:bodyPr rtlCol="0">
            <a:normAutofit/>
          </a:bodyPr>
          <a:lstStyle/>
          <a:p>
            <a:pPr>
              <a:defRPr/>
            </a:pPr>
            <a:r>
              <a:rPr lang="nl-NL" dirty="0"/>
              <a:t>Geleedpotigen: insecten</a:t>
            </a:r>
          </a:p>
        </p:txBody>
      </p:sp>
      <p:sp>
        <p:nvSpPr>
          <p:cNvPr id="31748" name="Text Box 9"/>
          <p:cNvSpPr txBox="1">
            <a:spLocks noChangeArrowheads="1"/>
          </p:cNvSpPr>
          <p:nvPr/>
        </p:nvSpPr>
        <p:spPr bwMode="auto">
          <a:xfrm>
            <a:off x="8866587" y="5657850"/>
            <a:ext cx="604653" cy="300082"/>
          </a:xfrm>
          <a:prstGeom prst="rect">
            <a:avLst/>
          </a:prstGeom>
          <a:noFill/>
          <a:ln w="12700">
            <a:noFill/>
            <a:miter lim="800000"/>
            <a:headEnd/>
            <a:tailEnd/>
          </a:ln>
        </p:spPr>
        <p:txBody>
          <a:bodyPr wrap="none">
            <a:spAutoFit/>
          </a:bodyPr>
          <a:lstStyle/>
          <a:p>
            <a:r>
              <a:rPr lang="nl-NL" sz="1350">
                <a:solidFill>
                  <a:schemeClr val="bg1"/>
                </a:solidFill>
                <a:latin typeface="Calibri" pitchFamily="34" charset="0"/>
              </a:rPr>
              <a:t>14/15</a:t>
            </a:r>
          </a:p>
        </p:txBody>
      </p:sp>
      <p:sp>
        <p:nvSpPr>
          <p:cNvPr id="31749" name="Text Box 15"/>
          <p:cNvSpPr txBox="1">
            <a:spLocks noChangeArrowheads="1"/>
          </p:cNvSpPr>
          <p:nvPr/>
        </p:nvSpPr>
        <p:spPr bwMode="auto">
          <a:xfrm>
            <a:off x="6740459" y="6039204"/>
            <a:ext cx="1567480" cy="461665"/>
          </a:xfrm>
          <a:prstGeom prst="rect">
            <a:avLst/>
          </a:prstGeom>
          <a:noFill/>
          <a:ln w="12700">
            <a:noFill/>
            <a:miter lim="800000"/>
            <a:headEnd/>
            <a:tailEnd/>
          </a:ln>
        </p:spPr>
        <p:txBody>
          <a:bodyPr wrap="none">
            <a:spAutoFit/>
          </a:bodyPr>
          <a:lstStyle/>
          <a:p>
            <a:r>
              <a:rPr lang="nl-NL" sz="2400" dirty="0">
                <a:solidFill>
                  <a:schemeClr val="accent6">
                    <a:lumMod val="75000"/>
                  </a:schemeClr>
                </a:solidFill>
                <a:latin typeface="Calibri" pitchFamily="34" charset="0"/>
              </a:rPr>
              <a:t>Kokerjuffer</a:t>
            </a:r>
          </a:p>
        </p:txBody>
      </p:sp>
      <p:sp>
        <p:nvSpPr>
          <p:cNvPr id="26634" name="Text Box 16"/>
          <p:cNvSpPr txBox="1">
            <a:spLocks noChangeArrowheads="1"/>
          </p:cNvSpPr>
          <p:nvPr/>
        </p:nvSpPr>
        <p:spPr bwMode="auto">
          <a:xfrm>
            <a:off x="1830423" y="3857170"/>
            <a:ext cx="2237985" cy="461665"/>
          </a:xfrm>
          <a:prstGeom prst="rect">
            <a:avLst/>
          </a:prstGeom>
          <a:noFill/>
          <a:ln w="12700">
            <a:noFill/>
            <a:miter lim="800000"/>
            <a:headEnd/>
            <a:tailEnd/>
          </a:ln>
        </p:spPr>
        <p:txBody>
          <a:bodyPr wrap="none">
            <a:spAutoFit/>
          </a:bodyPr>
          <a:lstStyle/>
          <a:p>
            <a:pPr>
              <a:defRPr/>
            </a:pPr>
            <a:r>
              <a:rPr lang="nl-NL" sz="2400" dirty="0">
                <a:solidFill>
                  <a:schemeClr val="accent6">
                    <a:lumMod val="75000"/>
                  </a:schemeClr>
                </a:solidFill>
              </a:rPr>
              <a:t>Schaatsenrijders</a:t>
            </a:r>
            <a:endParaRPr lang="nl-NL" dirty="0">
              <a:solidFill>
                <a:schemeClr val="accent6">
                  <a:lumMod val="75000"/>
                </a:schemeClr>
              </a:solidFill>
            </a:endParaRPr>
          </a:p>
        </p:txBody>
      </p:sp>
      <p:sp>
        <p:nvSpPr>
          <p:cNvPr id="31751" name="Text Box 17"/>
          <p:cNvSpPr txBox="1">
            <a:spLocks noChangeArrowheads="1"/>
          </p:cNvSpPr>
          <p:nvPr/>
        </p:nvSpPr>
        <p:spPr bwMode="auto">
          <a:xfrm>
            <a:off x="7274719" y="4737356"/>
            <a:ext cx="1473993" cy="461665"/>
          </a:xfrm>
          <a:prstGeom prst="rect">
            <a:avLst/>
          </a:prstGeom>
          <a:noFill/>
          <a:ln w="12700">
            <a:noFill/>
            <a:miter lim="800000"/>
            <a:headEnd/>
            <a:tailEnd/>
          </a:ln>
        </p:spPr>
        <p:txBody>
          <a:bodyPr wrap="none">
            <a:spAutoFit/>
          </a:bodyPr>
          <a:lstStyle/>
          <a:p>
            <a:r>
              <a:rPr lang="nl-NL" sz="2400" dirty="0">
                <a:solidFill>
                  <a:srgbClr val="39FD3E"/>
                </a:solidFill>
                <a:latin typeface="Calibri" pitchFamily="34" charset="0"/>
              </a:rPr>
              <a:t>Beekjuffer</a:t>
            </a:r>
            <a:endParaRPr lang="nl-NL" dirty="0">
              <a:solidFill>
                <a:srgbClr val="39FD3E"/>
              </a:solidFill>
              <a:latin typeface="Calibri" pitchFamily="34" charset="0"/>
            </a:endParaRPr>
          </a:p>
        </p:txBody>
      </p:sp>
      <p:sp>
        <p:nvSpPr>
          <p:cNvPr id="31752" name="AutoShape 19"/>
          <p:cNvSpPr>
            <a:spLocks noChangeArrowheads="1"/>
          </p:cNvSpPr>
          <p:nvPr/>
        </p:nvSpPr>
        <p:spPr bwMode="auto">
          <a:xfrm>
            <a:off x="4038600" y="3992889"/>
            <a:ext cx="366960" cy="358125"/>
          </a:xfrm>
          <a:prstGeom prst="upArrow">
            <a:avLst>
              <a:gd name="adj1" fmla="val 50000"/>
              <a:gd name="adj2" fmla="val 33333"/>
            </a:avLst>
          </a:prstGeom>
          <a:solidFill>
            <a:schemeClr val="tx2"/>
          </a:solidFill>
          <a:ln w="12700">
            <a:noFill/>
            <a:miter lim="800000"/>
            <a:headEnd/>
            <a:tailEnd/>
          </a:ln>
        </p:spPr>
        <p:txBody>
          <a:bodyPr wrap="none" anchor="ctr">
            <a:spAutoFit/>
          </a:bodyPr>
          <a:lstStyle/>
          <a:p>
            <a:endParaRPr lang="nl-NL" sz="1350">
              <a:latin typeface="Calibri" pitchFamily="34" charset="0"/>
            </a:endParaRPr>
          </a:p>
        </p:txBody>
      </p:sp>
      <p:pic>
        <p:nvPicPr>
          <p:cNvPr id="5121" name="Picture 1"/>
          <p:cNvPicPr>
            <a:picLocks noChangeAspect="1" noChangeArrowheads="1"/>
          </p:cNvPicPr>
          <p:nvPr/>
        </p:nvPicPr>
        <p:blipFill>
          <a:blip r:embed="rId4" cstate="print"/>
          <a:srcRect/>
          <a:stretch>
            <a:fillRect/>
          </a:stretch>
        </p:blipFill>
        <p:spPr bwMode="auto">
          <a:xfrm>
            <a:off x="6658761" y="1507787"/>
            <a:ext cx="2967900" cy="3236273"/>
          </a:xfrm>
          <a:prstGeom prst="rect">
            <a:avLst/>
          </a:prstGeom>
          <a:ln>
            <a:noFill/>
          </a:ln>
          <a:effectLst>
            <a:outerShdw blurRad="292100" dist="139700" dir="2700000" algn="tl" rotWithShape="0">
              <a:srgbClr val="333333">
                <a:alpha val="65000"/>
              </a:srgbClr>
            </a:outerShdw>
          </a:effectLst>
        </p:spPr>
      </p:pic>
      <p:pic>
        <p:nvPicPr>
          <p:cNvPr id="5122" name="Picture 2"/>
          <p:cNvPicPr>
            <a:picLocks noChangeAspect="1" noChangeArrowheads="1"/>
          </p:cNvPicPr>
          <p:nvPr/>
        </p:nvPicPr>
        <p:blipFill>
          <a:blip r:embed="rId5" cstate="print"/>
          <a:srcRect/>
          <a:stretch>
            <a:fillRect/>
          </a:stretch>
        </p:blipFill>
        <p:spPr bwMode="auto">
          <a:xfrm>
            <a:off x="2441642" y="4465679"/>
            <a:ext cx="3965642" cy="2260416"/>
          </a:xfrm>
          <a:prstGeom prst="rect">
            <a:avLst/>
          </a:prstGeom>
          <a:ln>
            <a:noFill/>
          </a:ln>
          <a:effectLst>
            <a:outerShdw blurRad="292100" dist="139700" dir="2700000" algn="tl" rotWithShape="0">
              <a:srgbClr val="333333">
                <a:alpha val="65000"/>
              </a:srgbClr>
            </a:outerShdw>
          </a:effectLst>
        </p:spPr>
      </p:pic>
      <p:pic>
        <p:nvPicPr>
          <p:cNvPr id="101397" name="Picture 21"/>
          <p:cNvPicPr>
            <a:picLocks noChangeAspect="1" noChangeArrowheads="1"/>
          </p:cNvPicPr>
          <p:nvPr/>
        </p:nvPicPr>
        <p:blipFill>
          <a:blip r:embed="rId6" cstate="print"/>
          <a:srcRect/>
          <a:stretch>
            <a:fillRect/>
          </a:stretch>
        </p:blipFill>
        <p:spPr bwMode="auto">
          <a:xfrm>
            <a:off x="1332690" y="1308879"/>
            <a:ext cx="8346331" cy="5631793"/>
          </a:xfrm>
          <a:prstGeom prst="rect">
            <a:avLst/>
          </a:prstGeom>
          <a:noFill/>
          <a:ln w="12700">
            <a:noFill/>
            <a:miter lim="800000"/>
            <a:headEnd/>
            <a:tailEnd/>
          </a:ln>
        </p:spPr>
      </p:pic>
      <p:sp>
        <p:nvSpPr>
          <p:cNvPr id="14" name="Rechthoek 13"/>
          <p:cNvSpPr>
            <a:spLocks noChangeArrowheads="1"/>
          </p:cNvSpPr>
          <p:nvPr/>
        </p:nvSpPr>
        <p:spPr bwMode="auto">
          <a:xfrm>
            <a:off x="7216824" y="330741"/>
            <a:ext cx="3931074" cy="830997"/>
          </a:xfrm>
          <a:prstGeom prst="rect">
            <a:avLst/>
          </a:prstGeom>
          <a:noFill/>
          <a:ln w="9525">
            <a:noFill/>
            <a:miter lim="800000"/>
            <a:headEnd/>
            <a:tailEnd/>
          </a:ln>
        </p:spPr>
        <p:txBody>
          <a:bodyPr wrap="square">
            <a:spAutoFit/>
          </a:bodyPr>
          <a:lstStyle/>
          <a:p>
            <a:r>
              <a:rPr lang="nl-NL" sz="2400" dirty="0">
                <a:solidFill>
                  <a:srgbClr val="61BA50"/>
                </a:solidFill>
                <a:latin typeface="Calibri" pitchFamily="34" charset="0"/>
              </a:rPr>
              <a:t>Kokerjuffers: </a:t>
            </a:r>
            <a:r>
              <a:rPr lang="nl-NL" sz="2400" dirty="0" err="1">
                <a:solidFill>
                  <a:srgbClr val="61BA50"/>
                </a:solidFill>
                <a:latin typeface="Calibri" pitchFamily="34" charset="0"/>
              </a:rPr>
              <a:t>Sericostoma</a:t>
            </a:r>
            <a:r>
              <a:rPr lang="nl-NL" sz="2400" dirty="0">
                <a:solidFill>
                  <a:srgbClr val="61BA50"/>
                </a:solidFill>
                <a:latin typeface="Calibri" pitchFamily="34" charset="0"/>
              </a:rPr>
              <a:t> (lange koker) en </a:t>
            </a:r>
            <a:r>
              <a:rPr lang="nl-NL" sz="2400" dirty="0" err="1">
                <a:solidFill>
                  <a:srgbClr val="61BA50"/>
                </a:solidFill>
                <a:latin typeface="Calibri" pitchFamily="34" charset="0"/>
              </a:rPr>
              <a:t>Hydroptila</a:t>
            </a:r>
            <a:endParaRPr lang="nl-NL" sz="2400" dirty="0">
              <a:solidFill>
                <a:srgbClr val="61BA50"/>
              </a:solidFill>
              <a:latin typeface="Calibri" pitchFamily="34" charset="0"/>
            </a:endParaRPr>
          </a:p>
        </p:txBody>
      </p:sp>
    </p:spTree>
    <p:extLst>
      <p:ext uri="{BB962C8B-B14F-4D97-AF65-F5344CB8AC3E}">
        <p14:creationId xmlns:p14="http://schemas.microsoft.com/office/powerpoint/2010/main" val="1561923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3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3" cstate="print"/>
          <a:srcRect/>
          <a:stretch>
            <a:fillRect/>
          </a:stretch>
        </p:blipFill>
        <p:spPr bwMode="auto">
          <a:xfrm>
            <a:off x="315755" y="2525999"/>
            <a:ext cx="5758010" cy="4186085"/>
          </a:xfrm>
          <a:prstGeom prst="rect">
            <a:avLst/>
          </a:prstGeom>
          <a:ln>
            <a:noFill/>
          </a:ln>
          <a:effectLst>
            <a:outerShdw blurRad="292100" dist="139700" dir="2700000" algn="tl" rotWithShape="0">
              <a:srgbClr val="333333">
                <a:alpha val="65000"/>
              </a:srgbClr>
            </a:outerShdw>
          </a:effectLst>
        </p:spPr>
      </p:pic>
      <p:sp>
        <p:nvSpPr>
          <p:cNvPr id="27651" name="Rectangle 6"/>
          <p:cNvSpPr>
            <a:spLocks noGrp="1" noChangeArrowheads="1"/>
          </p:cNvSpPr>
          <p:nvPr>
            <p:ph type="title"/>
          </p:nvPr>
        </p:nvSpPr>
        <p:spPr>
          <a:xfrm>
            <a:off x="838200" y="384581"/>
            <a:ext cx="10515600" cy="1325563"/>
          </a:xfrm>
        </p:spPr>
        <p:txBody>
          <a:bodyPr rtlCol="0">
            <a:normAutofit/>
          </a:bodyPr>
          <a:lstStyle/>
          <a:p>
            <a:pPr algn="l">
              <a:defRPr/>
            </a:pPr>
            <a:r>
              <a:rPr lang="nl-NL" dirty="0"/>
              <a:t>Geleedpotigen: spinnen</a:t>
            </a:r>
          </a:p>
        </p:txBody>
      </p:sp>
      <p:sp>
        <p:nvSpPr>
          <p:cNvPr id="32772" name="Text Box 10"/>
          <p:cNvSpPr txBox="1">
            <a:spLocks noChangeArrowheads="1"/>
          </p:cNvSpPr>
          <p:nvPr/>
        </p:nvSpPr>
        <p:spPr bwMode="auto">
          <a:xfrm>
            <a:off x="11518714" y="6282751"/>
            <a:ext cx="418704" cy="369332"/>
          </a:xfrm>
          <a:prstGeom prst="rect">
            <a:avLst/>
          </a:prstGeom>
          <a:noFill/>
          <a:ln w="12700">
            <a:noFill/>
            <a:miter lim="800000"/>
            <a:headEnd/>
            <a:tailEnd/>
          </a:ln>
        </p:spPr>
        <p:txBody>
          <a:bodyPr wrap="none">
            <a:spAutoFit/>
          </a:bodyPr>
          <a:lstStyle/>
          <a:p>
            <a:r>
              <a:rPr lang="nl-NL">
                <a:latin typeface="Calibri" pitchFamily="34" charset="0"/>
              </a:rPr>
              <a:t>66</a:t>
            </a:r>
          </a:p>
        </p:txBody>
      </p:sp>
      <p:sp>
        <p:nvSpPr>
          <p:cNvPr id="32773" name="Text Box 13"/>
          <p:cNvSpPr txBox="1">
            <a:spLocks noChangeArrowheads="1"/>
          </p:cNvSpPr>
          <p:nvPr/>
        </p:nvSpPr>
        <p:spPr bwMode="auto">
          <a:xfrm>
            <a:off x="6952061" y="4071939"/>
            <a:ext cx="2499915" cy="830997"/>
          </a:xfrm>
          <a:prstGeom prst="rect">
            <a:avLst/>
          </a:prstGeom>
          <a:noFill/>
          <a:ln w="12700">
            <a:noFill/>
            <a:miter lim="800000"/>
            <a:headEnd/>
            <a:tailEnd/>
          </a:ln>
        </p:spPr>
        <p:txBody>
          <a:bodyPr wrap="none">
            <a:spAutoFit/>
          </a:bodyPr>
          <a:lstStyle/>
          <a:p>
            <a:pPr>
              <a:buFontTx/>
              <a:buChar char="•"/>
            </a:pPr>
            <a:r>
              <a:rPr lang="nl-NL" sz="2400" dirty="0">
                <a:solidFill>
                  <a:schemeClr val="bg1"/>
                </a:solidFill>
                <a:latin typeface="Calibri" pitchFamily="34" charset="0"/>
              </a:rPr>
              <a:t>Alleen zoetwater</a:t>
            </a:r>
          </a:p>
          <a:p>
            <a:pPr>
              <a:buFontTx/>
              <a:buChar char="•"/>
            </a:pPr>
            <a:r>
              <a:rPr lang="nl-NL" sz="2400" dirty="0">
                <a:solidFill>
                  <a:schemeClr val="bg1"/>
                </a:solidFill>
                <a:latin typeface="Calibri" pitchFamily="34" charset="0"/>
              </a:rPr>
              <a:t>Duikklok (in web)</a:t>
            </a:r>
          </a:p>
        </p:txBody>
      </p:sp>
      <p:sp>
        <p:nvSpPr>
          <p:cNvPr id="114702" name="Text Box 14"/>
          <p:cNvSpPr txBox="1">
            <a:spLocks noChangeArrowheads="1"/>
          </p:cNvSpPr>
          <p:nvPr/>
        </p:nvSpPr>
        <p:spPr bwMode="auto">
          <a:xfrm>
            <a:off x="6266312" y="5982408"/>
            <a:ext cx="1462580" cy="461665"/>
          </a:xfrm>
          <a:prstGeom prst="rect">
            <a:avLst/>
          </a:prstGeom>
          <a:noFill/>
          <a:ln w="12700">
            <a:noFill/>
            <a:miter lim="800000"/>
            <a:headEnd/>
            <a:tailEnd/>
          </a:ln>
        </p:spPr>
        <p:txBody>
          <a:bodyPr wrap="none">
            <a:spAutoFit/>
          </a:bodyPr>
          <a:lstStyle/>
          <a:p>
            <a:r>
              <a:rPr lang="nl-NL" sz="2400" dirty="0">
                <a:solidFill>
                  <a:srgbClr val="61BA50"/>
                </a:solidFill>
                <a:latin typeface="Calibri" pitchFamily="34" charset="0"/>
              </a:rPr>
              <a:t>Waterspin</a:t>
            </a:r>
          </a:p>
        </p:txBody>
      </p:sp>
      <p:pic>
        <p:nvPicPr>
          <p:cNvPr id="26632" name="Picture 8"/>
          <p:cNvPicPr>
            <a:picLocks noChangeAspect="1" noChangeArrowheads="1"/>
          </p:cNvPicPr>
          <p:nvPr/>
        </p:nvPicPr>
        <p:blipFill>
          <a:blip r:embed="rId4" cstate="print"/>
          <a:srcRect/>
          <a:stretch>
            <a:fillRect/>
          </a:stretch>
        </p:blipFill>
        <p:spPr bwMode="auto">
          <a:xfrm>
            <a:off x="6700950" y="1377789"/>
            <a:ext cx="5099107" cy="3826509"/>
          </a:xfrm>
          <a:prstGeom prst="rect">
            <a:avLst/>
          </a:prstGeom>
          <a:ln>
            <a:noFill/>
          </a:ln>
          <a:effectLst>
            <a:outerShdw blurRad="292100" dist="139700" dir="2700000" algn="tl" rotWithShape="0">
              <a:srgbClr val="333333">
                <a:alpha val="65000"/>
              </a:srgbClr>
            </a:outerShdw>
          </a:effectLst>
        </p:spPr>
      </p:pic>
      <p:sp>
        <p:nvSpPr>
          <p:cNvPr id="9" name="Text Box 13"/>
          <p:cNvSpPr txBox="1">
            <a:spLocks noChangeArrowheads="1"/>
          </p:cNvSpPr>
          <p:nvPr/>
        </p:nvSpPr>
        <p:spPr bwMode="auto">
          <a:xfrm>
            <a:off x="9850840" y="555912"/>
            <a:ext cx="2089098" cy="461665"/>
          </a:xfrm>
          <a:prstGeom prst="rect">
            <a:avLst/>
          </a:prstGeom>
          <a:noFill/>
          <a:ln w="12700">
            <a:noFill/>
            <a:miter lim="800000"/>
            <a:headEnd/>
            <a:tailEnd/>
          </a:ln>
        </p:spPr>
        <p:txBody>
          <a:bodyPr wrap="none">
            <a:spAutoFit/>
          </a:bodyPr>
          <a:lstStyle/>
          <a:p>
            <a:r>
              <a:rPr lang="nl-NL" sz="2400" dirty="0">
                <a:solidFill>
                  <a:srgbClr val="61BA50"/>
                </a:solidFill>
                <a:latin typeface="Calibri" pitchFamily="34" charset="0"/>
              </a:rPr>
              <a:t>Rode</a:t>
            </a:r>
            <a:r>
              <a:rPr lang="nl-NL" dirty="0">
                <a:solidFill>
                  <a:srgbClr val="61BA50"/>
                </a:solidFill>
                <a:latin typeface="Calibri" pitchFamily="34" charset="0"/>
              </a:rPr>
              <a:t> </a:t>
            </a:r>
            <a:r>
              <a:rPr lang="nl-NL" sz="2400" dirty="0">
                <a:solidFill>
                  <a:srgbClr val="61BA50"/>
                </a:solidFill>
                <a:latin typeface="Calibri" pitchFamily="34" charset="0"/>
              </a:rPr>
              <a:t>watermijt</a:t>
            </a:r>
            <a:endParaRPr lang="nl-NL" dirty="0">
              <a:solidFill>
                <a:srgbClr val="61BA50"/>
              </a:solidFill>
              <a:latin typeface="Calibri" pitchFamily="34" charset="0"/>
            </a:endParaRPr>
          </a:p>
        </p:txBody>
      </p:sp>
      <p:sp>
        <p:nvSpPr>
          <p:cNvPr id="32777" name="Tekstvak 9"/>
          <p:cNvSpPr txBox="1">
            <a:spLocks noChangeArrowheads="1"/>
          </p:cNvSpPr>
          <p:nvPr/>
        </p:nvSpPr>
        <p:spPr bwMode="auto">
          <a:xfrm>
            <a:off x="992399" y="6090871"/>
            <a:ext cx="3059812" cy="300082"/>
          </a:xfrm>
          <a:prstGeom prst="rect">
            <a:avLst/>
          </a:prstGeom>
          <a:noFill/>
          <a:ln w="9525">
            <a:noFill/>
            <a:miter lim="800000"/>
            <a:headEnd/>
            <a:tailEnd/>
          </a:ln>
        </p:spPr>
        <p:txBody>
          <a:bodyPr wrap="none">
            <a:spAutoFit/>
          </a:bodyPr>
          <a:lstStyle/>
          <a:p>
            <a:r>
              <a:rPr lang="nl-NL" sz="1350" dirty="0">
                <a:solidFill>
                  <a:schemeClr val="bg1"/>
                </a:solidFill>
                <a:latin typeface="Calibri" pitchFamily="34" charset="0"/>
              </a:rPr>
              <a:t>Uit: Waterwereld – Dekker &amp; Den Hengst</a:t>
            </a:r>
          </a:p>
        </p:txBody>
      </p:sp>
    </p:spTree>
    <p:extLst>
      <p:ext uri="{BB962C8B-B14F-4D97-AF65-F5344CB8AC3E}">
        <p14:creationId xmlns:p14="http://schemas.microsoft.com/office/powerpoint/2010/main" val="3465795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499"/>
                                          </p:stCondLst>
                                        </p:cTn>
                                        <p:tgtEl>
                                          <p:spTgt spid="1147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702" grpId="0" autoUpdateAnimBg="0"/>
      <p:bldP spid="9"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7" name="Rectangle 6"/>
          <p:cNvSpPr>
            <a:spLocks noGrp="1" noChangeArrowheads="1"/>
          </p:cNvSpPr>
          <p:nvPr>
            <p:ph type="title"/>
          </p:nvPr>
        </p:nvSpPr>
        <p:spPr>
          <a:xfrm>
            <a:off x="838200" y="365125"/>
            <a:ext cx="10515600" cy="1325563"/>
          </a:xfrm>
        </p:spPr>
        <p:txBody>
          <a:bodyPr>
            <a:normAutofit/>
          </a:bodyPr>
          <a:lstStyle/>
          <a:p>
            <a:r>
              <a:rPr lang="nl-NL" dirty="0"/>
              <a:t>Geleedpotigen: kreeften &amp; krabben</a:t>
            </a:r>
          </a:p>
        </p:txBody>
      </p:sp>
      <p:sp>
        <p:nvSpPr>
          <p:cNvPr id="116743" name="Rectangle 7"/>
          <p:cNvSpPr>
            <a:spLocks noGrp="1" noChangeArrowheads="1"/>
          </p:cNvSpPr>
          <p:nvPr>
            <p:ph idx="1"/>
          </p:nvPr>
        </p:nvSpPr>
        <p:spPr>
          <a:xfrm>
            <a:off x="838200" y="1825625"/>
            <a:ext cx="10515600" cy="4351338"/>
          </a:xfrm>
        </p:spPr>
        <p:txBody>
          <a:bodyPr>
            <a:normAutofit/>
          </a:bodyPr>
          <a:lstStyle/>
          <a:p>
            <a:r>
              <a:rPr lang="nl-NL" dirty="0"/>
              <a:t>Eerste deel lichaam vergroeid, 2e deel segmenten.</a:t>
            </a:r>
          </a:p>
          <a:p>
            <a:r>
              <a:rPr lang="nl-NL" dirty="0"/>
              <a:t>Bij krabben 2e deel </a:t>
            </a:r>
            <a:r>
              <a:rPr lang="nl-NL" dirty="0" err="1"/>
              <a:t>teruggeklapt</a:t>
            </a:r>
            <a:r>
              <a:rPr lang="nl-NL" dirty="0"/>
              <a:t> onder lichaam (58)</a:t>
            </a:r>
          </a:p>
          <a:p>
            <a:r>
              <a:rPr lang="nl-NL" dirty="0"/>
              <a:t>Zintuigen op voelsprieten, ook ogen </a:t>
            </a:r>
          </a:p>
          <a:p>
            <a:r>
              <a:rPr lang="nl-NL" dirty="0"/>
              <a:t>5 paar looppoten</a:t>
            </a:r>
          </a:p>
          <a:p>
            <a:r>
              <a:rPr lang="nl-NL" dirty="0"/>
              <a:t>Alleseters</a:t>
            </a:r>
          </a:p>
          <a:p>
            <a:r>
              <a:rPr lang="nl-NL" dirty="0"/>
              <a:t>Groeien door vervellen</a:t>
            </a:r>
          </a:p>
        </p:txBody>
      </p:sp>
      <p:pic>
        <p:nvPicPr>
          <p:cNvPr id="1030" name="Picture 14"/>
          <p:cNvPicPr>
            <a:picLocks noChangeAspect="1" noChangeArrowheads="1"/>
          </p:cNvPicPr>
          <p:nvPr/>
        </p:nvPicPr>
        <p:blipFill>
          <a:blip r:embed="rId3" cstate="print"/>
          <a:srcRect/>
          <a:stretch>
            <a:fillRect/>
          </a:stretch>
        </p:blipFill>
        <p:spPr bwMode="auto">
          <a:xfrm>
            <a:off x="8476541" y="2718673"/>
            <a:ext cx="3592133" cy="2694758"/>
          </a:xfrm>
          <a:prstGeom prst="rect">
            <a:avLst/>
          </a:prstGeom>
          <a:ln>
            <a:noFill/>
          </a:ln>
          <a:effectLst>
            <a:outerShdw blurRad="292100" dist="139700" dir="2700000" algn="tl" rotWithShape="0">
              <a:srgbClr val="333333">
                <a:alpha val="65000"/>
              </a:srgbClr>
            </a:outerShdw>
          </a:effectLst>
        </p:spPr>
      </p:pic>
      <p:graphicFrame>
        <p:nvGraphicFramePr>
          <p:cNvPr id="27654" name="Object 6"/>
          <p:cNvGraphicFramePr>
            <a:graphicFrameLocks noChangeAspect="1"/>
          </p:cNvGraphicFramePr>
          <p:nvPr>
            <p:extLst>
              <p:ext uri="{D42A27DB-BD31-4B8C-83A1-F6EECF244321}">
                <p14:modId xmlns:p14="http://schemas.microsoft.com/office/powerpoint/2010/main" val="1817106696"/>
              </p:ext>
            </p:extLst>
          </p:nvPr>
        </p:nvGraphicFramePr>
        <p:xfrm>
          <a:off x="4601183" y="3813243"/>
          <a:ext cx="3787125" cy="2844655"/>
        </p:xfrm>
        <a:graphic>
          <a:graphicData uri="http://schemas.openxmlformats.org/presentationml/2006/ole">
            <mc:AlternateContent xmlns:mc="http://schemas.openxmlformats.org/markup-compatibility/2006">
              <mc:Choice xmlns:v="urn:schemas-microsoft-com:vml" Requires="v">
                <p:oleObj name="Afbeelding" r:id="rId4" imgW="3673275" imgH="2758985" progId="StaticMetafile">
                  <p:embed/>
                </p:oleObj>
              </mc:Choice>
              <mc:Fallback>
                <p:oleObj name="Afbeelding" r:id="rId4" imgW="3673275" imgH="2758985" progId="StaticMetafile">
                  <p:embed/>
                  <p:pic>
                    <p:nvPicPr>
                      <p:cNvPr id="27654"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1183" y="3813243"/>
                        <a:ext cx="3787125" cy="2844655"/>
                      </a:xfrm>
                      <a:prstGeom prst="rect">
                        <a:avLst/>
                      </a:prstGeom>
                      <a:noFill/>
                      <a:ln>
                        <a:noFill/>
                      </a:ln>
                      <a:effectLst/>
                    </p:spPr>
                  </p:pic>
                </p:oleObj>
              </mc:Fallback>
            </mc:AlternateContent>
          </a:graphicData>
        </a:graphic>
      </p:graphicFrame>
      <p:sp>
        <p:nvSpPr>
          <p:cNvPr id="7" name="Tekstvak 6"/>
          <p:cNvSpPr txBox="1"/>
          <p:nvPr/>
        </p:nvSpPr>
        <p:spPr>
          <a:xfrm>
            <a:off x="9613296" y="2243018"/>
            <a:ext cx="2207656" cy="461665"/>
          </a:xfrm>
          <a:prstGeom prst="rect">
            <a:avLst/>
          </a:prstGeom>
          <a:noFill/>
        </p:spPr>
        <p:txBody>
          <a:bodyPr wrap="none">
            <a:spAutoFit/>
          </a:bodyPr>
          <a:lstStyle/>
          <a:p>
            <a:pPr>
              <a:defRPr/>
            </a:pPr>
            <a:r>
              <a:rPr lang="nl-NL" sz="2400" dirty="0">
                <a:solidFill>
                  <a:srgbClr val="61BA50"/>
                </a:solidFill>
              </a:rPr>
              <a:t>Zoetwaterkreeft</a:t>
            </a:r>
            <a:endParaRPr lang="nl-NL" dirty="0">
              <a:solidFill>
                <a:srgbClr val="61BA50"/>
              </a:solidFill>
            </a:endParaRPr>
          </a:p>
        </p:txBody>
      </p:sp>
      <p:sp>
        <p:nvSpPr>
          <p:cNvPr id="8" name="Tekstvak 7"/>
          <p:cNvSpPr txBox="1"/>
          <p:nvPr/>
        </p:nvSpPr>
        <p:spPr>
          <a:xfrm>
            <a:off x="1602707" y="5821941"/>
            <a:ext cx="3007362" cy="461665"/>
          </a:xfrm>
          <a:prstGeom prst="rect">
            <a:avLst/>
          </a:prstGeom>
          <a:noFill/>
        </p:spPr>
        <p:txBody>
          <a:bodyPr wrap="none">
            <a:spAutoFit/>
          </a:bodyPr>
          <a:lstStyle/>
          <a:p>
            <a:pPr>
              <a:defRPr/>
            </a:pPr>
            <a:r>
              <a:rPr lang="nl-NL" sz="2400" dirty="0">
                <a:solidFill>
                  <a:srgbClr val="61BA50"/>
                </a:solidFill>
              </a:rPr>
              <a:t>Rode rivierkreeft (153)</a:t>
            </a:r>
          </a:p>
        </p:txBody>
      </p:sp>
      <p:sp>
        <p:nvSpPr>
          <p:cNvPr id="1032" name="Text Box 8"/>
          <p:cNvSpPr txBox="1">
            <a:spLocks noChangeArrowheads="1"/>
          </p:cNvSpPr>
          <p:nvPr/>
        </p:nvSpPr>
        <p:spPr bwMode="auto">
          <a:xfrm>
            <a:off x="9096375" y="5679281"/>
            <a:ext cx="360996" cy="300082"/>
          </a:xfrm>
          <a:prstGeom prst="rect">
            <a:avLst/>
          </a:prstGeom>
          <a:noFill/>
          <a:ln w="12700">
            <a:noFill/>
            <a:miter lim="800000"/>
            <a:headEnd/>
            <a:tailEnd/>
          </a:ln>
        </p:spPr>
        <p:txBody>
          <a:bodyPr wrap="none">
            <a:spAutoFit/>
          </a:bodyPr>
          <a:lstStyle/>
          <a:p>
            <a:r>
              <a:rPr lang="nl-NL" sz="1350">
                <a:solidFill>
                  <a:schemeClr val="bg1"/>
                </a:solidFill>
                <a:latin typeface="Calibri" pitchFamily="34" charset="0"/>
              </a:rPr>
              <a:t>54</a:t>
            </a:r>
          </a:p>
        </p:txBody>
      </p:sp>
      <p:pic>
        <p:nvPicPr>
          <p:cNvPr id="5" name="Afbeelding 4">
            <a:extLst>
              <a:ext uri="{FF2B5EF4-FFF2-40B4-BE49-F238E27FC236}">
                <a16:creationId xmlns:a16="http://schemas.microsoft.com/office/drawing/2014/main" id="{25616A52-3B7D-53C0-D857-EA5495B79A42}"/>
              </a:ext>
            </a:extLst>
          </p:cNvPr>
          <p:cNvPicPr>
            <a:picLocks noChangeAspect="1"/>
          </p:cNvPicPr>
          <p:nvPr/>
        </p:nvPicPr>
        <p:blipFill>
          <a:blip r:embed="rId6"/>
          <a:stretch>
            <a:fillRect/>
          </a:stretch>
        </p:blipFill>
        <p:spPr>
          <a:xfrm>
            <a:off x="817124" y="0"/>
            <a:ext cx="11287328" cy="7539935"/>
          </a:xfrm>
          <a:prstGeom prst="rect">
            <a:avLst/>
          </a:prstGeom>
        </p:spPr>
      </p:pic>
    </p:spTree>
    <p:extLst>
      <p:ext uri="{BB962C8B-B14F-4D97-AF65-F5344CB8AC3E}">
        <p14:creationId xmlns:p14="http://schemas.microsoft.com/office/powerpoint/2010/main" val="3617433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67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67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67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674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674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1674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654"/>
                                        </p:tgtEl>
                                        <p:attrNameLst>
                                          <p:attrName>style.visibility</p:attrName>
                                        </p:attrNameLst>
                                      </p:cBhvr>
                                      <p:to>
                                        <p:strVal val="visible"/>
                                      </p:to>
                                    </p:set>
                                  </p:childTnLst>
                                </p:cTn>
                              </p:par>
                              <p:par>
                                <p:cTn id="31" presetID="8" presetClass="entr" presetSubtype="16"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diamond(in)">
                                      <p:cBhvr>
                                        <p:cTn id="33" dur="2000"/>
                                        <p:tgtEl>
                                          <p:spTgt spid="8"/>
                                        </p:tgtEl>
                                      </p:cBhvr>
                                    </p:animEffect>
                                  </p:childTnLst>
                                </p:cTn>
                              </p:par>
                              <p:par>
                                <p:cTn id="34" presetID="8" presetClass="entr" presetSubtype="16"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diamond(in)">
                                      <p:cBhvr>
                                        <p:cTn id="36" dur="20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3" grpId="0" build="p" autoUpdateAnimBg="0"/>
      <p:bldP spid="7"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0"/>
          <p:cNvPicPr>
            <a:picLocks noChangeAspect="1" noChangeArrowheads="1"/>
          </p:cNvPicPr>
          <p:nvPr/>
        </p:nvPicPr>
        <p:blipFill>
          <a:blip r:embed="rId3" cstate="print"/>
          <a:srcRect/>
          <a:stretch>
            <a:fillRect/>
          </a:stretch>
        </p:blipFill>
        <p:spPr bwMode="auto">
          <a:xfrm>
            <a:off x="6397406" y="3393914"/>
            <a:ext cx="4497572" cy="3374670"/>
          </a:xfrm>
          <a:prstGeom prst="rect">
            <a:avLst/>
          </a:prstGeom>
          <a:noFill/>
          <a:ln w="12700">
            <a:noFill/>
            <a:miter lim="800000"/>
            <a:headEnd/>
            <a:tailEnd/>
          </a:ln>
        </p:spPr>
      </p:pic>
      <p:sp>
        <p:nvSpPr>
          <p:cNvPr id="19" name="Rechthoek 18"/>
          <p:cNvSpPr/>
          <p:nvPr/>
        </p:nvSpPr>
        <p:spPr>
          <a:xfrm>
            <a:off x="2402732" y="1350249"/>
            <a:ext cx="7141723" cy="17236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350"/>
          </a:p>
        </p:txBody>
      </p:sp>
      <p:sp>
        <p:nvSpPr>
          <p:cNvPr id="28679" name="Text Box 7"/>
          <p:cNvSpPr txBox="1">
            <a:spLocks noChangeArrowheads="1"/>
          </p:cNvSpPr>
          <p:nvPr/>
        </p:nvSpPr>
        <p:spPr bwMode="auto">
          <a:xfrm>
            <a:off x="6348920" y="6214811"/>
            <a:ext cx="1944956" cy="461665"/>
          </a:xfrm>
          <a:prstGeom prst="rect">
            <a:avLst/>
          </a:prstGeom>
          <a:noFill/>
          <a:ln w="12700">
            <a:noFill/>
            <a:miter lim="800000"/>
            <a:headEnd/>
            <a:tailEnd/>
          </a:ln>
        </p:spPr>
        <p:txBody>
          <a:bodyPr wrap="none">
            <a:spAutoFit/>
          </a:bodyPr>
          <a:lstStyle/>
          <a:p>
            <a:r>
              <a:rPr lang="nl-NL" sz="2400" dirty="0">
                <a:solidFill>
                  <a:srgbClr val="ADE4FD"/>
                </a:solidFill>
                <a:latin typeface="Calibri" pitchFamily="34" charset="0"/>
              </a:rPr>
              <a:t>Noordzeekrab</a:t>
            </a:r>
          </a:p>
        </p:txBody>
      </p:sp>
      <p:pic>
        <p:nvPicPr>
          <p:cNvPr id="33799" name="Picture 2"/>
          <p:cNvPicPr>
            <a:picLocks noChangeAspect="1" noChangeArrowheads="1"/>
          </p:cNvPicPr>
          <p:nvPr/>
        </p:nvPicPr>
        <p:blipFill>
          <a:blip r:embed="rId4" cstate="print"/>
          <a:srcRect/>
          <a:stretch>
            <a:fillRect/>
          </a:stretch>
        </p:blipFill>
        <p:spPr bwMode="auto">
          <a:xfrm>
            <a:off x="2243513" y="147131"/>
            <a:ext cx="6828469" cy="3236710"/>
          </a:xfrm>
          <a:prstGeom prst="rect">
            <a:avLst/>
          </a:prstGeom>
          <a:noFill/>
          <a:ln w="9525">
            <a:noFill/>
            <a:miter lim="800000"/>
            <a:headEnd/>
            <a:tailEnd/>
          </a:ln>
        </p:spPr>
      </p:pic>
      <p:sp>
        <p:nvSpPr>
          <p:cNvPr id="9" name="Text Box 16"/>
          <p:cNvSpPr txBox="1">
            <a:spLocks noChangeArrowheads="1"/>
          </p:cNvSpPr>
          <p:nvPr/>
        </p:nvSpPr>
        <p:spPr bwMode="auto">
          <a:xfrm>
            <a:off x="7616085" y="1408567"/>
            <a:ext cx="855519" cy="338554"/>
          </a:xfrm>
          <a:prstGeom prst="rect">
            <a:avLst/>
          </a:prstGeom>
          <a:noFill/>
          <a:ln w="12700">
            <a:noFill/>
            <a:miter lim="800000"/>
            <a:headEnd/>
            <a:tailEnd/>
          </a:ln>
        </p:spPr>
        <p:txBody>
          <a:bodyPr wrap="square" anchor="ctr">
            <a:spAutoFit/>
          </a:bodyPr>
          <a:lstStyle/>
          <a:p>
            <a:r>
              <a:rPr lang="nl-NL" sz="1600">
                <a:solidFill>
                  <a:srgbClr val="002060"/>
                </a:solidFill>
                <a:latin typeface="Calibri" pitchFamily="34" charset="0"/>
              </a:rPr>
              <a:t>Mond</a:t>
            </a:r>
          </a:p>
        </p:txBody>
      </p:sp>
      <p:sp>
        <p:nvSpPr>
          <p:cNvPr id="12" name="Text Box 16"/>
          <p:cNvSpPr txBox="1">
            <a:spLocks noChangeArrowheads="1"/>
          </p:cNvSpPr>
          <p:nvPr/>
        </p:nvSpPr>
        <p:spPr bwMode="auto">
          <a:xfrm>
            <a:off x="4153712" y="2007957"/>
            <a:ext cx="1382114" cy="338554"/>
          </a:xfrm>
          <a:prstGeom prst="rect">
            <a:avLst/>
          </a:prstGeom>
          <a:noFill/>
          <a:ln w="12700">
            <a:noFill/>
            <a:miter lim="800000"/>
            <a:headEnd/>
            <a:tailEnd/>
          </a:ln>
        </p:spPr>
        <p:txBody>
          <a:bodyPr wrap="square" anchor="ctr">
            <a:spAutoFit/>
          </a:bodyPr>
          <a:lstStyle/>
          <a:p>
            <a:r>
              <a:rPr lang="nl-NL" sz="1600" dirty="0">
                <a:solidFill>
                  <a:srgbClr val="002060"/>
                </a:solidFill>
                <a:latin typeface="Calibri" pitchFamily="34" charset="0"/>
              </a:rPr>
              <a:t>Zenuwstelsel</a:t>
            </a:r>
            <a:endParaRPr lang="nl-NL" sz="1350" dirty="0">
              <a:solidFill>
                <a:srgbClr val="002060"/>
              </a:solidFill>
              <a:latin typeface="Calibri" pitchFamily="34" charset="0"/>
            </a:endParaRPr>
          </a:p>
        </p:txBody>
      </p:sp>
      <p:sp>
        <p:nvSpPr>
          <p:cNvPr id="13" name="Text Box 16"/>
          <p:cNvSpPr txBox="1">
            <a:spLocks noChangeArrowheads="1"/>
          </p:cNvSpPr>
          <p:nvPr/>
        </p:nvSpPr>
        <p:spPr bwMode="auto">
          <a:xfrm>
            <a:off x="3502008" y="235294"/>
            <a:ext cx="1562252" cy="338554"/>
          </a:xfrm>
          <a:prstGeom prst="rect">
            <a:avLst/>
          </a:prstGeom>
          <a:noFill/>
          <a:ln w="12700">
            <a:noFill/>
            <a:miter lim="800000"/>
            <a:headEnd/>
            <a:tailEnd/>
          </a:ln>
        </p:spPr>
        <p:txBody>
          <a:bodyPr wrap="square" anchor="ctr">
            <a:spAutoFit/>
          </a:bodyPr>
          <a:lstStyle/>
          <a:p>
            <a:r>
              <a:rPr lang="nl-NL" sz="1600" dirty="0">
                <a:solidFill>
                  <a:srgbClr val="002060"/>
                </a:solidFill>
                <a:latin typeface="Calibri" pitchFamily="34" charset="0"/>
              </a:rPr>
              <a:t>Open</a:t>
            </a:r>
            <a:r>
              <a:rPr lang="nl-NL" sz="1350" dirty="0">
                <a:solidFill>
                  <a:srgbClr val="002060"/>
                </a:solidFill>
                <a:latin typeface="Calibri" pitchFamily="34" charset="0"/>
              </a:rPr>
              <a:t> Bloedvaten</a:t>
            </a:r>
          </a:p>
        </p:txBody>
      </p:sp>
      <p:sp>
        <p:nvSpPr>
          <p:cNvPr id="14" name="Text Box 16"/>
          <p:cNvSpPr txBox="1">
            <a:spLocks noChangeArrowheads="1"/>
          </p:cNvSpPr>
          <p:nvPr/>
        </p:nvSpPr>
        <p:spPr bwMode="auto">
          <a:xfrm>
            <a:off x="6841291" y="293458"/>
            <a:ext cx="855519" cy="338554"/>
          </a:xfrm>
          <a:prstGeom prst="rect">
            <a:avLst/>
          </a:prstGeom>
          <a:noFill/>
          <a:ln w="12700">
            <a:noFill/>
            <a:miter lim="800000"/>
            <a:headEnd/>
            <a:tailEnd/>
          </a:ln>
        </p:spPr>
        <p:txBody>
          <a:bodyPr wrap="square" anchor="ctr">
            <a:spAutoFit/>
          </a:bodyPr>
          <a:lstStyle/>
          <a:p>
            <a:r>
              <a:rPr lang="nl-NL" sz="1600" dirty="0">
                <a:solidFill>
                  <a:srgbClr val="002060"/>
                </a:solidFill>
                <a:latin typeface="Calibri" pitchFamily="34" charset="0"/>
              </a:rPr>
              <a:t>Eierstok</a:t>
            </a:r>
            <a:endParaRPr lang="nl-NL" sz="1350" dirty="0">
              <a:solidFill>
                <a:srgbClr val="002060"/>
              </a:solidFill>
              <a:latin typeface="Calibri" pitchFamily="34" charset="0"/>
            </a:endParaRPr>
          </a:p>
        </p:txBody>
      </p:sp>
      <p:sp>
        <p:nvSpPr>
          <p:cNvPr id="15" name="Text Box 16"/>
          <p:cNvSpPr txBox="1">
            <a:spLocks noChangeArrowheads="1"/>
          </p:cNvSpPr>
          <p:nvPr/>
        </p:nvSpPr>
        <p:spPr bwMode="auto">
          <a:xfrm>
            <a:off x="5594934" y="274003"/>
            <a:ext cx="855519" cy="338554"/>
          </a:xfrm>
          <a:prstGeom prst="rect">
            <a:avLst/>
          </a:prstGeom>
          <a:noFill/>
          <a:ln w="12700">
            <a:noFill/>
            <a:miter lim="800000"/>
            <a:headEnd/>
            <a:tailEnd/>
          </a:ln>
        </p:spPr>
        <p:txBody>
          <a:bodyPr wrap="square" anchor="ctr">
            <a:spAutoFit/>
          </a:bodyPr>
          <a:lstStyle/>
          <a:p>
            <a:r>
              <a:rPr lang="nl-NL" sz="1600" dirty="0">
                <a:solidFill>
                  <a:srgbClr val="002060"/>
                </a:solidFill>
                <a:latin typeface="Calibri" pitchFamily="34" charset="0"/>
              </a:rPr>
              <a:t>Hart</a:t>
            </a:r>
          </a:p>
        </p:txBody>
      </p:sp>
      <p:sp>
        <p:nvSpPr>
          <p:cNvPr id="16" name="Text Box 16"/>
          <p:cNvSpPr txBox="1">
            <a:spLocks noChangeArrowheads="1"/>
          </p:cNvSpPr>
          <p:nvPr/>
        </p:nvSpPr>
        <p:spPr bwMode="auto">
          <a:xfrm>
            <a:off x="7314071" y="526922"/>
            <a:ext cx="855519" cy="338554"/>
          </a:xfrm>
          <a:prstGeom prst="rect">
            <a:avLst/>
          </a:prstGeom>
          <a:noFill/>
          <a:ln w="12700">
            <a:noFill/>
            <a:miter lim="800000"/>
            <a:headEnd/>
            <a:tailEnd/>
          </a:ln>
        </p:spPr>
        <p:txBody>
          <a:bodyPr wrap="square" anchor="ctr">
            <a:spAutoFit/>
          </a:bodyPr>
          <a:lstStyle/>
          <a:p>
            <a:r>
              <a:rPr lang="nl-NL" sz="1600" dirty="0">
                <a:solidFill>
                  <a:srgbClr val="002060"/>
                </a:solidFill>
                <a:latin typeface="Calibri" pitchFamily="34" charset="0"/>
              </a:rPr>
              <a:t>Maag</a:t>
            </a:r>
          </a:p>
        </p:txBody>
      </p:sp>
      <p:sp>
        <p:nvSpPr>
          <p:cNvPr id="17" name="Text Box 16"/>
          <p:cNvSpPr txBox="1">
            <a:spLocks noChangeArrowheads="1"/>
          </p:cNvSpPr>
          <p:nvPr/>
        </p:nvSpPr>
        <p:spPr bwMode="auto">
          <a:xfrm>
            <a:off x="8106202" y="1900344"/>
            <a:ext cx="1397721" cy="338554"/>
          </a:xfrm>
          <a:prstGeom prst="rect">
            <a:avLst/>
          </a:prstGeom>
          <a:noFill/>
          <a:ln w="12700">
            <a:noFill/>
            <a:miter lim="800000"/>
            <a:headEnd/>
            <a:tailEnd/>
          </a:ln>
        </p:spPr>
        <p:txBody>
          <a:bodyPr wrap="square" anchor="ctr">
            <a:spAutoFit/>
          </a:bodyPr>
          <a:lstStyle/>
          <a:p>
            <a:r>
              <a:rPr lang="nl-NL" sz="1600">
                <a:solidFill>
                  <a:srgbClr val="002060"/>
                </a:solidFill>
                <a:latin typeface="Calibri" pitchFamily="34" charset="0"/>
              </a:rPr>
              <a:t>Zenuwstelsel</a:t>
            </a:r>
          </a:p>
        </p:txBody>
      </p:sp>
      <p:sp>
        <p:nvSpPr>
          <p:cNvPr id="18" name="Text Box 16"/>
          <p:cNvSpPr txBox="1">
            <a:spLocks noChangeArrowheads="1"/>
          </p:cNvSpPr>
          <p:nvPr/>
        </p:nvSpPr>
        <p:spPr bwMode="auto">
          <a:xfrm>
            <a:off x="7825305" y="614775"/>
            <a:ext cx="855519" cy="338554"/>
          </a:xfrm>
          <a:prstGeom prst="rect">
            <a:avLst/>
          </a:prstGeom>
          <a:noFill/>
          <a:ln w="12700">
            <a:noFill/>
            <a:miter lim="800000"/>
            <a:headEnd/>
            <a:tailEnd/>
          </a:ln>
        </p:spPr>
        <p:txBody>
          <a:bodyPr wrap="square" anchor="ctr">
            <a:spAutoFit/>
          </a:bodyPr>
          <a:lstStyle/>
          <a:p>
            <a:r>
              <a:rPr lang="nl-NL" sz="1600" dirty="0">
                <a:solidFill>
                  <a:srgbClr val="002060"/>
                </a:solidFill>
                <a:latin typeface="Calibri" pitchFamily="34" charset="0"/>
              </a:rPr>
              <a:t>Oog</a:t>
            </a:r>
          </a:p>
        </p:txBody>
      </p:sp>
      <p:sp>
        <p:nvSpPr>
          <p:cNvPr id="33808" name="Text Box 8"/>
          <p:cNvSpPr txBox="1">
            <a:spLocks noChangeArrowheads="1"/>
          </p:cNvSpPr>
          <p:nvPr/>
        </p:nvSpPr>
        <p:spPr bwMode="auto">
          <a:xfrm>
            <a:off x="11220146" y="6267881"/>
            <a:ext cx="574196" cy="400110"/>
          </a:xfrm>
          <a:prstGeom prst="rect">
            <a:avLst/>
          </a:prstGeom>
          <a:noFill/>
          <a:ln w="12700">
            <a:noFill/>
            <a:miter lim="800000"/>
            <a:headEnd/>
            <a:tailEnd/>
          </a:ln>
        </p:spPr>
        <p:txBody>
          <a:bodyPr wrap="none">
            <a:spAutoFit/>
          </a:bodyPr>
          <a:lstStyle/>
          <a:p>
            <a:r>
              <a:rPr lang="nl-NL" sz="2000" dirty="0">
                <a:latin typeface="Calibri" pitchFamily="34" charset="0"/>
              </a:rPr>
              <a:t>181</a:t>
            </a:r>
          </a:p>
        </p:txBody>
      </p:sp>
      <p:pic>
        <p:nvPicPr>
          <p:cNvPr id="33797" name="Picture 15"/>
          <p:cNvPicPr>
            <a:picLocks noChangeAspect="1" noChangeArrowheads="1"/>
          </p:cNvPicPr>
          <p:nvPr/>
        </p:nvPicPr>
        <p:blipFill>
          <a:blip r:embed="rId5" cstate="print"/>
          <a:srcRect/>
          <a:stretch>
            <a:fillRect/>
          </a:stretch>
        </p:blipFill>
        <p:spPr bwMode="auto">
          <a:xfrm>
            <a:off x="252917" y="2959608"/>
            <a:ext cx="5038929" cy="3780537"/>
          </a:xfrm>
          <a:prstGeom prst="rect">
            <a:avLst/>
          </a:prstGeom>
          <a:noFill/>
          <a:ln w="12700">
            <a:noFill/>
            <a:miter lim="800000"/>
            <a:headEnd/>
            <a:tailEnd/>
          </a:ln>
        </p:spPr>
      </p:pic>
      <p:sp>
        <p:nvSpPr>
          <p:cNvPr id="11" name="Text Box 13"/>
          <p:cNvSpPr txBox="1">
            <a:spLocks noChangeArrowheads="1"/>
          </p:cNvSpPr>
          <p:nvPr/>
        </p:nvSpPr>
        <p:spPr bwMode="auto">
          <a:xfrm>
            <a:off x="3135450" y="6335670"/>
            <a:ext cx="2142446" cy="461665"/>
          </a:xfrm>
          <a:prstGeom prst="rect">
            <a:avLst/>
          </a:prstGeom>
          <a:noFill/>
          <a:ln w="12700">
            <a:noFill/>
            <a:miter lim="800000"/>
            <a:headEnd/>
            <a:tailEnd/>
          </a:ln>
        </p:spPr>
        <p:txBody>
          <a:bodyPr wrap="none">
            <a:spAutoFit/>
          </a:bodyPr>
          <a:lstStyle/>
          <a:p>
            <a:pPr>
              <a:defRPr/>
            </a:pPr>
            <a:r>
              <a:rPr lang="nl-NL" sz="2400" dirty="0">
                <a:solidFill>
                  <a:srgbClr val="ADE4FD"/>
                </a:solidFill>
              </a:rPr>
              <a:t>Hooiwagenkrab</a:t>
            </a:r>
            <a:endParaRPr lang="nl-NL" dirty="0">
              <a:solidFill>
                <a:srgbClr val="ADE4FD"/>
              </a:solidFill>
            </a:endParaRPr>
          </a:p>
        </p:txBody>
      </p:sp>
    </p:spTree>
    <p:extLst>
      <p:ext uri="{BB962C8B-B14F-4D97-AF65-F5344CB8AC3E}">
        <p14:creationId xmlns:p14="http://schemas.microsoft.com/office/powerpoint/2010/main" val="551830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499"/>
                                          </p:stCondLst>
                                        </p:cTn>
                                        <p:tgtEl>
                                          <p:spTgt spid="9"/>
                                        </p:tgtEl>
                                        <p:attrNameLst>
                                          <p:attrName>style.visibility</p:attrName>
                                        </p:attrNameLst>
                                      </p:cBhvr>
                                      <p:to>
                                        <p:strVal val="visible"/>
                                      </p:to>
                                    </p:set>
                                  </p:childTnLst>
                                </p:cTn>
                              </p:par>
                            </p:childTnLst>
                          </p:cTn>
                        </p:par>
                        <p:par>
                          <p:cTn id="7" fill="hold">
                            <p:stCondLst>
                              <p:cond delay="1500"/>
                            </p:stCondLst>
                            <p:childTnLst>
                              <p:par>
                                <p:cTn id="8" presetID="1" presetClass="entr" presetSubtype="0" fill="hold" grpId="0" nodeType="afterEffect">
                                  <p:stCondLst>
                                    <p:cond delay="1000"/>
                                  </p:stCondLst>
                                  <p:childTnLst>
                                    <p:set>
                                      <p:cBhvr>
                                        <p:cTn id="9" dur="1" fill="hold">
                                          <p:stCondLst>
                                            <p:cond delay="499"/>
                                          </p:stCondLst>
                                        </p:cTn>
                                        <p:tgtEl>
                                          <p:spTgt spid="12"/>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grpId="0" nodeType="afterEffect">
                                  <p:stCondLst>
                                    <p:cond delay="1000"/>
                                  </p:stCondLst>
                                  <p:childTnLst>
                                    <p:set>
                                      <p:cBhvr>
                                        <p:cTn id="12" dur="1" fill="hold">
                                          <p:stCondLst>
                                            <p:cond delay="499"/>
                                          </p:stCondLst>
                                        </p:cTn>
                                        <p:tgtEl>
                                          <p:spTgt spid="13"/>
                                        </p:tgtEl>
                                        <p:attrNameLst>
                                          <p:attrName>style.visibility</p:attrName>
                                        </p:attrNameLst>
                                      </p:cBhvr>
                                      <p:to>
                                        <p:strVal val="visible"/>
                                      </p:to>
                                    </p:set>
                                  </p:childTnLst>
                                </p:cTn>
                              </p:par>
                            </p:childTnLst>
                          </p:cTn>
                        </p:par>
                        <p:par>
                          <p:cTn id="13" fill="hold">
                            <p:stCondLst>
                              <p:cond delay="4500"/>
                            </p:stCondLst>
                            <p:childTnLst>
                              <p:par>
                                <p:cTn id="14" presetID="1" presetClass="entr" presetSubtype="0" fill="hold" grpId="0" nodeType="afterEffect">
                                  <p:stCondLst>
                                    <p:cond delay="1000"/>
                                  </p:stCondLst>
                                  <p:childTnLst>
                                    <p:set>
                                      <p:cBhvr>
                                        <p:cTn id="15" dur="1" fill="hold">
                                          <p:stCondLst>
                                            <p:cond delay="499"/>
                                          </p:stCondLst>
                                        </p:cTn>
                                        <p:tgtEl>
                                          <p:spTgt spid="14"/>
                                        </p:tgtEl>
                                        <p:attrNameLst>
                                          <p:attrName>style.visibility</p:attrName>
                                        </p:attrNameLst>
                                      </p:cBhvr>
                                      <p:to>
                                        <p:strVal val="visible"/>
                                      </p:to>
                                    </p:set>
                                  </p:childTnLst>
                                </p:cTn>
                              </p:par>
                            </p:childTnLst>
                          </p:cTn>
                        </p:par>
                        <p:par>
                          <p:cTn id="16" fill="hold">
                            <p:stCondLst>
                              <p:cond delay="6000"/>
                            </p:stCondLst>
                            <p:childTnLst>
                              <p:par>
                                <p:cTn id="17" presetID="1" presetClass="entr" presetSubtype="0" fill="hold" grpId="0" nodeType="afterEffect">
                                  <p:stCondLst>
                                    <p:cond delay="1000"/>
                                  </p:stCondLst>
                                  <p:childTnLst>
                                    <p:set>
                                      <p:cBhvr>
                                        <p:cTn id="18" dur="1" fill="hold">
                                          <p:stCondLst>
                                            <p:cond delay="499"/>
                                          </p:stCondLst>
                                        </p:cTn>
                                        <p:tgtEl>
                                          <p:spTgt spid="15"/>
                                        </p:tgtEl>
                                        <p:attrNameLst>
                                          <p:attrName>style.visibility</p:attrName>
                                        </p:attrNameLst>
                                      </p:cBhvr>
                                      <p:to>
                                        <p:strVal val="visible"/>
                                      </p:to>
                                    </p:set>
                                  </p:childTnLst>
                                </p:cTn>
                              </p:par>
                            </p:childTnLst>
                          </p:cTn>
                        </p:par>
                        <p:par>
                          <p:cTn id="19" fill="hold">
                            <p:stCondLst>
                              <p:cond delay="7500"/>
                            </p:stCondLst>
                            <p:childTnLst>
                              <p:par>
                                <p:cTn id="20" presetID="1" presetClass="entr" presetSubtype="0" fill="hold" grpId="0" nodeType="afterEffect">
                                  <p:stCondLst>
                                    <p:cond delay="1000"/>
                                  </p:stCondLst>
                                  <p:childTnLst>
                                    <p:set>
                                      <p:cBhvr>
                                        <p:cTn id="21" dur="1" fill="hold">
                                          <p:stCondLst>
                                            <p:cond delay="499"/>
                                          </p:stCondLst>
                                        </p:cTn>
                                        <p:tgtEl>
                                          <p:spTgt spid="16"/>
                                        </p:tgtEl>
                                        <p:attrNameLst>
                                          <p:attrName>style.visibility</p:attrName>
                                        </p:attrNameLst>
                                      </p:cBhvr>
                                      <p:to>
                                        <p:strVal val="visible"/>
                                      </p:to>
                                    </p:set>
                                  </p:childTnLst>
                                </p:cTn>
                              </p:par>
                            </p:childTnLst>
                          </p:cTn>
                        </p:par>
                        <p:par>
                          <p:cTn id="22" fill="hold">
                            <p:stCondLst>
                              <p:cond delay="9000"/>
                            </p:stCondLst>
                            <p:childTnLst>
                              <p:par>
                                <p:cTn id="23" presetID="1" presetClass="entr" presetSubtype="0" fill="hold" grpId="0" nodeType="afterEffect">
                                  <p:stCondLst>
                                    <p:cond delay="1000"/>
                                  </p:stCondLst>
                                  <p:childTnLst>
                                    <p:set>
                                      <p:cBhvr>
                                        <p:cTn id="24" dur="1" fill="hold">
                                          <p:stCondLst>
                                            <p:cond delay="499"/>
                                          </p:stCondLst>
                                        </p:cTn>
                                        <p:tgtEl>
                                          <p:spTgt spid="17"/>
                                        </p:tgtEl>
                                        <p:attrNameLst>
                                          <p:attrName>style.visibility</p:attrName>
                                        </p:attrNameLst>
                                      </p:cBhvr>
                                      <p:to>
                                        <p:strVal val="visible"/>
                                      </p:to>
                                    </p:set>
                                  </p:childTnLst>
                                </p:cTn>
                              </p:par>
                            </p:childTnLst>
                          </p:cTn>
                        </p:par>
                        <p:par>
                          <p:cTn id="25" fill="hold">
                            <p:stCondLst>
                              <p:cond delay="10500"/>
                            </p:stCondLst>
                            <p:childTnLst>
                              <p:par>
                                <p:cTn id="26" presetID="1" presetClass="entr" presetSubtype="0" fill="hold" grpId="0" nodeType="afterEffect">
                                  <p:stCondLst>
                                    <p:cond delay="1000"/>
                                  </p:stCondLst>
                                  <p:childTnLst>
                                    <p:set>
                                      <p:cBhvr>
                                        <p:cTn id="27" dur="1" fill="hold">
                                          <p:stCondLst>
                                            <p:cond delay="499"/>
                                          </p:stCondLst>
                                        </p:cTn>
                                        <p:tgtEl>
                                          <p:spTgt spid="1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1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86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9" grpId="0"/>
      <p:bldP spid="9" grpId="0" autoUpdateAnimBg="0"/>
      <p:bldP spid="12" grpId="0" autoUpdateAnimBg="0"/>
      <p:bldP spid="13" grpId="0" autoUpdateAnimBg="0"/>
      <p:bldP spid="14" grpId="0" autoUpdateAnimBg="0"/>
      <p:bldP spid="15" grpId="0" autoUpdateAnimBg="0"/>
      <p:bldP spid="16" grpId="0" autoUpdateAnimBg="0"/>
      <p:bldP spid="17" grpId="0" autoUpdateAnimBg="0"/>
      <p:bldP spid="18" grpId="0" autoUpdateAnimBg="0"/>
      <p:bldP spid="11"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570539-634E-A330-0D59-BEC63395E1BC}"/>
              </a:ext>
            </a:extLst>
          </p:cNvPr>
          <p:cNvSpPr>
            <a:spLocks noGrp="1"/>
          </p:cNvSpPr>
          <p:nvPr>
            <p:ph type="title"/>
          </p:nvPr>
        </p:nvSpPr>
        <p:spPr/>
        <p:txBody>
          <a:bodyPr>
            <a:normAutofit/>
          </a:bodyPr>
          <a:lstStyle/>
          <a:p>
            <a:pPr algn="l"/>
            <a:r>
              <a:rPr lang="nl-NL" dirty="0"/>
              <a:t>Even iets praktisch &amp; Koffie</a:t>
            </a:r>
          </a:p>
        </p:txBody>
      </p:sp>
      <p:sp>
        <p:nvSpPr>
          <p:cNvPr id="3" name="Tijdelijke aanduiding voor inhoud 2">
            <a:extLst>
              <a:ext uri="{FF2B5EF4-FFF2-40B4-BE49-F238E27FC236}">
                <a16:creationId xmlns:a16="http://schemas.microsoft.com/office/drawing/2014/main" id="{B296693F-EA41-5485-BDB9-16F252D4DE05}"/>
              </a:ext>
            </a:extLst>
          </p:cNvPr>
          <p:cNvSpPr>
            <a:spLocks noGrp="1"/>
          </p:cNvSpPr>
          <p:nvPr>
            <p:ph idx="1"/>
          </p:nvPr>
        </p:nvSpPr>
        <p:spPr/>
        <p:txBody>
          <a:bodyPr/>
          <a:lstStyle/>
          <a:p>
            <a:r>
              <a:rPr lang="nl-NL" dirty="0"/>
              <a:t>Tot welke stammen/klassen horen soorten Zoet &amp; Zout?</a:t>
            </a:r>
          </a:p>
          <a:p>
            <a:pPr marL="0" indent="0">
              <a:buNone/>
            </a:pPr>
            <a:endParaRPr lang="nl-NL" dirty="0"/>
          </a:p>
        </p:txBody>
      </p:sp>
      <p:pic>
        <p:nvPicPr>
          <p:cNvPr id="5" name="Afbeelding 4">
            <a:extLst>
              <a:ext uri="{FF2B5EF4-FFF2-40B4-BE49-F238E27FC236}">
                <a16:creationId xmlns:a16="http://schemas.microsoft.com/office/drawing/2014/main" id="{D10E8936-0629-FBC3-A38D-DF7BB0E51F2F}"/>
              </a:ext>
            </a:extLst>
          </p:cNvPr>
          <p:cNvPicPr>
            <a:picLocks noChangeAspect="1"/>
          </p:cNvPicPr>
          <p:nvPr/>
        </p:nvPicPr>
        <p:blipFill>
          <a:blip r:embed="rId2"/>
          <a:stretch>
            <a:fillRect/>
          </a:stretch>
        </p:blipFill>
        <p:spPr>
          <a:xfrm>
            <a:off x="3005847" y="2764632"/>
            <a:ext cx="7075794" cy="398013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899074568"/>
      </p:ext>
    </p:extLst>
  </p:cSld>
  <p:clrMapOvr>
    <a:masterClrMapping/>
  </p:clrMapOvr>
</p:sld>
</file>

<file path=ppt/theme/theme1.xml><?xml version="1.0" encoding="utf-8"?>
<a:theme xmlns:a="http://schemas.openxmlformats.org/drawingml/2006/main" name="Office 2013 - 2022 Thema">
  <a:themeElements>
    <a:clrScheme name="Office 2013 - 2022 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4697</TotalTime>
  <Words>1423</Words>
  <Application>Microsoft Office PowerPoint</Application>
  <PresentationFormat>Breedbeeld</PresentationFormat>
  <Paragraphs>356</Paragraphs>
  <Slides>33</Slides>
  <Notes>29</Notes>
  <HiddenSlides>1</HiddenSlides>
  <MMClips>0</MMClips>
  <ScaleCrop>false</ScaleCrop>
  <HeadingPairs>
    <vt:vector size="8" baseType="variant">
      <vt:variant>
        <vt:lpstr>Gebruikte lettertypen</vt:lpstr>
      </vt:variant>
      <vt:variant>
        <vt:i4>3</vt:i4>
      </vt:variant>
      <vt:variant>
        <vt:lpstr>Thema</vt:lpstr>
      </vt:variant>
      <vt:variant>
        <vt:i4>1</vt:i4>
      </vt:variant>
      <vt:variant>
        <vt:lpstr>Ingesloten OLE-bronprogramma's</vt:lpstr>
      </vt:variant>
      <vt:variant>
        <vt:i4>1</vt:i4>
      </vt:variant>
      <vt:variant>
        <vt:lpstr>Diatitels</vt:lpstr>
      </vt:variant>
      <vt:variant>
        <vt:i4>33</vt:i4>
      </vt:variant>
    </vt:vector>
  </HeadingPairs>
  <TitlesOfParts>
    <vt:vector size="38" baseType="lpstr">
      <vt:lpstr>Arial</vt:lpstr>
      <vt:lpstr>Calibri</vt:lpstr>
      <vt:lpstr>Calibri Light</vt:lpstr>
      <vt:lpstr>Office 2013 - 2022 Thema</vt:lpstr>
      <vt:lpstr>Afbeelding</vt:lpstr>
      <vt:lpstr>Specialisatie Biologie Blok 2: Dierenrijk deel I</vt:lpstr>
      <vt:lpstr>Vragen vorige keer &amp; duik?</vt:lpstr>
      <vt:lpstr>PowerPoint-presentatie</vt:lpstr>
      <vt:lpstr>PowerPoint-presentatie</vt:lpstr>
      <vt:lpstr>PowerPoint-presentatie</vt:lpstr>
      <vt:lpstr>PowerPoint-presentatie</vt:lpstr>
      <vt:lpstr>Waar waren we:</vt:lpstr>
      <vt:lpstr>Ribkwallen</vt:lpstr>
      <vt:lpstr>Platwormen</vt:lpstr>
      <vt:lpstr>Weekdieren &gt; 100.000 soorten</vt:lpstr>
      <vt:lpstr>Weekdieren: 2 kleppigen</vt:lpstr>
      <vt:lpstr>PowerPoint-presentatie</vt:lpstr>
      <vt:lpstr>PowerPoint-presentatie</vt:lpstr>
      <vt:lpstr>PowerPoint-presentatie</vt:lpstr>
      <vt:lpstr>Weekdieren: keverslakken</vt:lpstr>
      <vt:lpstr>Weekdieren: slakken</vt:lpstr>
      <vt:lpstr>Huisjesslakken</vt:lpstr>
      <vt:lpstr>PowerPoint-presentatie</vt:lpstr>
      <vt:lpstr>Naaktslakken</vt:lpstr>
      <vt:lpstr>PowerPoint-presentatie</vt:lpstr>
      <vt:lpstr>Weekdieren: Inktvissen</vt:lpstr>
      <vt:lpstr>PowerPoint-presentatie</vt:lpstr>
      <vt:lpstr>Reclametijd….</vt:lpstr>
      <vt:lpstr>Gelede of Ringwormen</vt:lpstr>
      <vt:lpstr>PowerPoint-presentatie</vt:lpstr>
      <vt:lpstr>PowerPoint-presentatie</vt:lpstr>
      <vt:lpstr>Geleedpotigen</vt:lpstr>
      <vt:lpstr>Geleedpotigen</vt:lpstr>
      <vt:lpstr>Geleedpotigen: insecten</vt:lpstr>
      <vt:lpstr>Geleedpotigen: spinnen</vt:lpstr>
      <vt:lpstr>Geleedpotigen: kreeften &amp; krabben</vt:lpstr>
      <vt:lpstr>PowerPoint-presentatie</vt:lpstr>
      <vt:lpstr>Even iets praktisch &amp; Koffie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Rob en Nelleke Kool</dc:creator>
  <cp:lastModifiedBy>Rob en Nelleke Kool</cp:lastModifiedBy>
  <cp:revision>154</cp:revision>
  <cp:lastPrinted>2024-05-23T14:01:44Z</cp:lastPrinted>
  <dcterms:created xsi:type="dcterms:W3CDTF">2017-06-17T11:10:25Z</dcterms:created>
  <dcterms:modified xsi:type="dcterms:W3CDTF">2024-09-10T09:12:34Z</dcterms:modified>
</cp:coreProperties>
</file>