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4"/>
  </p:notesMasterIdLst>
  <p:sldIdLst>
    <p:sldId id="260" r:id="rId2"/>
    <p:sldId id="261"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9" r:id="rId23"/>
    <p:sldId id="281" r:id="rId24"/>
    <p:sldId id="282" r:id="rId25"/>
    <p:sldId id="291" r:id="rId26"/>
    <p:sldId id="290" r:id="rId27"/>
    <p:sldId id="283" r:id="rId28"/>
    <p:sldId id="284" r:id="rId29"/>
    <p:sldId id="285" r:id="rId30"/>
    <p:sldId id="286" r:id="rId31"/>
    <p:sldId id="287" r:id="rId32"/>
    <p:sldId id="288"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BA50"/>
    <a:srgbClr val="FFFF00"/>
    <a:srgbClr val="106AB3"/>
    <a:srgbClr val="FDA236"/>
    <a:srgbClr val="F39436"/>
    <a:srgbClr val="F47A43"/>
    <a:srgbClr val="16AFE6"/>
    <a:srgbClr val="1C91D0"/>
    <a:srgbClr val="EF7B3E"/>
    <a:srgbClr val="1C9B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661" autoAdjust="0"/>
  </p:normalViewPr>
  <p:slideViewPr>
    <p:cSldViewPr snapToGrid="0">
      <p:cViewPr varScale="1">
        <p:scale>
          <a:sx n="100" d="100"/>
          <a:sy n="100" d="100"/>
        </p:scale>
        <p:origin x="912" y="9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7AD8A9-69BD-4A2C-9CF4-7B7CAF875036}" type="datetimeFigureOut">
              <a:rPr lang="nl-NL" smtClean="0"/>
              <a:t>10-9-2024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06E35B-D865-477B-920F-A913517414E6}" type="slidenum">
              <a:rPr lang="nl-NL" smtClean="0"/>
              <a:t>‹nr.›</a:t>
            </a:fld>
            <a:endParaRPr lang="nl-NL"/>
          </a:p>
        </p:txBody>
      </p:sp>
    </p:spTree>
    <p:extLst>
      <p:ext uri="{BB962C8B-B14F-4D97-AF65-F5344CB8AC3E}">
        <p14:creationId xmlns:p14="http://schemas.microsoft.com/office/powerpoint/2010/main" val="2165573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dt" sz="quarter" idx="1"/>
          </p:nvPr>
        </p:nvSpPr>
        <p:spPr>
          <a:noFill/>
        </p:spPr>
        <p:txBody>
          <a:bodyPr/>
          <a:lstStyle/>
          <a:p>
            <a:fld id="{E070DC19-D59F-4238-B1EA-86AD5092D853}" type="datetime1">
              <a:rPr lang="nl-NL" smtClean="0"/>
              <a:pPr/>
              <a:t>10-9-2024</a:t>
            </a:fld>
            <a:endParaRPr lang="nl-NL"/>
          </a:p>
        </p:txBody>
      </p:sp>
      <p:sp>
        <p:nvSpPr>
          <p:cNvPr id="45059" name="Rectangle 6"/>
          <p:cNvSpPr>
            <a:spLocks noGrp="1" noChangeArrowheads="1"/>
          </p:cNvSpPr>
          <p:nvPr>
            <p:ph type="ftr" sz="quarter" idx="4"/>
          </p:nvPr>
        </p:nvSpPr>
        <p:spPr>
          <a:noFill/>
        </p:spPr>
        <p:txBody>
          <a:bodyPr/>
          <a:lstStyle/>
          <a:p>
            <a:r>
              <a:rPr lang="nl-NL"/>
              <a:t>Rob Kool NOB instructeur 120</a:t>
            </a:r>
          </a:p>
        </p:txBody>
      </p:sp>
      <p:sp>
        <p:nvSpPr>
          <p:cNvPr id="45060" name="Rectangle 7"/>
          <p:cNvSpPr>
            <a:spLocks noGrp="1" noChangeArrowheads="1"/>
          </p:cNvSpPr>
          <p:nvPr>
            <p:ph type="sldNum" sz="quarter" idx="5"/>
          </p:nvPr>
        </p:nvSpPr>
        <p:spPr>
          <a:noFill/>
        </p:spPr>
        <p:txBody>
          <a:bodyPr/>
          <a:lstStyle/>
          <a:p>
            <a:fld id="{058B1F37-4761-4321-94D9-441F714A96A8}" type="slidenum">
              <a:rPr lang="nl-NL" smtClean="0"/>
              <a:pPr/>
              <a:t>2</a:t>
            </a:fld>
            <a:endParaRPr lang="nl-NL"/>
          </a:p>
        </p:txBody>
      </p:sp>
      <p:sp>
        <p:nvSpPr>
          <p:cNvPr id="45061" name="Rectangle 2"/>
          <p:cNvSpPr>
            <a:spLocks noGrp="1" noRot="1" noChangeAspect="1" noChangeArrowheads="1" noTextEdit="1"/>
          </p:cNvSpPr>
          <p:nvPr>
            <p:ph type="sldImg"/>
          </p:nvPr>
        </p:nvSpPr>
        <p:spPr>
          <a:ln/>
        </p:spPr>
      </p:sp>
      <p:sp>
        <p:nvSpPr>
          <p:cNvPr id="45062" name="Rectangle 3"/>
          <p:cNvSpPr>
            <a:spLocks noGrp="1" noChangeArrowheads="1"/>
          </p:cNvSpPr>
          <p:nvPr>
            <p:ph type="body" idx="1"/>
          </p:nvPr>
        </p:nvSpPr>
        <p:spPr>
          <a:noFill/>
          <a:ln/>
        </p:spPr>
        <p:txBody>
          <a:bodyPr/>
          <a:lstStyle/>
          <a:p>
            <a:r>
              <a:rPr lang="nl-NL" dirty="0"/>
              <a:t>Vijf en zes zijn volledig</a:t>
            </a:r>
            <a:r>
              <a:rPr lang="nl-NL" baseline="0" dirty="0"/>
              <a:t> uitwisselbaar. De meeste verenigingen geven er de voorkeur aan de specialisatie “bij huis” af te ronden.</a:t>
            </a:r>
            <a:endParaRPr lang="nl-NL" dirty="0"/>
          </a:p>
        </p:txBody>
      </p:sp>
    </p:spTree>
    <p:extLst>
      <p:ext uri="{BB962C8B-B14F-4D97-AF65-F5344CB8AC3E}">
        <p14:creationId xmlns:p14="http://schemas.microsoft.com/office/powerpoint/2010/main" val="1826809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3</a:t>
            </a:fld>
            <a:endParaRPr lang="nl-NL"/>
          </a:p>
        </p:txBody>
      </p:sp>
    </p:spTree>
    <p:extLst>
      <p:ext uri="{BB962C8B-B14F-4D97-AF65-F5344CB8AC3E}">
        <p14:creationId xmlns:p14="http://schemas.microsoft.com/office/powerpoint/2010/main" val="1790651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4</a:t>
            </a:fld>
            <a:endParaRPr lang="nl-NL"/>
          </a:p>
        </p:txBody>
      </p:sp>
    </p:spTree>
    <p:extLst>
      <p:ext uri="{BB962C8B-B14F-4D97-AF65-F5344CB8AC3E}">
        <p14:creationId xmlns:p14="http://schemas.microsoft.com/office/powerpoint/2010/main" val="2962027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5</a:t>
            </a:fld>
            <a:endParaRPr lang="nl-NL"/>
          </a:p>
        </p:txBody>
      </p:sp>
    </p:spTree>
    <p:extLst>
      <p:ext uri="{BB962C8B-B14F-4D97-AF65-F5344CB8AC3E}">
        <p14:creationId xmlns:p14="http://schemas.microsoft.com/office/powerpoint/2010/main" val="2342653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6</a:t>
            </a:fld>
            <a:endParaRPr lang="nl-NL"/>
          </a:p>
        </p:txBody>
      </p:sp>
    </p:spTree>
    <p:extLst>
      <p:ext uri="{BB962C8B-B14F-4D97-AF65-F5344CB8AC3E}">
        <p14:creationId xmlns:p14="http://schemas.microsoft.com/office/powerpoint/2010/main" val="2160385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dt" sz="quarter" idx="1"/>
          </p:nvPr>
        </p:nvSpPr>
        <p:spPr>
          <a:noFill/>
        </p:spPr>
        <p:txBody>
          <a:bodyPr/>
          <a:lstStyle/>
          <a:p>
            <a:fld id="{C60BABF3-FBB0-47CA-894E-442595ED0787}" type="datetime1">
              <a:rPr lang="nl-NL" smtClean="0"/>
              <a:pPr/>
              <a:t>10-9-2024</a:t>
            </a:fld>
            <a:endParaRPr lang="nl-NL"/>
          </a:p>
        </p:txBody>
      </p:sp>
      <p:sp>
        <p:nvSpPr>
          <p:cNvPr id="51203" name="Rectangle 6"/>
          <p:cNvSpPr>
            <a:spLocks noGrp="1" noChangeArrowheads="1"/>
          </p:cNvSpPr>
          <p:nvPr>
            <p:ph type="ftr" sz="quarter" idx="4"/>
          </p:nvPr>
        </p:nvSpPr>
        <p:spPr>
          <a:noFill/>
        </p:spPr>
        <p:txBody>
          <a:bodyPr/>
          <a:lstStyle/>
          <a:p>
            <a:r>
              <a:rPr lang="nl-NL"/>
              <a:t>Rob Kool NOB instructeur 120</a:t>
            </a:r>
          </a:p>
        </p:txBody>
      </p:sp>
      <p:sp>
        <p:nvSpPr>
          <p:cNvPr id="51204" name="Rectangle 7"/>
          <p:cNvSpPr>
            <a:spLocks noGrp="1" noChangeArrowheads="1"/>
          </p:cNvSpPr>
          <p:nvPr>
            <p:ph type="sldNum" sz="quarter" idx="5"/>
          </p:nvPr>
        </p:nvSpPr>
        <p:spPr>
          <a:noFill/>
        </p:spPr>
        <p:txBody>
          <a:bodyPr/>
          <a:lstStyle/>
          <a:p>
            <a:fld id="{26E593F1-6D9D-4100-8EE1-BC97CDEFEC4B}" type="slidenum">
              <a:rPr lang="nl-NL" smtClean="0"/>
              <a:pPr/>
              <a:t>7</a:t>
            </a:fld>
            <a:endParaRPr lang="nl-NL"/>
          </a:p>
        </p:txBody>
      </p:sp>
      <p:sp>
        <p:nvSpPr>
          <p:cNvPr id="51205" name="Rectangle 2"/>
          <p:cNvSpPr>
            <a:spLocks noGrp="1" noRot="1" noChangeAspect="1" noChangeArrowheads="1" noTextEdit="1"/>
          </p:cNvSpPr>
          <p:nvPr>
            <p:ph type="sldImg"/>
          </p:nvPr>
        </p:nvSpPr>
        <p:spPr>
          <a:ln/>
        </p:spPr>
      </p:sp>
      <p:sp>
        <p:nvSpPr>
          <p:cNvPr id="51206" name="Rectangle 3"/>
          <p:cNvSpPr>
            <a:spLocks noGrp="1" noChangeArrowheads="1"/>
          </p:cNvSpPr>
          <p:nvPr>
            <p:ph type="body" idx="1"/>
          </p:nvPr>
        </p:nvSpPr>
        <p:spPr>
          <a:noFill/>
          <a:ln/>
        </p:spPr>
        <p:txBody>
          <a:bodyPr/>
          <a:lstStyle/>
          <a:p>
            <a:endParaRPr lang="nl-NL"/>
          </a:p>
        </p:txBody>
      </p:sp>
    </p:spTree>
    <p:extLst>
      <p:ext uri="{BB962C8B-B14F-4D97-AF65-F5344CB8AC3E}">
        <p14:creationId xmlns:p14="http://schemas.microsoft.com/office/powerpoint/2010/main" val="824276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dt" sz="quarter" idx="1"/>
          </p:nvPr>
        </p:nvSpPr>
        <p:spPr>
          <a:noFill/>
        </p:spPr>
        <p:txBody>
          <a:bodyPr/>
          <a:lstStyle/>
          <a:p>
            <a:fld id="{C48E5815-68F3-46C6-82F4-AA0A42695546}" type="datetime1">
              <a:rPr lang="nl-NL" smtClean="0"/>
              <a:pPr/>
              <a:t>10-9-2024</a:t>
            </a:fld>
            <a:endParaRPr lang="nl-NL"/>
          </a:p>
        </p:txBody>
      </p:sp>
      <p:sp>
        <p:nvSpPr>
          <p:cNvPr id="52227" name="Rectangle 6"/>
          <p:cNvSpPr>
            <a:spLocks noGrp="1" noChangeArrowheads="1"/>
          </p:cNvSpPr>
          <p:nvPr>
            <p:ph type="ftr" sz="quarter" idx="4"/>
          </p:nvPr>
        </p:nvSpPr>
        <p:spPr>
          <a:noFill/>
        </p:spPr>
        <p:txBody>
          <a:bodyPr/>
          <a:lstStyle/>
          <a:p>
            <a:r>
              <a:rPr lang="nl-NL"/>
              <a:t>Rob Kool NOB instructeur 120</a:t>
            </a:r>
          </a:p>
        </p:txBody>
      </p:sp>
      <p:sp>
        <p:nvSpPr>
          <p:cNvPr id="52228" name="Rectangle 7"/>
          <p:cNvSpPr>
            <a:spLocks noGrp="1" noChangeArrowheads="1"/>
          </p:cNvSpPr>
          <p:nvPr>
            <p:ph type="sldNum" sz="quarter" idx="5"/>
          </p:nvPr>
        </p:nvSpPr>
        <p:spPr>
          <a:noFill/>
        </p:spPr>
        <p:txBody>
          <a:bodyPr/>
          <a:lstStyle/>
          <a:p>
            <a:fld id="{DB58494C-168B-4C1C-8FDD-4EB5D4189E14}" type="slidenum">
              <a:rPr lang="nl-NL" smtClean="0"/>
              <a:pPr/>
              <a:t>8</a:t>
            </a:fld>
            <a:endParaRPr lang="nl-NL"/>
          </a:p>
        </p:txBody>
      </p:sp>
      <p:sp>
        <p:nvSpPr>
          <p:cNvPr id="52229" name="Rectangle 2"/>
          <p:cNvSpPr>
            <a:spLocks noGrp="1" noRot="1" noChangeAspect="1" noChangeArrowheads="1" noTextEdit="1"/>
          </p:cNvSpPr>
          <p:nvPr>
            <p:ph type="sldImg"/>
          </p:nvPr>
        </p:nvSpPr>
        <p:spPr>
          <a:solidFill>
            <a:srgbClr val="FFFFFF"/>
          </a:solidFill>
          <a:ln/>
        </p:spPr>
      </p:sp>
      <p:sp>
        <p:nvSpPr>
          <p:cNvPr id="52230" name="Rectangle 3"/>
          <p:cNvSpPr>
            <a:spLocks noGrp="1" noChangeArrowheads="1"/>
          </p:cNvSpPr>
          <p:nvPr>
            <p:ph type="body" idx="1"/>
          </p:nvPr>
        </p:nvSpPr>
        <p:spPr>
          <a:solidFill>
            <a:srgbClr val="FFFFFF"/>
          </a:solidFill>
          <a:ln>
            <a:solidFill>
              <a:srgbClr val="000000"/>
            </a:solidFill>
          </a:ln>
        </p:spPr>
        <p:txBody>
          <a:bodyPr/>
          <a:lstStyle/>
          <a:p>
            <a:r>
              <a:rPr lang="nl-NL" dirty="0"/>
              <a:t>Aandacht voor het eten van de zeester met zijn </a:t>
            </a:r>
            <a:r>
              <a:rPr lang="nl-NL" dirty="0" err="1"/>
              <a:t>uitstulpbare</a:t>
            </a:r>
            <a:r>
              <a:rPr lang="nl-NL" dirty="0"/>
              <a:t> maag.</a:t>
            </a:r>
          </a:p>
        </p:txBody>
      </p:sp>
    </p:spTree>
    <p:extLst>
      <p:ext uri="{BB962C8B-B14F-4D97-AF65-F5344CB8AC3E}">
        <p14:creationId xmlns:p14="http://schemas.microsoft.com/office/powerpoint/2010/main" val="208237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type="dt" sz="quarter" idx="1"/>
          </p:nvPr>
        </p:nvSpPr>
        <p:spPr>
          <a:noFill/>
        </p:spPr>
        <p:txBody>
          <a:bodyPr/>
          <a:lstStyle/>
          <a:p>
            <a:fld id="{195424D3-9CA9-4E91-91A7-90B4746A8ED0}" type="datetime1">
              <a:rPr lang="nl-NL" smtClean="0"/>
              <a:pPr/>
              <a:t>10-9-2024</a:t>
            </a:fld>
            <a:endParaRPr lang="nl-NL"/>
          </a:p>
        </p:txBody>
      </p:sp>
      <p:sp>
        <p:nvSpPr>
          <p:cNvPr id="53251" name="Rectangle 6"/>
          <p:cNvSpPr>
            <a:spLocks noGrp="1" noChangeArrowheads="1"/>
          </p:cNvSpPr>
          <p:nvPr>
            <p:ph type="ftr" sz="quarter" idx="4"/>
          </p:nvPr>
        </p:nvSpPr>
        <p:spPr>
          <a:noFill/>
        </p:spPr>
        <p:txBody>
          <a:bodyPr/>
          <a:lstStyle/>
          <a:p>
            <a:r>
              <a:rPr lang="nl-NL"/>
              <a:t>Rob Kool NOB instructeur 120</a:t>
            </a:r>
          </a:p>
        </p:txBody>
      </p:sp>
      <p:sp>
        <p:nvSpPr>
          <p:cNvPr id="53252" name="Rectangle 7"/>
          <p:cNvSpPr>
            <a:spLocks noGrp="1" noChangeArrowheads="1"/>
          </p:cNvSpPr>
          <p:nvPr>
            <p:ph type="sldNum" sz="quarter" idx="5"/>
          </p:nvPr>
        </p:nvSpPr>
        <p:spPr>
          <a:noFill/>
        </p:spPr>
        <p:txBody>
          <a:bodyPr/>
          <a:lstStyle/>
          <a:p>
            <a:fld id="{6F1935E7-4593-425C-822C-03612C4D918D}" type="slidenum">
              <a:rPr lang="nl-NL" smtClean="0"/>
              <a:pPr/>
              <a:t>9</a:t>
            </a:fld>
            <a:endParaRPr lang="nl-NL"/>
          </a:p>
        </p:txBody>
      </p:sp>
      <p:sp>
        <p:nvSpPr>
          <p:cNvPr id="53253" name="Rectangle 2"/>
          <p:cNvSpPr>
            <a:spLocks noGrp="1" noRot="1" noChangeAspect="1" noChangeArrowheads="1" noTextEdit="1"/>
          </p:cNvSpPr>
          <p:nvPr>
            <p:ph type="sldImg"/>
          </p:nvPr>
        </p:nvSpPr>
        <p:spPr>
          <a:solidFill>
            <a:srgbClr val="FFFFFF"/>
          </a:solidFill>
          <a:ln/>
        </p:spPr>
      </p:sp>
      <p:sp>
        <p:nvSpPr>
          <p:cNvPr id="53254" name="Rectangle 3"/>
          <p:cNvSpPr>
            <a:spLocks noGrp="1" noChangeArrowheads="1"/>
          </p:cNvSpPr>
          <p:nvPr>
            <p:ph type="body" idx="1"/>
          </p:nvPr>
        </p:nvSpPr>
        <p:spPr>
          <a:solidFill>
            <a:srgbClr val="FFFFFF"/>
          </a:solidFill>
          <a:ln>
            <a:solidFill>
              <a:srgbClr val="000000"/>
            </a:solidFill>
          </a:ln>
        </p:spPr>
        <p:txBody>
          <a:bodyPr/>
          <a:lstStyle/>
          <a:p>
            <a:endParaRPr lang="nl-NL" dirty="0"/>
          </a:p>
        </p:txBody>
      </p:sp>
    </p:spTree>
    <p:extLst>
      <p:ext uri="{BB962C8B-B14F-4D97-AF65-F5344CB8AC3E}">
        <p14:creationId xmlns:p14="http://schemas.microsoft.com/office/powerpoint/2010/main" val="2845288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dt" sz="quarter" idx="1"/>
          </p:nvPr>
        </p:nvSpPr>
        <p:spPr>
          <a:noFill/>
        </p:spPr>
        <p:txBody>
          <a:bodyPr/>
          <a:lstStyle/>
          <a:p>
            <a:fld id="{75351608-F433-46C2-87D5-B864FF41AC5B}" type="datetime1">
              <a:rPr lang="nl-NL" smtClean="0"/>
              <a:pPr/>
              <a:t>10-9-2024</a:t>
            </a:fld>
            <a:endParaRPr lang="nl-NL"/>
          </a:p>
        </p:txBody>
      </p:sp>
      <p:sp>
        <p:nvSpPr>
          <p:cNvPr id="54275" name="Rectangle 6"/>
          <p:cNvSpPr>
            <a:spLocks noGrp="1" noChangeArrowheads="1"/>
          </p:cNvSpPr>
          <p:nvPr>
            <p:ph type="ftr" sz="quarter" idx="4"/>
          </p:nvPr>
        </p:nvSpPr>
        <p:spPr>
          <a:noFill/>
        </p:spPr>
        <p:txBody>
          <a:bodyPr/>
          <a:lstStyle/>
          <a:p>
            <a:r>
              <a:rPr lang="nl-NL"/>
              <a:t>Rob Kool NOB instructeur 120</a:t>
            </a:r>
          </a:p>
        </p:txBody>
      </p:sp>
      <p:sp>
        <p:nvSpPr>
          <p:cNvPr id="54276" name="Rectangle 7"/>
          <p:cNvSpPr>
            <a:spLocks noGrp="1" noChangeArrowheads="1"/>
          </p:cNvSpPr>
          <p:nvPr>
            <p:ph type="sldNum" sz="quarter" idx="5"/>
          </p:nvPr>
        </p:nvSpPr>
        <p:spPr>
          <a:noFill/>
        </p:spPr>
        <p:txBody>
          <a:bodyPr/>
          <a:lstStyle/>
          <a:p>
            <a:fld id="{C40158FB-A6AF-4C45-B48F-5E0F279CEF7F}" type="slidenum">
              <a:rPr lang="nl-NL" smtClean="0"/>
              <a:pPr/>
              <a:t>10</a:t>
            </a:fld>
            <a:endParaRPr lang="nl-NL"/>
          </a:p>
        </p:txBody>
      </p:sp>
      <p:sp>
        <p:nvSpPr>
          <p:cNvPr id="54277" name="Rectangle 2"/>
          <p:cNvSpPr>
            <a:spLocks noGrp="1" noRot="1" noChangeAspect="1" noChangeArrowheads="1" noTextEdit="1"/>
          </p:cNvSpPr>
          <p:nvPr>
            <p:ph type="sldImg"/>
          </p:nvPr>
        </p:nvSpPr>
        <p:spPr>
          <a:solidFill>
            <a:srgbClr val="FFFFFF"/>
          </a:solidFill>
          <a:ln/>
        </p:spPr>
      </p:sp>
      <p:sp>
        <p:nvSpPr>
          <p:cNvPr id="54278" name="Rectangle 3"/>
          <p:cNvSpPr>
            <a:spLocks noGrp="1" noChangeArrowheads="1"/>
          </p:cNvSpPr>
          <p:nvPr>
            <p:ph type="body" idx="1"/>
          </p:nvPr>
        </p:nvSpPr>
        <p:spPr>
          <a:solidFill>
            <a:srgbClr val="FFFFFF"/>
          </a:solidFill>
          <a:ln>
            <a:solidFill>
              <a:srgbClr val="000000"/>
            </a:solidFill>
          </a:ln>
        </p:spPr>
        <p:txBody>
          <a:bodyPr/>
          <a:lstStyle/>
          <a:p>
            <a:r>
              <a:rPr lang="nl-NL" dirty="0"/>
              <a:t>Organen in de armen.</a:t>
            </a:r>
          </a:p>
        </p:txBody>
      </p:sp>
    </p:spTree>
    <p:extLst>
      <p:ext uri="{BB962C8B-B14F-4D97-AF65-F5344CB8AC3E}">
        <p14:creationId xmlns:p14="http://schemas.microsoft.com/office/powerpoint/2010/main" val="893063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dt" sz="quarter" idx="1"/>
          </p:nvPr>
        </p:nvSpPr>
        <p:spPr>
          <a:noFill/>
        </p:spPr>
        <p:txBody>
          <a:bodyPr/>
          <a:lstStyle/>
          <a:p>
            <a:fld id="{E17A0F37-7795-4A1A-A2B7-DCE6F7174114}" type="datetime1">
              <a:rPr lang="nl-NL" smtClean="0"/>
              <a:pPr/>
              <a:t>10-9-2024</a:t>
            </a:fld>
            <a:endParaRPr lang="nl-NL"/>
          </a:p>
        </p:txBody>
      </p:sp>
      <p:sp>
        <p:nvSpPr>
          <p:cNvPr id="55299" name="Rectangle 6"/>
          <p:cNvSpPr>
            <a:spLocks noGrp="1" noChangeArrowheads="1"/>
          </p:cNvSpPr>
          <p:nvPr>
            <p:ph type="ftr" sz="quarter" idx="4"/>
          </p:nvPr>
        </p:nvSpPr>
        <p:spPr>
          <a:noFill/>
        </p:spPr>
        <p:txBody>
          <a:bodyPr/>
          <a:lstStyle/>
          <a:p>
            <a:r>
              <a:rPr lang="nl-NL"/>
              <a:t>Rob Kool NOB instructeur 120</a:t>
            </a:r>
          </a:p>
        </p:txBody>
      </p:sp>
      <p:sp>
        <p:nvSpPr>
          <p:cNvPr id="55300" name="Rectangle 7"/>
          <p:cNvSpPr>
            <a:spLocks noGrp="1" noChangeArrowheads="1"/>
          </p:cNvSpPr>
          <p:nvPr>
            <p:ph type="sldNum" sz="quarter" idx="5"/>
          </p:nvPr>
        </p:nvSpPr>
        <p:spPr>
          <a:noFill/>
        </p:spPr>
        <p:txBody>
          <a:bodyPr/>
          <a:lstStyle/>
          <a:p>
            <a:fld id="{E8B88757-13CF-4DA5-A57E-9F83397E2C45}" type="slidenum">
              <a:rPr lang="nl-NL" smtClean="0"/>
              <a:pPr/>
              <a:t>11</a:t>
            </a:fld>
            <a:endParaRPr lang="nl-NL"/>
          </a:p>
        </p:txBody>
      </p:sp>
      <p:sp>
        <p:nvSpPr>
          <p:cNvPr id="55301" name="Rectangle 2"/>
          <p:cNvSpPr>
            <a:spLocks noGrp="1" noRot="1" noChangeAspect="1" noChangeArrowheads="1" noTextEdit="1"/>
          </p:cNvSpPr>
          <p:nvPr>
            <p:ph type="sldImg"/>
          </p:nvPr>
        </p:nvSpPr>
        <p:spPr>
          <a:solidFill>
            <a:srgbClr val="FFFFFF"/>
          </a:solidFill>
          <a:ln/>
        </p:spPr>
      </p:sp>
      <p:sp>
        <p:nvSpPr>
          <p:cNvPr id="55302" name="Rectangle 3"/>
          <p:cNvSpPr>
            <a:spLocks noGrp="1" noChangeArrowheads="1"/>
          </p:cNvSpPr>
          <p:nvPr>
            <p:ph type="body" idx="1"/>
          </p:nvPr>
        </p:nvSpPr>
        <p:spPr>
          <a:solidFill>
            <a:srgbClr val="FFFFFF"/>
          </a:solidFill>
          <a:ln>
            <a:solidFill>
              <a:srgbClr val="000000"/>
            </a:solidFill>
          </a:ln>
        </p:spPr>
        <p:txBody>
          <a:bodyPr/>
          <a:lstStyle/>
          <a:p>
            <a:r>
              <a:rPr lang="nl-NL" dirty="0"/>
              <a:t>Organen centraal, armen zijn voor beweging of plankton</a:t>
            </a:r>
            <a:r>
              <a:rPr lang="nl-NL" baseline="0" dirty="0"/>
              <a:t> </a:t>
            </a:r>
            <a:r>
              <a:rPr lang="nl-NL" dirty="0"/>
              <a:t>filteren.</a:t>
            </a:r>
            <a:r>
              <a:rPr lang="nl-NL" baseline="0" dirty="0"/>
              <a:t> Let op woonplaats brokkelster. (Weer een moment om “vooruit” te lopen op de ecologie.</a:t>
            </a:r>
            <a:endParaRPr lang="nl-NL" dirty="0"/>
          </a:p>
        </p:txBody>
      </p:sp>
    </p:spTree>
    <p:extLst>
      <p:ext uri="{BB962C8B-B14F-4D97-AF65-F5344CB8AC3E}">
        <p14:creationId xmlns:p14="http://schemas.microsoft.com/office/powerpoint/2010/main" val="1363762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dt" sz="quarter" idx="1"/>
          </p:nvPr>
        </p:nvSpPr>
        <p:spPr>
          <a:noFill/>
        </p:spPr>
        <p:txBody>
          <a:bodyPr/>
          <a:lstStyle/>
          <a:p>
            <a:fld id="{0914DE85-30AC-4BE1-ADD4-6B206567C2D6}" type="datetime1">
              <a:rPr lang="nl-NL" smtClean="0"/>
              <a:pPr/>
              <a:t>10-9-2024</a:t>
            </a:fld>
            <a:endParaRPr lang="nl-NL"/>
          </a:p>
        </p:txBody>
      </p:sp>
      <p:sp>
        <p:nvSpPr>
          <p:cNvPr id="57347" name="Rectangle 6"/>
          <p:cNvSpPr>
            <a:spLocks noGrp="1" noChangeArrowheads="1"/>
          </p:cNvSpPr>
          <p:nvPr>
            <p:ph type="ftr" sz="quarter" idx="4"/>
          </p:nvPr>
        </p:nvSpPr>
        <p:spPr>
          <a:noFill/>
        </p:spPr>
        <p:txBody>
          <a:bodyPr/>
          <a:lstStyle/>
          <a:p>
            <a:r>
              <a:rPr lang="nl-NL"/>
              <a:t>Rob Kool NOB instructeur 120</a:t>
            </a:r>
          </a:p>
        </p:txBody>
      </p:sp>
      <p:sp>
        <p:nvSpPr>
          <p:cNvPr id="57348" name="Rectangle 7"/>
          <p:cNvSpPr>
            <a:spLocks noGrp="1" noChangeArrowheads="1"/>
          </p:cNvSpPr>
          <p:nvPr>
            <p:ph type="sldNum" sz="quarter" idx="5"/>
          </p:nvPr>
        </p:nvSpPr>
        <p:spPr>
          <a:noFill/>
        </p:spPr>
        <p:txBody>
          <a:bodyPr/>
          <a:lstStyle/>
          <a:p>
            <a:fld id="{449BEA96-8F36-4ED1-BE45-BDEF70C70DF4}" type="slidenum">
              <a:rPr lang="nl-NL" smtClean="0"/>
              <a:pPr/>
              <a:t>12</a:t>
            </a:fld>
            <a:endParaRPr lang="nl-NL"/>
          </a:p>
        </p:txBody>
      </p:sp>
      <p:sp>
        <p:nvSpPr>
          <p:cNvPr id="57349" name="Rectangle 2"/>
          <p:cNvSpPr>
            <a:spLocks noGrp="1" noRot="1" noChangeAspect="1" noChangeArrowheads="1" noTextEdit="1"/>
          </p:cNvSpPr>
          <p:nvPr>
            <p:ph type="sldImg"/>
          </p:nvPr>
        </p:nvSpPr>
        <p:spPr>
          <a:ln/>
        </p:spPr>
      </p:sp>
      <p:sp>
        <p:nvSpPr>
          <p:cNvPr id="57350" name="Rectangle 3"/>
          <p:cNvSpPr>
            <a:spLocks noGrp="1" noChangeArrowheads="1"/>
          </p:cNvSpPr>
          <p:nvPr>
            <p:ph type="body" idx="1"/>
          </p:nvPr>
        </p:nvSpPr>
        <p:spPr>
          <a:noFill/>
          <a:ln/>
        </p:spPr>
        <p:txBody>
          <a:bodyPr/>
          <a:lstStyle/>
          <a:p>
            <a:endParaRPr lang="nl-NL"/>
          </a:p>
        </p:txBody>
      </p:sp>
    </p:spTree>
    <p:extLst>
      <p:ext uri="{BB962C8B-B14F-4D97-AF65-F5344CB8AC3E}">
        <p14:creationId xmlns:p14="http://schemas.microsoft.com/office/powerpoint/2010/main" val="2012127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dt" sz="quarter" idx="1"/>
          </p:nvPr>
        </p:nvSpPr>
        <p:spPr>
          <a:noFill/>
        </p:spPr>
        <p:txBody>
          <a:bodyPr/>
          <a:lstStyle/>
          <a:p>
            <a:fld id="{6CAA01CE-D324-440C-965A-D938BD7BA3BC}" type="datetime1">
              <a:rPr lang="nl-NL" smtClean="0"/>
              <a:pPr/>
              <a:t>10-9-2024</a:t>
            </a:fld>
            <a:endParaRPr lang="nl-NL"/>
          </a:p>
        </p:txBody>
      </p:sp>
      <p:sp>
        <p:nvSpPr>
          <p:cNvPr id="58371" name="Rectangle 6"/>
          <p:cNvSpPr>
            <a:spLocks noGrp="1" noChangeArrowheads="1"/>
          </p:cNvSpPr>
          <p:nvPr>
            <p:ph type="ftr" sz="quarter" idx="4"/>
          </p:nvPr>
        </p:nvSpPr>
        <p:spPr>
          <a:noFill/>
        </p:spPr>
        <p:txBody>
          <a:bodyPr/>
          <a:lstStyle/>
          <a:p>
            <a:r>
              <a:rPr lang="nl-NL"/>
              <a:t>Rob Kool NOB instructeur 120</a:t>
            </a:r>
          </a:p>
        </p:txBody>
      </p:sp>
      <p:sp>
        <p:nvSpPr>
          <p:cNvPr id="58372" name="Rectangle 7"/>
          <p:cNvSpPr>
            <a:spLocks noGrp="1" noChangeArrowheads="1"/>
          </p:cNvSpPr>
          <p:nvPr>
            <p:ph type="sldNum" sz="quarter" idx="5"/>
          </p:nvPr>
        </p:nvSpPr>
        <p:spPr>
          <a:noFill/>
        </p:spPr>
        <p:txBody>
          <a:bodyPr/>
          <a:lstStyle/>
          <a:p>
            <a:fld id="{C0CECCEE-BDDC-45C1-A77A-D4309B63708E}" type="slidenum">
              <a:rPr lang="nl-NL" smtClean="0"/>
              <a:pPr/>
              <a:t>13</a:t>
            </a:fld>
            <a:endParaRPr lang="nl-NL"/>
          </a:p>
        </p:txBody>
      </p:sp>
      <p:sp>
        <p:nvSpPr>
          <p:cNvPr id="58373" name="Rectangle 2"/>
          <p:cNvSpPr>
            <a:spLocks noGrp="1" noRot="1" noChangeAspect="1" noChangeArrowheads="1" noTextEdit="1"/>
          </p:cNvSpPr>
          <p:nvPr>
            <p:ph type="sldImg"/>
          </p:nvPr>
        </p:nvSpPr>
        <p:spPr>
          <a:solidFill>
            <a:srgbClr val="FFFFFF"/>
          </a:solidFill>
          <a:ln/>
        </p:spPr>
      </p:sp>
      <p:sp>
        <p:nvSpPr>
          <p:cNvPr id="58374" name="Rectangle 3"/>
          <p:cNvSpPr>
            <a:spLocks noGrp="1" noChangeArrowheads="1"/>
          </p:cNvSpPr>
          <p:nvPr>
            <p:ph type="body" idx="1"/>
          </p:nvPr>
        </p:nvSpPr>
        <p:spPr>
          <a:solidFill>
            <a:srgbClr val="FFFFFF"/>
          </a:solidFill>
          <a:ln>
            <a:solidFill>
              <a:srgbClr val="000000"/>
            </a:solidFill>
          </a:ln>
        </p:spPr>
        <p:txBody>
          <a:bodyPr/>
          <a:lstStyle/>
          <a:p>
            <a:r>
              <a:rPr lang="nl-NL" dirty="0"/>
              <a:t>Vooral in de zomer</a:t>
            </a:r>
            <a:r>
              <a:rPr lang="nl-NL" baseline="0" dirty="0"/>
              <a:t> is het Gelei Mosdiertje overvloedig op de planten terug te vinden.</a:t>
            </a:r>
            <a:endParaRPr lang="nl-NL" dirty="0"/>
          </a:p>
        </p:txBody>
      </p:sp>
    </p:spTree>
    <p:extLst>
      <p:ext uri="{BB962C8B-B14F-4D97-AF65-F5344CB8AC3E}">
        <p14:creationId xmlns:p14="http://schemas.microsoft.com/office/powerpoint/2010/main" val="3727631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dt" sz="quarter" idx="1"/>
          </p:nvPr>
        </p:nvSpPr>
        <p:spPr>
          <a:noFill/>
        </p:spPr>
        <p:txBody>
          <a:bodyPr/>
          <a:lstStyle/>
          <a:p>
            <a:fld id="{30AFF008-6A9D-4C4A-A5B2-F71554BE8EAE}" type="datetime1">
              <a:rPr lang="nl-NL" smtClean="0"/>
              <a:pPr/>
              <a:t>10-9-2024</a:t>
            </a:fld>
            <a:endParaRPr lang="nl-NL"/>
          </a:p>
        </p:txBody>
      </p:sp>
      <p:sp>
        <p:nvSpPr>
          <p:cNvPr id="59395" name="Rectangle 6"/>
          <p:cNvSpPr>
            <a:spLocks noGrp="1" noChangeArrowheads="1"/>
          </p:cNvSpPr>
          <p:nvPr>
            <p:ph type="ftr" sz="quarter" idx="4"/>
          </p:nvPr>
        </p:nvSpPr>
        <p:spPr>
          <a:noFill/>
        </p:spPr>
        <p:txBody>
          <a:bodyPr/>
          <a:lstStyle/>
          <a:p>
            <a:r>
              <a:rPr lang="nl-NL"/>
              <a:t>Rob Kool NOB instructeur 120</a:t>
            </a:r>
          </a:p>
        </p:txBody>
      </p:sp>
      <p:sp>
        <p:nvSpPr>
          <p:cNvPr id="59396" name="Rectangle 7"/>
          <p:cNvSpPr>
            <a:spLocks noGrp="1" noChangeArrowheads="1"/>
          </p:cNvSpPr>
          <p:nvPr>
            <p:ph type="sldNum" sz="quarter" idx="5"/>
          </p:nvPr>
        </p:nvSpPr>
        <p:spPr>
          <a:noFill/>
        </p:spPr>
        <p:txBody>
          <a:bodyPr/>
          <a:lstStyle/>
          <a:p>
            <a:fld id="{8554346F-7DF5-4130-B68A-18EBA1C6EA57}" type="slidenum">
              <a:rPr lang="nl-NL" smtClean="0"/>
              <a:pPr/>
              <a:t>14</a:t>
            </a:fld>
            <a:endParaRPr lang="nl-NL"/>
          </a:p>
        </p:txBody>
      </p:sp>
      <p:sp>
        <p:nvSpPr>
          <p:cNvPr id="59397" name="Rectangle 2"/>
          <p:cNvSpPr>
            <a:spLocks noGrp="1" noRot="1" noChangeAspect="1" noChangeArrowheads="1" noTextEdit="1"/>
          </p:cNvSpPr>
          <p:nvPr>
            <p:ph type="sldImg"/>
          </p:nvPr>
        </p:nvSpPr>
        <p:spPr>
          <a:ln/>
        </p:spPr>
      </p:sp>
      <p:sp>
        <p:nvSpPr>
          <p:cNvPr id="59398" name="Rectangle 3"/>
          <p:cNvSpPr>
            <a:spLocks noGrp="1" noChangeArrowheads="1"/>
          </p:cNvSpPr>
          <p:nvPr>
            <p:ph type="body" idx="1"/>
          </p:nvPr>
        </p:nvSpPr>
        <p:spPr>
          <a:noFill/>
          <a:ln/>
        </p:spPr>
        <p:txBody>
          <a:bodyPr/>
          <a:lstStyle/>
          <a:p>
            <a:r>
              <a:rPr lang="nl-NL" dirty="0"/>
              <a:t>Zeevitrage is een typische </a:t>
            </a:r>
            <a:r>
              <a:rPr lang="nl-NL" dirty="0" err="1"/>
              <a:t>mosdierkolonie</a:t>
            </a:r>
            <a:r>
              <a:rPr lang="nl-NL" dirty="0"/>
              <a:t>.</a:t>
            </a:r>
          </a:p>
        </p:txBody>
      </p:sp>
    </p:spTree>
    <p:extLst>
      <p:ext uri="{BB962C8B-B14F-4D97-AF65-F5344CB8AC3E}">
        <p14:creationId xmlns:p14="http://schemas.microsoft.com/office/powerpoint/2010/main" val="656244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dt" sz="quarter" idx="1"/>
          </p:nvPr>
        </p:nvSpPr>
        <p:spPr>
          <a:noFill/>
        </p:spPr>
        <p:txBody>
          <a:bodyPr/>
          <a:lstStyle/>
          <a:p>
            <a:fld id="{119B95A8-FFA7-45EE-84A0-801A57E0B436}" type="datetime1">
              <a:rPr lang="nl-NL" smtClean="0"/>
              <a:pPr/>
              <a:t>10-9-2024</a:t>
            </a:fld>
            <a:endParaRPr lang="nl-NL"/>
          </a:p>
        </p:txBody>
      </p:sp>
      <p:sp>
        <p:nvSpPr>
          <p:cNvPr id="60419" name="Rectangle 6"/>
          <p:cNvSpPr>
            <a:spLocks noGrp="1" noChangeArrowheads="1"/>
          </p:cNvSpPr>
          <p:nvPr>
            <p:ph type="ftr" sz="quarter" idx="4"/>
          </p:nvPr>
        </p:nvSpPr>
        <p:spPr>
          <a:noFill/>
        </p:spPr>
        <p:txBody>
          <a:bodyPr/>
          <a:lstStyle/>
          <a:p>
            <a:r>
              <a:rPr lang="nl-NL"/>
              <a:t>Rob Kool NOB instructeur 120</a:t>
            </a:r>
          </a:p>
        </p:txBody>
      </p:sp>
      <p:sp>
        <p:nvSpPr>
          <p:cNvPr id="60420" name="Rectangle 7"/>
          <p:cNvSpPr>
            <a:spLocks noGrp="1" noChangeArrowheads="1"/>
          </p:cNvSpPr>
          <p:nvPr>
            <p:ph type="sldNum" sz="quarter" idx="5"/>
          </p:nvPr>
        </p:nvSpPr>
        <p:spPr>
          <a:noFill/>
        </p:spPr>
        <p:txBody>
          <a:bodyPr/>
          <a:lstStyle/>
          <a:p>
            <a:fld id="{96BED9FC-59A5-40AB-A6DC-826583FD9C7E}" type="slidenum">
              <a:rPr lang="nl-NL" smtClean="0"/>
              <a:pPr/>
              <a:t>15</a:t>
            </a:fld>
            <a:endParaRPr lang="nl-NL"/>
          </a:p>
        </p:txBody>
      </p:sp>
      <p:sp>
        <p:nvSpPr>
          <p:cNvPr id="60421" name="Rectangle 2"/>
          <p:cNvSpPr>
            <a:spLocks noGrp="1" noRot="1" noChangeAspect="1" noChangeArrowheads="1" noTextEdit="1"/>
          </p:cNvSpPr>
          <p:nvPr>
            <p:ph type="sldImg"/>
          </p:nvPr>
        </p:nvSpPr>
        <p:spPr>
          <a:solidFill>
            <a:srgbClr val="FFFFFF"/>
          </a:solidFill>
          <a:ln/>
        </p:spPr>
      </p:sp>
      <p:sp>
        <p:nvSpPr>
          <p:cNvPr id="60422" name="Rectangle 3"/>
          <p:cNvSpPr>
            <a:spLocks noGrp="1" noChangeArrowheads="1"/>
          </p:cNvSpPr>
          <p:nvPr>
            <p:ph type="body" idx="1"/>
          </p:nvPr>
        </p:nvSpPr>
        <p:spPr>
          <a:solidFill>
            <a:srgbClr val="FFFFFF"/>
          </a:solidFill>
          <a:ln>
            <a:solidFill>
              <a:srgbClr val="000000"/>
            </a:solidFill>
          </a:ln>
        </p:spPr>
        <p:txBody>
          <a:bodyPr/>
          <a:lstStyle/>
          <a:p>
            <a:endParaRPr lang="nl-NL"/>
          </a:p>
        </p:txBody>
      </p:sp>
    </p:spTree>
    <p:extLst>
      <p:ext uri="{BB962C8B-B14F-4D97-AF65-F5344CB8AC3E}">
        <p14:creationId xmlns:p14="http://schemas.microsoft.com/office/powerpoint/2010/main" val="3213873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dt" sz="quarter" idx="1"/>
          </p:nvPr>
        </p:nvSpPr>
        <p:spPr>
          <a:noFill/>
        </p:spPr>
        <p:txBody>
          <a:bodyPr/>
          <a:lstStyle/>
          <a:p>
            <a:fld id="{41B9A736-4670-4AB8-82D9-452A1AC56F99}" type="datetime1">
              <a:rPr lang="nl-NL" smtClean="0"/>
              <a:pPr/>
              <a:t>10-9-2024</a:t>
            </a:fld>
            <a:endParaRPr lang="nl-NL"/>
          </a:p>
        </p:txBody>
      </p:sp>
      <p:sp>
        <p:nvSpPr>
          <p:cNvPr id="61443" name="Rectangle 6"/>
          <p:cNvSpPr>
            <a:spLocks noGrp="1" noChangeArrowheads="1"/>
          </p:cNvSpPr>
          <p:nvPr>
            <p:ph type="ftr" sz="quarter" idx="4"/>
          </p:nvPr>
        </p:nvSpPr>
        <p:spPr>
          <a:noFill/>
        </p:spPr>
        <p:txBody>
          <a:bodyPr/>
          <a:lstStyle/>
          <a:p>
            <a:r>
              <a:rPr lang="nl-NL"/>
              <a:t>Rob Kool NOB instructeur 120</a:t>
            </a:r>
          </a:p>
        </p:txBody>
      </p:sp>
      <p:sp>
        <p:nvSpPr>
          <p:cNvPr id="61444" name="Rectangle 7"/>
          <p:cNvSpPr>
            <a:spLocks noGrp="1" noChangeArrowheads="1"/>
          </p:cNvSpPr>
          <p:nvPr>
            <p:ph type="sldNum" sz="quarter" idx="5"/>
          </p:nvPr>
        </p:nvSpPr>
        <p:spPr>
          <a:noFill/>
        </p:spPr>
        <p:txBody>
          <a:bodyPr/>
          <a:lstStyle/>
          <a:p>
            <a:fld id="{F2EE893B-73E8-4A0B-A5C0-C4B426398966}" type="slidenum">
              <a:rPr lang="nl-NL" smtClean="0"/>
              <a:pPr/>
              <a:t>16</a:t>
            </a:fld>
            <a:endParaRPr lang="nl-NL"/>
          </a:p>
        </p:txBody>
      </p:sp>
      <p:sp>
        <p:nvSpPr>
          <p:cNvPr id="61445" name="Rectangle 2"/>
          <p:cNvSpPr>
            <a:spLocks noGrp="1" noRot="1" noChangeAspect="1" noChangeArrowheads="1" noTextEdit="1"/>
          </p:cNvSpPr>
          <p:nvPr>
            <p:ph type="sldImg"/>
          </p:nvPr>
        </p:nvSpPr>
        <p:spPr>
          <a:solidFill>
            <a:srgbClr val="FFFFFF"/>
          </a:solidFill>
          <a:ln/>
        </p:spPr>
      </p:sp>
      <p:sp>
        <p:nvSpPr>
          <p:cNvPr id="61446" name="Rectangle 3"/>
          <p:cNvSpPr>
            <a:spLocks noGrp="1" noChangeArrowheads="1"/>
          </p:cNvSpPr>
          <p:nvPr>
            <p:ph type="body" idx="1"/>
          </p:nvPr>
        </p:nvSpPr>
        <p:spPr>
          <a:solidFill>
            <a:srgbClr val="FFFFFF"/>
          </a:solidFill>
          <a:ln>
            <a:solidFill>
              <a:srgbClr val="000000"/>
            </a:solidFill>
          </a:ln>
        </p:spPr>
        <p:txBody>
          <a:bodyPr/>
          <a:lstStyle/>
          <a:p>
            <a:r>
              <a:rPr lang="nl-NL" dirty="0" err="1"/>
              <a:t>Salpen</a:t>
            </a:r>
            <a:r>
              <a:rPr lang="nl-NL" dirty="0"/>
              <a:t> zijn vooral te vinden in de </a:t>
            </a:r>
            <a:r>
              <a:rPr lang="nl-NL" dirty="0" err="1"/>
              <a:t>pacific</a:t>
            </a:r>
            <a:r>
              <a:rPr lang="nl-NL" dirty="0"/>
              <a:t>/tropen. In eerste instantie denk je dat het bubbelplastic (verpakkingsmateriaal) is. De</a:t>
            </a:r>
            <a:r>
              <a:rPr lang="nl-NL" baseline="0" dirty="0"/>
              <a:t> </a:t>
            </a:r>
            <a:r>
              <a:rPr lang="nl-NL" baseline="0" dirty="0" err="1"/>
              <a:t>salpen</a:t>
            </a:r>
            <a:r>
              <a:rPr lang="nl-NL" baseline="0" dirty="0"/>
              <a:t> en zakpijpen behoren beiden tot de manteldieren, een onderdeel van de </a:t>
            </a:r>
            <a:r>
              <a:rPr lang="nl-NL" baseline="0" dirty="0" err="1"/>
              <a:t>chordata</a:t>
            </a:r>
            <a:r>
              <a:rPr lang="nl-NL" baseline="0" dirty="0"/>
              <a:t>, zoals in de subtekst in blok één is aangegeven. Hier is gekozen om ze in een keer te behandelen.</a:t>
            </a:r>
            <a:endParaRPr lang="nl-NL" dirty="0"/>
          </a:p>
        </p:txBody>
      </p:sp>
    </p:spTree>
    <p:extLst>
      <p:ext uri="{BB962C8B-B14F-4D97-AF65-F5344CB8AC3E}">
        <p14:creationId xmlns:p14="http://schemas.microsoft.com/office/powerpoint/2010/main" val="359838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dt" sz="quarter" idx="1"/>
          </p:nvPr>
        </p:nvSpPr>
        <p:spPr>
          <a:noFill/>
        </p:spPr>
        <p:txBody>
          <a:bodyPr/>
          <a:lstStyle/>
          <a:p>
            <a:fld id="{41B9A736-4670-4AB8-82D9-452A1AC56F99}" type="datetime1">
              <a:rPr lang="nl-NL" smtClean="0"/>
              <a:pPr/>
              <a:t>10-9-2024</a:t>
            </a:fld>
            <a:endParaRPr lang="nl-NL"/>
          </a:p>
        </p:txBody>
      </p:sp>
      <p:sp>
        <p:nvSpPr>
          <p:cNvPr id="61443" name="Rectangle 6"/>
          <p:cNvSpPr>
            <a:spLocks noGrp="1" noChangeArrowheads="1"/>
          </p:cNvSpPr>
          <p:nvPr>
            <p:ph type="ftr" sz="quarter" idx="4"/>
          </p:nvPr>
        </p:nvSpPr>
        <p:spPr>
          <a:noFill/>
        </p:spPr>
        <p:txBody>
          <a:bodyPr/>
          <a:lstStyle/>
          <a:p>
            <a:r>
              <a:rPr lang="nl-NL"/>
              <a:t>Rob Kool NOB instructeur 120</a:t>
            </a:r>
          </a:p>
        </p:txBody>
      </p:sp>
      <p:sp>
        <p:nvSpPr>
          <p:cNvPr id="61444" name="Rectangle 7"/>
          <p:cNvSpPr>
            <a:spLocks noGrp="1" noChangeArrowheads="1"/>
          </p:cNvSpPr>
          <p:nvPr>
            <p:ph type="sldNum" sz="quarter" idx="5"/>
          </p:nvPr>
        </p:nvSpPr>
        <p:spPr>
          <a:noFill/>
        </p:spPr>
        <p:txBody>
          <a:bodyPr/>
          <a:lstStyle/>
          <a:p>
            <a:fld id="{F2EE893B-73E8-4A0B-A5C0-C4B426398966}" type="slidenum">
              <a:rPr lang="nl-NL" smtClean="0"/>
              <a:pPr/>
              <a:t>17</a:t>
            </a:fld>
            <a:endParaRPr lang="nl-NL"/>
          </a:p>
        </p:txBody>
      </p:sp>
      <p:sp>
        <p:nvSpPr>
          <p:cNvPr id="61445" name="Rectangle 2"/>
          <p:cNvSpPr>
            <a:spLocks noGrp="1" noRot="1" noChangeAspect="1" noChangeArrowheads="1" noTextEdit="1"/>
          </p:cNvSpPr>
          <p:nvPr>
            <p:ph type="sldImg"/>
          </p:nvPr>
        </p:nvSpPr>
        <p:spPr>
          <a:solidFill>
            <a:srgbClr val="FFFFFF"/>
          </a:solidFill>
          <a:ln/>
        </p:spPr>
      </p:sp>
      <p:sp>
        <p:nvSpPr>
          <p:cNvPr id="61446" name="Rectangle 3"/>
          <p:cNvSpPr>
            <a:spLocks noGrp="1" noChangeArrowheads="1"/>
          </p:cNvSpPr>
          <p:nvPr>
            <p:ph type="body" idx="1"/>
          </p:nvPr>
        </p:nvSpPr>
        <p:spPr>
          <a:solidFill>
            <a:srgbClr val="FFFFFF"/>
          </a:solidFill>
          <a:ln>
            <a:solidFill>
              <a:srgbClr val="000000"/>
            </a:solidFill>
          </a:ln>
        </p:spPr>
        <p:txBody>
          <a:bodyPr/>
          <a:lstStyle/>
          <a:p>
            <a:r>
              <a:rPr lang="nl-NL" dirty="0"/>
              <a:t>In de doorzichtige glaszakpijp is de bouw van de zakpijp met de inwendige organen</a:t>
            </a:r>
            <a:r>
              <a:rPr lang="nl-NL" baseline="0" dirty="0"/>
              <a:t> </a:t>
            </a:r>
            <a:r>
              <a:rPr lang="nl-NL" dirty="0"/>
              <a:t>te zien. Daaromheen een kolonievormende soort. (</a:t>
            </a:r>
            <a:r>
              <a:rPr lang="nl-NL" dirty="0" err="1"/>
              <a:t>Botrylloides</a:t>
            </a:r>
            <a:r>
              <a:rPr lang="nl-NL" dirty="0"/>
              <a:t>)</a:t>
            </a:r>
          </a:p>
        </p:txBody>
      </p:sp>
    </p:spTree>
    <p:extLst>
      <p:ext uri="{BB962C8B-B14F-4D97-AF65-F5344CB8AC3E}">
        <p14:creationId xmlns:p14="http://schemas.microsoft.com/office/powerpoint/2010/main" val="36282053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18</a:t>
            </a:fld>
            <a:endParaRPr lang="nl-NL"/>
          </a:p>
        </p:txBody>
      </p:sp>
    </p:spTree>
    <p:extLst>
      <p:ext uri="{BB962C8B-B14F-4D97-AF65-F5344CB8AC3E}">
        <p14:creationId xmlns:p14="http://schemas.microsoft.com/office/powerpoint/2010/main" val="19021907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type="dt" sz="quarter" idx="1"/>
          </p:nvPr>
        </p:nvSpPr>
        <p:spPr>
          <a:noFill/>
        </p:spPr>
        <p:txBody>
          <a:bodyPr/>
          <a:lstStyle/>
          <a:p>
            <a:fld id="{C96A9B98-293A-45D0-91C0-9BBDB5F244EB}" type="datetime1">
              <a:rPr lang="nl-NL" smtClean="0"/>
              <a:pPr/>
              <a:t>10-9-2024</a:t>
            </a:fld>
            <a:endParaRPr lang="nl-NL"/>
          </a:p>
        </p:txBody>
      </p:sp>
      <p:sp>
        <p:nvSpPr>
          <p:cNvPr id="62467" name="Rectangle 6"/>
          <p:cNvSpPr>
            <a:spLocks noGrp="1" noChangeArrowheads="1"/>
          </p:cNvSpPr>
          <p:nvPr>
            <p:ph type="ftr" sz="quarter" idx="4"/>
          </p:nvPr>
        </p:nvSpPr>
        <p:spPr>
          <a:noFill/>
        </p:spPr>
        <p:txBody>
          <a:bodyPr/>
          <a:lstStyle/>
          <a:p>
            <a:r>
              <a:rPr lang="nl-NL"/>
              <a:t>Rob Kool NOB instructeur 120</a:t>
            </a:r>
          </a:p>
        </p:txBody>
      </p:sp>
      <p:sp>
        <p:nvSpPr>
          <p:cNvPr id="62468" name="Rectangle 7"/>
          <p:cNvSpPr>
            <a:spLocks noGrp="1" noChangeArrowheads="1"/>
          </p:cNvSpPr>
          <p:nvPr>
            <p:ph type="sldNum" sz="quarter" idx="5"/>
          </p:nvPr>
        </p:nvSpPr>
        <p:spPr>
          <a:noFill/>
        </p:spPr>
        <p:txBody>
          <a:bodyPr/>
          <a:lstStyle/>
          <a:p>
            <a:fld id="{94F0243A-92AB-424B-95CD-BD26722AFBD4}" type="slidenum">
              <a:rPr lang="nl-NL" smtClean="0"/>
              <a:pPr/>
              <a:t>19</a:t>
            </a:fld>
            <a:endParaRPr lang="nl-NL"/>
          </a:p>
        </p:txBody>
      </p:sp>
      <p:sp>
        <p:nvSpPr>
          <p:cNvPr id="62469" name="Rectangle 2"/>
          <p:cNvSpPr>
            <a:spLocks noGrp="1" noRot="1" noChangeAspect="1" noChangeArrowheads="1" noTextEdit="1"/>
          </p:cNvSpPr>
          <p:nvPr>
            <p:ph type="sldImg"/>
          </p:nvPr>
        </p:nvSpPr>
        <p:spPr>
          <a:solidFill>
            <a:srgbClr val="FFFFFF"/>
          </a:solidFill>
          <a:ln/>
        </p:spPr>
      </p:sp>
      <p:sp>
        <p:nvSpPr>
          <p:cNvPr id="62470" name="Rectangle 3"/>
          <p:cNvSpPr>
            <a:spLocks noGrp="1" noChangeArrowheads="1"/>
          </p:cNvSpPr>
          <p:nvPr>
            <p:ph type="body" idx="1"/>
          </p:nvPr>
        </p:nvSpPr>
        <p:spPr>
          <a:solidFill>
            <a:srgbClr val="FFFFFF"/>
          </a:solidFill>
          <a:ln>
            <a:solidFill>
              <a:srgbClr val="000000"/>
            </a:solidFill>
          </a:ln>
        </p:spPr>
        <p:txBody>
          <a:bodyPr/>
          <a:lstStyle/>
          <a:p>
            <a:endParaRPr lang="nl-NL"/>
          </a:p>
        </p:txBody>
      </p:sp>
    </p:spTree>
    <p:extLst>
      <p:ext uri="{BB962C8B-B14F-4D97-AF65-F5344CB8AC3E}">
        <p14:creationId xmlns:p14="http://schemas.microsoft.com/office/powerpoint/2010/main" val="2661604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type="dt" sz="quarter" idx="1"/>
          </p:nvPr>
        </p:nvSpPr>
        <p:spPr>
          <a:noFill/>
        </p:spPr>
        <p:txBody>
          <a:bodyPr/>
          <a:lstStyle/>
          <a:p>
            <a:fld id="{05A1A0A0-EF6F-4052-B069-04BC7F1D1C1E}" type="datetime1">
              <a:rPr lang="nl-NL" smtClean="0"/>
              <a:pPr/>
              <a:t>10-9-2024</a:t>
            </a:fld>
            <a:endParaRPr lang="nl-NL"/>
          </a:p>
        </p:txBody>
      </p:sp>
      <p:sp>
        <p:nvSpPr>
          <p:cNvPr id="63491" name="Rectangle 6"/>
          <p:cNvSpPr>
            <a:spLocks noGrp="1" noChangeArrowheads="1"/>
          </p:cNvSpPr>
          <p:nvPr>
            <p:ph type="ftr" sz="quarter" idx="4"/>
          </p:nvPr>
        </p:nvSpPr>
        <p:spPr>
          <a:noFill/>
        </p:spPr>
        <p:txBody>
          <a:bodyPr/>
          <a:lstStyle/>
          <a:p>
            <a:r>
              <a:rPr lang="nl-NL"/>
              <a:t>Rob Kool NOB instructeur 120</a:t>
            </a:r>
          </a:p>
        </p:txBody>
      </p:sp>
      <p:sp>
        <p:nvSpPr>
          <p:cNvPr id="63492" name="Rectangle 7"/>
          <p:cNvSpPr>
            <a:spLocks noGrp="1" noChangeArrowheads="1"/>
          </p:cNvSpPr>
          <p:nvPr>
            <p:ph type="sldNum" sz="quarter" idx="5"/>
          </p:nvPr>
        </p:nvSpPr>
        <p:spPr>
          <a:noFill/>
        </p:spPr>
        <p:txBody>
          <a:bodyPr/>
          <a:lstStyle/>
          <a:p>
            <a:fld id="{C68311CE-BF2D-45A7-A29C-ACCBC95582EB}" type="slidenum">
              <a:rPr lang="nl-NL" smtClean="0"/>
              <a:pPr/>
              <a:t>20</a:t>
            </a:fld>
            <a:endParaRPr lang="nl-NL"/>
          </a:p>
        </p:txBody>
      </p:sp>
      <p:sp>
        <p:nvSpPr>
          <p:cNvPr id="63493" name="Rectangle 2"/>
          <p:cNvSpPr>
            <a:spLocks noGrp="1" noRot="1" noChangeAspect="1" noChangeArrowheads="1" noTextEdit="1"/>
          </p:cNvSpPr>
          <p:nvPr>
            <p:ph type="sldImg"/>
          </p:nvPr>
        </p:nvSpPr>
        <p:spPr>
          <a:solidFill>
            <a:srgbClr val="FFFFFF"/>
          </a:solidFill>
          <a:ln/>
        </p:spPr>
      </p:sp>
      <p:sp>
        <p:nvSpPr>
          <p:cNvPr id="63494" name="Rectangle 3"/>
          <p:cNvSpPr>
            <a:spLocks noGrp="1" noChangeArrowheads="1"/>
          </p:cNvSpPr>
          <p:nvPr>
            <p:ph type="body" idx="1"/>
          </p:nvPr>
        </p:nvSpPr>
        <p:spPr>
          <a:solidFill>
            <a:srgbClr val="FFFFFF"/>
          </a:solidFill>
          <a:ln>
            <a:solidFill>
              <a:srgbClr val="000000"/>
            </a:solidFill>
          </a:ln>
        </p:spPr>
        <p:txBody>
          <a:bodyPr/>
          <a:lstStyle/>
          <a:p>
            <a:endParaRPr lang="nl-NL"/>
          </a:p>
        </p:txBody>
      </p:sp>
    </p:spTree>
    <p:extLst>
      <p:ext uri="{BB962C8B-B14F-4D97-AF65-F5344CB8AC3E}">
        <p14:creationId xmlns:p14="http://schemas.microsoft.com/office/powerpoint/2010/main" val="1628633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dt" sz="quarter" idx="1"/>
          </p:nvPr>
        </p:nvSpPr>
        <p:spPr>
          <a:noFill/>
        </p:spPr>
        <p:txBody>
          <a:bodyPr/>
          <a:lstStyle/>
          <a:p>
            <a:fld id="{4A44A566-C205-43CF-B8C4-AF0FDAD5FB9F}" type="datetime1">
              <a:rPr lang="nl-NL" smtClean="0"/>
              <a:pPr/>
              <a:t>10-9-2024</a:t>
            </a:fld>
            <a:endParaRPr lang="nl-NL"/>
          </a:p>
        </p:txBody>
      </p:sp>
      <p:sp>
        <p:nvSpPr>
          <p:cNvPr id="65539" name="Rectangle 6"/>
          <p:cNvSpPr>
            <a:spLocks noGrp="1" noChangeArrowheads="1"/>
          </p:cNvSpPr>
          <p:nvPr>
            <p:ph type="ftr" sz="quarter" idx="4"/>
          </p:nvPr>
        </p:nvSpPr>
        <p:spPr>
          <a:noFill/>
        </p:spPr>
        <p:txBody>
          <a:bodyPr/>
          <a:lstStyle/>
          <a:p>
            <a:r>
              <a:rPr lang="nl-NL"/>
              <a:t>Rob Kool NOB instructeur 120</a:t>
            </a:r>
          </a:p>
        </p:txBody>
      </p:sp>
      <p:sp>
        <p:nvSpPr>
          <p:cNvPr id="65540" name="Rectangle 7"/>
          <p:cNvSpPr>
            <a:spLocks noGrp="1" noChangeArrowheads="1"/>
          </p:cNvSpPr>
          <p:nvPr>
            <p:ph type="sldNum" sz="quarter" idx="5"/>
          </p:nvPr>
        </p:nvSpPr>
        <p:spPr>
          <a:noFill/>
        </p:spPr>
        <p:txBody>
          <a:bodyPr/>
          <a:lstStyle/>
          <a:p>
            <a:fld id="{7C8E1406-4478-4DB7-BE35-9719488C010C}" type="slidenum">
              <a:rPr lang="nl-NL" smtClean="0"/>
              <a:pPr/>
              <a:t>21</a:t>
            </a:fld>
            <a:endParaRPr lang="nl-NL"/>
          </a:p>
        </p:txBody>
      </p:sp>
      <p:sp>
        <p:nvSpPr>
          <p:cNvPr id="65541" name="Rectangle 2"/>
          <p:cNvSpPr>
            <a:spLocks noGrp="1" noRot="1" noChangeAspect="1" noChangeArrowheads="1" noTextEdit="1"/>
          </p:cNvSpPr>
          <p:nvPr>
            <p:ph type="sldImg"/>
          </p:nvPr>
        </p:nvSpPr>
        <p:spPr>
          <a:ln/>
        </p:spPr>
      </p:sp>
      <p:sp>
        <p:nvSpPr>
          <p:cNvPr id="65542" name="Rectangle 3"/>
          <p:cNvSpPr>
            <a:spLocks noGrp="1" noChangeArrowheads="1"/>
          </p:cNvSpPr>
          <p:nvPr>
            <p:ph type="body" idx="1"/>
          </p:nvPr>
        </p:nvSpPr>
        <p:spPr>
          <a:noFill/>
          <a:ln/>
        </p:spPr>
        <p:txBody>
          <a:bodyPr/>
          <a:lstStyle/>
          <a:p>
            <a:endParaRPr lang="nl-NL"/>
          </a:p>
        </p:txBody>
      </p:sp>
    </p:spTree>
    <p:extLst>
      <p:ext uri="{BB962C8B-B14F-4D97-AF65-F5344CB8AC3E}">
        <p14:creationId xmlns:p14="http://schemas.microsoft.com/office/powerpoint/2010/main" val="2674211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dt" sz="quarter" idx="1"/>
          </p:nvPr>
        </p:nvSpPr>
        <p:spPr>
          <a:noFill/>
        </p:spPr>
        <p:txBody>
          <a:bodyPr/>
          <a:lstStyle/>
          <a:p>
            <a:fld id="{B64D52E4-5E36-4833-920E-8DB969B18122}" type="datetime1">
              <a:rPr lang="nl-NL" smtClean="0"/>
              <a:pPr/>
              <a:t>10-9-2024</a:t>
            </a:fld>
            <a:endParaRPr lang="nl-NL"/>
          </a:p>
        </p:txBody>
      </p:sp>
      <p:sp>
        <p:nvSpPr>
          <p:cNvPr id="68611" name="Rectangle 6"/>
          <p:cNvSpPr>
            <a:spLocks noGrp="1" noChangeArrowheads="1"/>
          </p:cNvSpPr>
          <p:nvPr>
            <p:ph type="ftr" sz="quarter" idx="4"/>
          </p:nvPr>
        </p:nvSpPr>
        <p:spPr>
          <a:noFill/>
        </p:spPr>
        <p:txBody>
          <a:bodyPr/>
          <a:lstStyle/>
          <a:p>
            <a:r>
              <a:rPr lang="nl-NL"/>
              <a:t>Rob Kool NOB instructeur 120</a:t>
            </a:r>
          </a:p>
        </p:txBody>
      </p:sp>
      <p:sp>
        <p:nvSpPr>
          <p:cNvPr id="68612" name="Rectangle 7"/>
          <p:cNvSpPr>
            <a:spLocks noGrp="1" noChangeArrowheads="1"/>
          </p:cNvSpPr>
          <p:nvPr>
            <p:ph type="sldNum" sz="quarter" idx="5"/>
          </p:nvPr>
        </p:nvSpPr>
        <p:spPr>
          <a:noFill/>
        </p:spPr>
        <p:txBody>
          <a:bodyPr/>
          <a:lstStyle/>
          <a:p>
            <a:fld id="{2C85A12B-C378-4615-8380-DDFC83EA338C}" type="slidenum">
              <a:rPr lang="nl-NL" smtClean="0"/>
              <a:pPr/>
              <a:t>23</a:t>
            </a:fld>
            <a:endParaRPr lang="nl-NL"/>
          </a:p>
        </p:txBody>
      </p:sp>
      <p:sp>
        <p:nvSpPr>
          <p:cNvPr id="68613" name="Rectangle 2"/>
          <p:cNvSpPr>
            <a:spLocks noGrp="1" noRot="1" noChangeAspect="1" noChangeArrowheads="1" noTextEdit="1"/>
          </p:cNvSpPr>
          <p:nvPr>
            <p:ph type="sldImg"/>
          </p:nvPr>
        </p:nvSpPr>
        <p:spPr>
          <a:solidFill>
            <a:srgbClr val="FFFFFF"/>
          </a:solidFill>
          <a:ln/>
        </p:spPr>
      </p:sp>
      <p:sp>
        <p:nvSpPr>
          <p:cNvPr id="68614" name="Rectangle 3"/>
          <p:cNvSpPr>
            <a:spLocks noGrp="1" noChangeArrowheads="1"/>
          </p:cNvSpPr>
          <p:nvPr>
            <p:ph type="body" idx="1"/>
          </p:nvPr>
        </p:nvSpPr>
        <p:spPr>
          <a:solidFill>
            <a:srgbClr val="FFFFFF"/>
          </a:solidFill>
          <a:ln>
            <a:solidFill>
              <a:srgbClr val="000000"/>
            </a:solidFill>
          </a:ln>
        </p:spPr>
        <p:txBody>
          <a:bodyPr/>
          <a:lstStyle/>
          <a:p>
            <a:r>
              <a:rPr lang="nl-NL" dirty="0"/>
              <a:t>Even de belangrijkste kenmerken om vissen aan te herkennen:</a:t>
            </a:r>
            <a:r>
              <a:rPr lang="nl-NL" baseline="0" dirty="0"/>
              <a:t> Aantal/plaats vinnen, zijlijn, stand van de bek, schubgrootte, overgang schubben/staart, staartvorm. Veel natuurgidsen hebben goede determinatietabellen voor vissensoorten.</a:t>
            </a:r>
            <a:endParaRPr lang="nl-NL" dirty="0"/>
          </a:p>
        </p:txBody>
      </p:sp>
    </p:spTree>
    <p:extLst>
      <p:ext uri="{BB962C8B-B14F-4D97-AF65-F5344CB8AC3E}">
        <p14:creationId xmlns:p14="http://schemas.microsoft.com/office/powerpoint/2010/main" val="23277493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Grp="1" noChangeArrowheads="1"/>
          </p:cNvSpPr>
          <p:nvPr>
            <p:ph type="dt" sz="quarter" idx="1"/>
          </p:nvPr>
        </p:nvSpPr>
        <p:spPr>
          <a:noFill/>
        </p:spPr>
        <p:txBody>
          <a:bodyPr/>
          <a:lstStyle/>
          <a:p>
            <a:fld id="{F0948B17-3DB1-4AA9-AC44-85CBE4DF96ED}" type="datetime1">
              <a:rPr lang="nl-NL" smtClean="0"/>
              <a:pPr/>
              <a:t>10-9-2024</a:t>
            </a:fld>
            <a:endParaRPr lang="nl-NL"/>
          </a:p>
        </p:txBody>
      </p:sp>
      <p:sp>
        <p:nvSpPr>
          <p:cNvPr id="69635" name="Rectangle 6"/>
          <p:cNvSpPr>
            <a:spLocks noGrp="1" noChangeArrowheads="1"/>
          </p:cNvSpPr>
          <p:nvPr>
            <p:ph type="ftr" sz="quarter" idx="4"/>
          </p:nvPr>
        </p:nvSpPr>
        <p:spPr>
          <a:noFill/>
        </p:spPr>
        <p:txBody>
          <a:bodyPr/>
          <a:lstStyle/>
          <a:p>
            <a:r>
              <a:rPr lang="nl-NL"/>
              <a:t>Rob Kool NOB instructeur 120</a:t>
            </a:r>
          </a:p>
        </p:txBody>
      </p:sp>
      <p:sp>
        <p:nvSpPr>
          <p:cNvPr id="69636" name="Rectangle 7"/>
          <p:cNvSpPr>
            <a:spLocks noGrp="1" noChangeArrowheads="1"/>
          </p:cNvSpPr>
          <p:nvPr>
            <p:ph type="sldNum" sz="quarter" idx="5"/>
          </p:nvPr>
        </p:nvSpPr>
        <p:spPr>
          <a:noFill/>
        </p:spPr>
        <p:txBody>
          <a:bodyPr/>
          <a:lstStyle/>
          <a:p>
            <a:fld id="{3C190A73-E494-46D4-B12E-B12CF280B0B9}" type="slidenum">
              <a:rPr lang="nl-NL" smtClean="0"/>
              <a:pPr/>
              <a:t>24</a:t>
            </a:fld>
            <a:endParaRPr lang="nl-NL"/>
          </a:p>
        </p:txBody>
      </p:sp>
      <p:sp>
        <p:nvSpPr>
          <p:cNvPr id="69637" name="Rectangle 2"/>
          <p:cNvSpPr>
            <a:spLocks noGrp="1" noRot="1" noChangeAspect="1" noChangeArrowheads="1" noTextEdit="1"/>
          </p:cNvSpPr>
          <p:nvPr>
            <p:ph type="sldImg"/>
          </p:nvPr>
        </p:nvSpPr>
        <p:spPr>
          <a:solidFill>
            <a:srgbClr val="FFFFFF"/>
          </a:solidFill>
          <a:ln/>
        </p:spPr>
      </p:sp>
      <p:sp>
        <p:nvSpPr>
          <p:cNvPr id="69638" name="Rectangle 3"/>
          <p:cNvSpPr>
            <a:spLocks noGrp="1" noChangeArrowheads="1"/>
          </p:cNvSpPr>
          <p:nvPr>
            <p:ph type="body" idx="1"/>
          </p:nvPr>
        </p:nvSpPr>
        <p:spPr>
          <a:solidFill>
            <a:srgbClr val="FFFFFF"/>
          </a:solidFill>
          <a:ln>
            <a:solidFill>
              <a:srgbClr val="000000"/>
            </a:solidFill>
          </a:ln>
        </p:spPr>
        <p:txBody>
          <a:bodyPr/>
          <a:lstStyle/>
          <a:p>
            <a:endParaRPr lang="nl-NL"/>
          </a:p>
        </p:txBody>
      </p:sp>
    </p:spTree>
    <p:extLst>
      <p:ext uri="{BB962C8B-B14F-4D97-AF65-F5344CB8AC3E}">
        <p14:creationId xmlns:p14="http://schemas.microsoft.com/office/powerpoint/2010/main" val="5040733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Grp="1" noChangeArrowheads="1"/>
          </p:cNvSpPr>
          <p:nvPr>
            <p:ph type="dt" sz="quarter" idx="1"/>
          </p:nvPr>
        </p:nvSpPr>
        <p:spPr>
          <a:noFill/>
        </p:spPr>
        <p:txBody>
          <a:bodyPr/>
          <a:lstStyle/>
          <a:p>
            <a:fld id="{8A2F0042-7FE5-4865-A4C4-138723A4498C}" type="datetime1">
              <a:rPr lang="nl-NL" smtClean="0"/>
              <a:pPr/>
              <a:t>10-9-2024</a:t>
            </a:fld>
            <a:endParaRPr lang="nl-NL"/>
          </a:p>
        </p:txBody>
      </p:sp>
      <p:sp>
        <p:nvSpPr>
          <p:cNvPr id="70659" name="Rectangle 6"/>
          <p:cNvSpPr>
            <a:spLocks noGrp="1" noChangeArrowheads="1"/>
          </p:cNvSpPr>
          <p:nvPr>
            <p:ph type="ftr" sz="quarter" idx="4"/>
          </p:nvPr>
        </p:nvSpPr>
        <p:spPr>
          <a:noFill/>
        </p:spPr>
        <p:txBody>
          <a:bodyPr/>
          <a:lstStyle/>
          <a:p>
            <a:r>
              <a:rPr lang="nl-NL"/>
              <a:t>Rob Kool NOB instructeur 120</a:t>
            </a:r>
          </a:p>
        </p:txBody>
      </p:sp>
      <p:sp>
        <p:nvSpPr>
          <p:cNvPr id="70660" name="Rectangle 7"/>
          <p:cNvSpPr>
            <a:spLocks noGrp="1" noChangeArrowheads="1"/>
          </p:cNvSpPr>
          <p:nvPr>
            <p:ph type="sldNum" sz="quarter" idx="5"/>
          </p:nvPr>
        </p:nvSpPr>
        <p:spPr>
          <a:noFill/>
        </p:spPr>
        <p:txBody>
          <a:bodyPr/>
          <a:lstStyle/>
          <a:p>
            <a:fld id="{BCC67AC5-8918-4876-9F99-CE491519B935}" type="slidenum">
              <a:rPr lang="nl-NL" smtClean="0"/>
              <a:pPr/>
              <a:t>27</a:t>
            </a:fld>
            <a:endParaRPr lang="nl-NL"/>
          </a:p>
        </p:txBody>
      </p:sp>
      <p:sp>
        <p:nvSpPr>
          <p:cNvPr id="70661" name="Rectangle 2"/>
          <p:cNvSpPr>
            <a:spLocks noGrp="1" noRot="1" noChangeAspect="1" noChangeArrowheads="1" noTextEdit="1"/>
          </p:cNvSpPr>
          <p:nvPr>
            <p:ph type="sldImg"/>
          </p:nvPr>
        </p:nvSpPr>
        <p:spPr>
          <a:solidFill>
            <a:srgbClr val="FFFFFF"/>
          </a:solidFill>
          <a:ln/>
        </p:spPr>
      </p:sp>
      <p:sp>
        <p:nvSpPr>
          <p:cNvPr id="70662" name="Rectangle 3"/>
          <p:cNvSpPr>
            <a:spLocks noGrp="1" noChangeArrowheads="1"/>
          </p:cNvSpPr>
          <p:nvPr>
            <p:ph type="body" idx="1"/>
          </p:nvPr>
        </p:nvSpPr>
        <p:spPr>
          <a:solidFill>
            <a:srgbClr val="FFFFFF"/>
          </a:solidFill>
          <a:ln>
            <a:solidFill>
              <a:srgbClr val="000000"/>
            </a:solidFill>
          </a:ln>
        </p:spPr>
        <p:txBody>
          <a:bodyPr/>
          <a:lstStyle/>
          <a:p>
            <a:endParaRPr lang="nl-NL"/>
          </a:p>
        </p:txBody>
      </p:sp>
    </p:spTree>
    <p:extLst>
      <p:ext uri="{BB962C8B-B14F-4D97-AF65-F5344CB8AC3E}">
        <p14:creationId xmlns:p14="http://schemas.microsoft.com/office/powerpoint/2010/main" val="8537275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type="dt" sz="quarter" idx="1"/>
          </p:nvPr>
        </p:nvSpPr>
        <p:spPr>
          <a:noFill/>
        </p:spPr>
        <p:txBody>
          <a:bodyPr/>
          <a:lstStyle/>
          <a:p>
            <a:fld id="{082B9674-C1D5-4389-BF45-C2076240C79F}" type="datetime1">
              <a:rPr lang="nl-NL" smtClean="0"/>
              <a:pPr/>
              <a:t>10-9-2024</a:t>
            </a:fld>
            <a:endParaRPr lang="nl-NL"/>
          </a:p>
        </p:txBody>
      </p:sp>
      <p:sp>
        <p:nvSpPr>
          <p:cNvPr id="71683" name="Rectangle 6"/>
          <p:cNvSpPr>
            <a:spLocks noGrp="1" noChangeArrowheads="1"/>
          </p:cNvSpPr>
          <p:nvPr>
            <p:ph type="ftr" sz="quarter" idx="4"/>
          </p:nvPr>
        </p:nvSpPr>
        <p:spPr>
          <a:noFill/>
        </p:spPr>
        <p:txBody>
          <a:bodyPr/>
          <a:lstStyle/>
          <a:p>
            <a:r>
              <a:rPr lang="nl-NL"/>
              <a:t>Rob Kool NOB instructeur 120</a:t>
            </a:r>
          </a:p>
        </p:txBody>
      </p:sp>
      <p:sp>
        <p:nvSpPr>
          <p:cNvPr id="71684" name="Rectangle 7"/>
          <p:cNvSpPr>
            <a:spLocks noGrp="1" noChangeArrowheads="1"/>
          </p:cNvSpPr>
          <p:nvPr>
            <p:ph type="sldNum" sz="quarter" idx="5"/>
          </p:nvPr>
        </p:nvSpPr>
        <p:spPr>
          <a:noFill/>
        </p:spPr>
        <p:txBody>
          <a:bodyPr/>
          <a:lstStyle/>
          <a:p>
            <a:fld id="{0AF380AC-7501-4397-A6FE-C2D7DF9A0ABD}" type="slidenum">
              <a:rPr lang="nl-NL" smtClean="0"/>
              <a:pPr/>
              <a:t>28</a:t>
            </a:fld>
            <a:endParaRPr lang="nl-NL"/>
          </a:p>
        </p:txBody>
      </p:sp>
      <p:sp>
        <p:nvSpPr>
          <p:cNvPr id="71685" name="Rectangle 2"/>
          <p:cNvSpPr>
            <a:spLocks noGrp="1" noRot="1" noChangeAspect="1" noChangeArrowheads="1" noTextEdit="1"/>
          </p:cNvSpPr>
          <p:nvPr>
            <p:ph type="sldImg"/>
          </p:nvPr>
        </p:nvSpPr>
        <p:spPr>
          <a:solidFill>
            <a:srgbClr val="FFFFFF"/>
          </a:solidFill>
          <a:ln/>
        </p:spPr>
      </p:sp>
      <p:sp>
        <p:nvSpPr>
          <p:cNvPr id="71686" name="Rectangle 3"/>
          <p:cNvSpPr>
            <a:spLocks noGrp="1" noChangeArrowheads="1"/>
          </p:cNvSpPr>
          <p:nvPr>
            <p:ph type="body" idx="1"/>
          </p:nvPr>
        </p:nvSpPr>
        <p:spPr>
          <a:solidFill>
            <a:srgbClr val="FFFFFF"/>
          </a:solidFill>
          <a:ln>
            <a:solidFill>
              <a:srgbClr val="000000"/>
            </a:solidFill>
          </a:ln>
        </p:spPr>
        <p:txBody>
          <a:bodyPr/>
          <a:lstStyle/>
          <a:p>
            <a:endParaRPr lang="nl-NL"/>
          </a:p>
        </p:txBody>
      </p:sp>
    </p:spTree>
    <p:extLst>
      <p:ext uri="{BB962C8B-B14F-4D97-AF65-F5344CB8AC3E}">
        <p14:creationId xmlns:p14="http://schemas.microsoft.com/office/powerpoint/2010/main" val="37161717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noChangeArrowheads="1"/>
          </p:cNvSpPr>
          <p:nvPr>
            <p:ph type="dt" sz="quarter" idx="1"/>
          </p:nvPr>
        </p:nvSpPr>
        <p:spPr>
          <a:noFill/>
        </p:spPr>
        <p:txBody>
          <a:bodyPr/>
          <a:lstStyle/>
          <a:p>
            <a:fld id="{B354290F-E7AA-4F63-A581-35EC526E68B9}" type="datetime1">
              <a:rPr lang="nl-NL" smtClean="0"/>
              <a:pPr/>
              <a:t>10-9-2024</a:t>
            </a:fld>
            <a:endParaRPr lang="nl-NL"/>
          </a:p>
        </p:txBody>
      </p:sp>
      <p:sp>
        <p:nvSpPr>
          <p:cNvPr id="72707" name="Rectangle 6"/>
          <p:cNvSpPr>
            <a:spLocks noGrp="1" noChangeArrowheads="1"/>
          </p:cNvSpPr>
          <p:nvPr>
            <p:ph type="ftr" sz="quarter" idx="4"/>
          </p:nvPr>
        </p:nvSpPr>
        <p:spPr>
          <a:noFill/>
        </p:spPr>
        <p:txBody>
          <a:bodyPr/>
          <a:lstStyle/>
          <a:p>
            <a:r>
              <a:rPr lang="nl-NL"/>
              <a:t>Rob Kool NOB instructeur 120</a:t>
            </a:r>
          </a:p>
        </p:txBody>
      </p:sp>
      <p:sp>
        <p:nvSpPr>
          <p:cNvPr id="72708" name="Rectangle 7"/>
          <p:cNvSpPr>
            <a:spLocks noGrp="1" noChangeArrowheads="1"/>
          </p:cNvSpPr>
          <p:nvPr>
            <p:ph type="sldNum" sz="quarter" idx="5"/>
          </p:nvPr>
        </p:nvSpPr>
        <p:spPr>
          <a:noFill/>
        </p:spPr>
        <p:txBody>
          <a:bodyPr/>
          <a:lstStyle/>
          <a:p>
            <a:fld id="{AB2F3084-B55F-4248-8B8A-BBECF874792C}" type="slidenum">
              <a:rPr lang="nl-NL" smtClean="0"/>
              <a:pPr/>
              <a:t>29</a:t>
            </a:fld>
            <a:endParaRPr lang="nl-NL"/>
          </a:p>
        </p:txBody>
      </p:sp>
      <p:sp>
        <p:nvSpPr>
          <p:cNvPr id="72709" name="Rectangle 2"/>
          <p:cNvSpPr>
            <a:spLocks noGrp="1" noRot="1" noChangeAspect="1" noChangeArrowheads="1" noTextEdit="1"/>
          </p:cNvSpPr>
          <p:nvPr>
            <p:ph type="sldImg"/>
          </p:nvPr>
        </p:nvSpPr>
        <p:spPr>
          <a:solidFill>
            <a:srgbClr val="FFFFFF"/>
          </a:solidFill>
          <a:ln/>
        </p:spPr>
      </p:sp>
      <p:sp>
        <p:nvSpPr>
          <p:cNvPr id="72710" name="Rectangle 3"/>
          <p:cNvSpPr>
            <a:spLocks noGrp="1" noChangeArrowheads="1"/>
          </p:cNvSpPr>
          <p:nvPr>
            <p:ph type="body" idx="1"/>
          </p:nvPr>
        </p:nvSpPr>
        <p:spPr>
          <a:solidFill>
            <a:srgbClr val="FFFFFF"/>
          </a:solidFill>
          <a:ln>
            <a:solidFill>
              <a:srgbClr val="000000"/>
            </a:solidFill>
          </a:ln>
        </p:spPr>
        <p:txBody>
          <a:bodyPr/>
          <a:lstStyle/>
          <a:p>
            <a:r>
              <a:rPr lang="nl-NL" dirty="0"/>
              <a:t>Vogels zijn warm bloedig.</a:t>
            </a:r>
          </a:p>
          <a:p>
            <a:r>
              <a:rPr lang="nl-NL" dirty="0"/>
              <a:t>Aalscholver: Pacific, Fuut</a:t>
            </a:r>
            <a:r>
              <a:rPr lang="nl-NL" baseline="0" dirty="0"/>
              <a:t> de groene heuvels. </a:t>
            </a:r>
            <a:endParaRPr lang="nl-NL" dirty="0"/>
          </a:p>
        </p:txBody>
      </p:sp>
    </p:spTree>
    <p:extLst>
      <p:ext uri="{BB962C8B-B14F-4D97-AF65-F5344CB8AC3E}">
        <p14:creationId xmlns:p14="http://schemas.microsoft.com/office/powerpoint/2010/main" val="32836525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noChangeArrowheads="1"/>
          </p:cNvSpPr>
          <p:nvPr>
            <p:ph type="dt" sz="quarter" idx="1"/>
          </p:nvPr>
        </p:nvSpPr>
        <p:spPr>
          <a:noFill/>
        </p:spPr>
        <p:txBody>
          <a:bodyPr/>
          <a:lstStyle/>
          <a:p>
            <a:fld id="{B354290F-E7AA-4F63-A581-35EC526E68B9}" type="datetime1">
              <a:rPr lang="nl-NL" smtClean="0"/>
              <a:pPr/>
              <a:t>10-9-2024</a:t>
            </a:fld>
            <a:endParaRPr lang="nl-NL"/>
          </a:p>
        </p:txBody>
      </p:sp>
      <p:sp>
        <p:nvSpPr>
          <p:cNvPr id="72707" name="Rectangle 6"/>
          <p:cNvSpPr>
            <a:spLocks noGrp="1" noChangeArrowheads="1"/>
          </p:cNvSpPr>
          <p:nvPr>
            <p:ph type="ftr" sz="quarter" idx="4"/>
          </p:nvPr>
        </p:nvSpPr>
        <p:spPr>
          <a:noFill/>
        </p:spPr>
        <p:txBody>
          <a:bodyPr/>
          <a:lstStyle/>
          <a:p>
            <a:r>
              <a:rPr lang="nl-NL"/>
              <a:t>Rob Kool NOB instructeur 120</a:t>
            </a:r>
          </a:p>
        </p:txBody>
      </p:sp>
      <p:sp>
        <p:nvSpPr>
          <p:cNvPr id="72708" name="Rectangle 7"/>
          <p:cNvSpPr>
            <a:spLocks noGrp="1" noChangeArrowheads="1"/>
          </p:cNvSpPr>
          <p:nvPr>
            <p:ph type="sldNum" sz="quarter" idx="5"/>
          </p:nvPr>
        </p:nvSpPr>
        <p:spPr>
          <a:noFill/>
        </p:spPr>
        <p:txBody>
          <a:bodyPr/>
          <a:lstStyle/>
          <a:p>
            <a:fld id="{AB2F3084-B55F-4248-8B8A-BBECF874792C}" type="slidenum">
              <a:rPr lang="nl-NL" smtClean="0"/>
              <a:pPr/>
              <a:t>30</a:t>
            </a:fld>
            <a:endParaRPr lang="nl-NL"/>
          </a:p>
        </p:txBody>
      </p:sp>
      <p:sp>
        <p:nvSpPr>
          <p:cNvPr id="72709" name="Rectangle 2"/>
          <p:cNvSpPr>
            <a:spLocks noGrp="1" noRot="1" noChangeAspect="1" noChangeArrowheads="1" noTextEdit="1"/>
          </p:cNvSpPr>
          <p:nvPr>
            <p:ph type="sldImg"/>
          </p:nvPr>
        </p:nvSpPr>
        <p:spPr>
          <a:solidFill>
            <a:srgbClr val="FFFFFF"/>
          </a:solidFill>
          <a:ln/>
        </p:spPr>
      </p:sp>
      <p:sp>
        <p:nvSpPr>
          <p:cNvPr id="72710" name="Rectangle 3"/>
          <p:cNvSpPr>
            <a:spLocks noGrp="1" noChangeArrowheads="1"/>
          </p:cNvSpPr>
          <p:nvPr>
            <p:ph type="body" idx="1"/>
          </p:nvPr>
        </p:nvSpPr>
        <p:spPr>
          <a:solidFill>
            <a:srgbClr val="FFFFFF"/>
          </a:solidFill>
          <a:ln>
            <a:solidFill>
              <a:srgbClr val="000000"/>
            </a:solidFill>
          </a:ln>
        </p:spPr>
        <p:txBody>
          <a:bodyPr/>
          <a:lstStyle/>
          <a:p>
            <a:r>
              <a:rPr lang="nl-NL" dirty="0"/>
              <a:t>Vogels zijn warm bloedig.</a:t>
            </a:r>
          </a:p>
          <a:p>
            <a:r>
              <a:rPr lang="nl-NL" dirty="0"/>
              <a:t>Aalscholver: Pacific, Fuut</a:t>
            </a:r>
            <a:r>
              <a:rPr lang="nl-NL" baseline="0" dirty="0"/>
              <a:t> de groene heuvels. </a:t>
            </a:r>
            <a:endParaRPr lang="nl-NL" dirty="0"/>
          </a:p>
        </p:txBody>
      </p:sp>
    </p:spTree>
    <p:extLst>
      <p:ext uri="{BB962C8B-B14F-4D97-AF65-F5344CB8AC3E}">
        <p14:creationId xmlns:p14="http://schemas.microsoft.com/office/powerpoint/2010/main" val="9347665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3"/>
          <p:cNvSpPr>
            <a:spLocks noGrp="1" noChangeArrowheads="1"/>
          </p:cNvSpPr>
          <p:nvPr>
            <p:ph type="dt" sz="quarter" idx="1"/>
          </p:nvPr>
        </p:nvSpPr>
        <p:spPr>
          <a:noFill/>
        </p:spPr>
        <p:txBody>
          <a:bodyPr/>
          <a:lstStyle/>
          <a:p>
            <a:fld id="{63EEA1E8-3982-4230-B890-173794AD35B3}" type="datetime1">
              <a:rPr lang="nl-NL" smtClean="0"/>
              <a:pPr/>
              <a:t>10-9-2024</a:t>
            </a:fld>
            <a:endParaRPr lang="nl-NL"/>
          </a:p>
        </p:txBody>
      </p:sp>
      <p:sp>
        <p:nvSpPr>
          <p:cNvPr id="73731" name="Rectangle 6"/>
          <p:cNvSpPr>
            <a:spLocks noGrp="1" noChangeArrowheads="1"/>
          </p:cNvSpPr>
          <p:nvPr>
            <p:ph type="ftr" sz="quarter" idx="4"/>
          </p:nvPr>
        </p:nvSpPr>
        <p:spPr>
          <a:noFill/>
        </p:spPr>
        <p:txBody>
          <a:bodyPr/>
          <a:lstStyle/>
          <a:p>
            <a:r>
              <a:rPr lang="nl-NL"/>
              <a:t>Rob Kool NOB instructeur 120</a:t>
            </a:r>
          </a:p>
        </p:txBody>
      </p:sp>
      <p:sp>
        <p:nvSpPr>
          <p:cNvPr id="73732" name="Rectangle 7"/>
          <p:cNvSpPr>
            <a:spLocks noGrp="1" noChangeArrowheads="1"/>
          </p:cNvSpPr>
          <p:nvPr>
            <p:ph type="sldNum" sz="quarter" idx="5"/>
          </p:nvPr>
        </p:nvSpPr>
        <p:spPr>
          <a:noFill/>
        </p:spPr>
        <p:txBody>
          <a:bodyPr/>
          <a:lstStyle/>
          <a:p>
            <a:fld id="{7C90B22E-9792-4041-9263-3D9481A73A7D}" type="slidenum">
              <a:rPr lang="nl-NL" smtClean="0"/>
              <a:pPr/>
              <a:t>31</a:t>
            </a:fld>
            <a:endParaRPr lang="nl-NL"/>
          </a:p>
        </p:txBody>
      </p:sp>
      <p:sp>
        <p:nvSpPr>
          <p:cNvPr id="73733" name="Rectangle 2"/>
          <p:cNvSpPr>
            <a:spLocks noGrp="1" noRot="1" noChangeAspect="1" noChangeArrowheads="1" noTextEdit="1"/>
          </p:cNvSpPr>
          <p:nvPr>
            <p:ph type="sldImg"/>
          </p:nvPr>
        </p:nvSpPr>
        <p:spPr>
          <a:solidFill>
            <a:srgbClr val="FFFFFF"/>
          </a:solidFill>
          <a:ln/>
        </p:spPr>
      </p:sp>
      <p:sp>
        <p:nvSpPr>
          <p:cNvPr id="73734" name="Rectangle 3"/>
          <p:cNvSpPr>
            <a:spLocks noGrp="1" noChangeArrowheads="1"/>
          </p:cNvSpPr>
          <p:nvPr>
            <p:ph type="body" idx="1"/>
          </p:nvPr>
        </p:nvSpPr>
        <p:spPr>
          <a:solidFill>
            <a:srgbClr val="FFFFFF"/>
          </a:solidFill>
          <a:ln>
            <a:solidFill>
              <a:srgbClr val="000000"/>
            </a:solidFill>
          </a:ln>
        </p:spPr>
        <p:txBody>
          <a:bodyPr/>
          <a:lstStyle/>
          <a:p>
            <a:endParaRPr lang="nl-NL"/>
          </a:p>
        </p:txBody>
      </p:sp>
    </p:spTree>
    <p:extLst>
      <p:ext uri="{BB962C8B-B14F-4D97-AF65-F5344CB8AC3E}">
        <p14:creationId xmlns:p14="http://schemas.microsoft.com/office/powerpoint/2010/main" val="9705672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3"/>
          <p:cNvSpPr>
            <a:spLocks noGrp="1" noChangeArrowheads="1"/>
          </p:cNvSpPr>
          <p:nvPr>
            <p:ph type="dt" sz="quarter" idx="1"/>
          </p:nvPr>
        </p:nvSpPr>
        <p:spPr>
          <a:noFill/>
        </p:spPr>
        <p:txBody>
          <a:bodyPr/>
          <a:lstStyle/>
          <a:p>
            <a:fld id="{6BFEB289-9EE8-4BA1-B4B8-5E525195D244}" type="datetime1">
              <a:rPr lang="nl-NL" smtClean="0"/>
              <a:pPr/>
              <a:t>10-9-2024</a:t>
            </a:fld>
            <a:endParaRPr lang="nl-NL"/>
          </a:p>
        </p:txBody>
      </p:sp>
      <p:sp>
        <p:nvSpPr>
          <p:cNvPr id="77827" name="Rectangle 6"/>
          <p:cNvSpPr>
            <a:spLocks noGrp="1" noChangeArrowheads="1"/>
          </p:cNvSpPr>
          <p:nvPr>
            <p:ph type="ftr" sz="quarter" idx="4"/>
          </p:nvPr>
        </p:nvSpPr>
        <p:spPr>
          <a:noFill/>
        </p:spPr>
        <p:txBody>
          <a:bodyPr/>
          <a:lstStyle/>
          <a:p>
            <a:r>
              <a:rPr lang="nl-NL"/>
              <a:t>Rob Kool NOB instructeur 120</a:t>
            </a:r>
          </a:p>
        </p:txBody>
      </p:sp>
      <p:sp>
        <p:nvSpPr>
          <p:cNvPr id="77828" name="Rectangle 7"/>
          <p:cNvSpPr>
            <a:spLocks noGrp="1" noChangeArrowheads="1"/>
          </p:cNvSpPr>
          <p:nvPr>
            <p:ph type="sldNum" sz="quarter" idx="5"/>
          </p:nvPr>
        </p:nvSpPr>
        <p:spPr>
          <a:noFill/>
        </p:spPr>
        <p:txBody>
          <a:bodyPr/>
          <a:lstStyle/>
          <a:p>
            <a:fld id="{BF57ACBC-4D64-46D2-8626-9FB39C46FED1}" type="slidenum">
              <a:rPr lang="nl-NL" smtClean="0"/>
              <a:pPr/>
              <a:t>32</a:t>
            </a:fld>
            <a:endParaRPr lang="nl-NL"/>
          </a:p>
        </p:txBody>
      </p:sp>
      <p:sp>
        <p:nvSpPr>
          <p:cNvPr id="77829" name="Rectangle 2"/>
          <p:cNvSpPr>
            <a:spLocks noGrp="1" noRot="1" noChangeAspect="1" noChangeArrowheads="1" noTextEdit="1"/>
          </p:cNvSpPr>
          <p:nvPr>
            <p:ph type="sldImg"/>
          </p:nvPr>
        </p:nvSpPr>
        <p:spPr>
          <a:ln/>
        </p:spPr>
      </p:sp>
      <p:sp>
        <p:nvSpPr>
          <p:cNvPr id="77830" name="Rectangle 3"/>
          <p:cNvSpPr>
            <a:spLocks noGrp="1" noChangeArrowheads="1"/>
          </p:cNvSpPr>
          <p:nvPr>
            <p:ph type="body" idx="1"/>
          </p:nvPr>
        </p:nvSpPr>
        <p:spPr>
          <a:noFill/>
          <a:ln/>
        </p:spPr>
        <p:txBody>
          <a:bodyPr/>
          <a:lstStyle/>
          <a:p>
            <a:endParaRPr lang="nl-NL"/>
          </a:p>
        </p:txBody>
      </p:sp>
    </p:spTree>
    <p:extLst>
      <p:ext uri="{BB962C8B-B14F-4D97-AF65-F5344CB8AC3E}">
        <p14:creationId xmlns:p14="http://schemas.microsoft.com/office/powerpoint/2010/main" val="23535142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13" name="Afbeelding 12">
            <a:extLst>
              <a:ext uri="{FF2B5EF4-FFF2-40B4-BE49-F238E27FC236}">
                <a16:creationId xmlns:a16="http://schemas.microsoft.com/office/drawing/2014/main" id="{7F64329F-B379-4E50-9F6F-A6F4B7884273}"/>
              </a:ext>
            </a:extLst>
          </p:cNvPr>
          <p:cNvPicPr>
            <a:picLocks noChangeAspect="1"/>
          </p:cNvPicPr>
          <p:nvPr userDrawn="1"/>
        </p:nvPicPr>
        <p:blipFill>
          <a:blip r:embed="rId2"/>
          <a:stretch>
            <a:fillRect/>
          </a:stretch>
        </p:blipFill>
        <p:spPr>
          <a:xfrm>
            <a:off x="295684" y="0"/>
            <a:ext cx="9144000" cy="6858000"/>
          </a:xfrm>
          <a:prstGeom prst="rect">
            <a:avLst/>
          </a:prstGeom>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r>
              <a:rPr lang="nl-NL"/>
              <a:t>Rob Kool I120</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
        <p:nvSpPr>
          <p:cNvPr id="8" name="Rechthoek 7">
            <a:extLst>
              <a:ext uri="{FF2B5EF4-FFF2-40B4-BE49-F238E27FC236}">
                <a16:creationId xmlns:a16="http://schemas.microsoft.com/office/drawing/2014/main" id="{2A205D1A-590C-4C45-A9F7-054030D9A6B5}"/>
              </a:ext>
            </a:extLst>
          </p:cNvPr>
          <p:cNvSpPr/>
          <p:nvPr userDrawn="1"/>
        </p:nvSpPr>
        <p:spPr>
          <a:xfrm>
            <a:off x="8951517" y="0"/>
            <a:ext cx="3240483" cy="7189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9" name="Afbeelding 8">
            <a:extLst>
              <a:ext uri="{FF2B5EF4-FFF2-40B4-BE49-F238E27FC236}">
                <a16:creationId xmlns:a16="http://schemas.microsoft.com/office/drawing/2014/main" id="{C8DCD066-A101-4588-A488-2F78E9AEC59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0505" y="-84698"/>
            <a:ext cx="9701557" cy="7189322"/>
          </a:xfrm>
          <a:prstGeom prst="rect">
            <a:avLst/>
          </a:prstGeom>
        </p:spPr>
      </p:pic>
      <p:pic>
        <p:nvPicPr>
          <p:cNvPr id="10" name="Afbeelding 9">
            <a:extLst>
              <a:ext uri="{FF2B5EF4-FFF2-40B4-BE49-F238E27FC236}">
                <a16:creationId xmlns:a16="http://schemas.microsoft.com/office/drawing/2014/main" id="{9E0BCB60-7FD1-41BD-BC2E-79FED643C41D}"/>
              </a:ext>
            </a:extLst>
          </p:cNvPr>
          <p:cNvPicPr>
            <a:picLocks noChangeAspect="1"/>
          </p:cNvPicPr>
          <p:nvPr userDrawn="1"/>
        </p:nvPicPr>
        <p:blipFill>
          <a:blip r:embed="rId4"/>
          <a:stretch>
            <a:fillRect/>
          </a:stretch>
        </p:blipFill>
        <p:spPr>
          <a:xfrm>
            <a:off x="10107543" y="4233308"/>
            <a:ext cx="1802748" cy="2488167"/>
          </a:xfrm>
          <a:prstGeom prst="rect">
            <a:avLst/>
          </a:prstGeom>
        </p:spPr>
      </p:pic>
    </p:spTree>
    <p:extLst>
      <p:ext uri="{BB962C8B-B14F-4D97-AF65-F5344CB8AC3E}">
        <p14:creationId xmlns:p14="http://schemas.microsoft.com/office/powerpoint/2010/main" val="370132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nl-NL" dirty="0"/>
              <a:t>Klik om stijl te bewerken</a:t>
            </a:r>
            <a:endParaRPr lang="en-US" dirty="0"/>
          </a:p>
        </p:txBody>
      </p:sp>
      <p:sp>
        <p:nvSpPr>
          <p:cNvPr id="3" name="Content Placeholder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a:xfrm>
            <a:off x="0" y="6492875"/>
            <a:ext cx="2743200" cy="365125"/>
          </a:xfrm>
        </p:spPr>
        <p:txBody>
          <a:bodyPr/>
          <a:lstStyle>
            <a:lvl1pPr>
              <a:defRPr sz="1050">
                <a:solidFill>
                  <a:schemeClr val="bg1">
                    <a:lumMod val="75000"/>
                  </a:schemeClr>
                </a:solidFill>
              </a:defRPr>
            </a:lvl1pPr>
          </a:lstStyle>
          <a:p>
            <a:r>
              <a:rPr lang="nl-NL"/>
              <a:t>Rob Kool I120</a:t>
            </a:r>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1945001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p:txBody>
          <a:bodyPr/>
          <a:lstStyle/>
          <a:p>
            <a:r>
              <a:rPr lang="nl-NL"/>
              <a:t>Rob Kool I120</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3006566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r>
              <a:rPr lang="nl-NL"/>
              <a:t>Rob Kool I120</a:t>
            </a:r>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237187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Content Placeholder 3"/>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r>
              <a:rPr lang="nl-NL"/>
              <a:t>Rob Kool I120</a:t>
            </a:r>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3531877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r>
              <a:rPr lang="nl-NL"/>
              <a:t>Rob Kool I120</a:t>
            </a:r>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1246401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Rob Kool I120</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2169057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p>
            <a:r>
              <a:rPr lang="nl-NL"/>
              <a:t>Rob Kool I120</a:t>
            </a:r>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2405157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p>
            <a:r>
              <a:rPr lang="nl-NL"/>
              <a:t>Rob Kool I120</a:t>
            </a:r>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1935935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r>
              <a:rPr lang="nl-NL"/>
              <a:t>Rob Kool I120</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2293124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r>
              <a:rPr lang="nl-NL"/>
              <a:t>Rob Kool I120</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190608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DCE4CBB5-3341-46B2-AA2C-B8A73E8153B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87640"/>
            <a:ext cx="12265295"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nl-NL"/>
              <a:t>Rob Kool I120</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A1B8AA-CDE6-4FAC-B964-C03C65C26EBE}" type="slidenum">
              <a:rPr lang="nl-NL" smtClean="0"/>
              <a:t>‹nr.›</a:t>
            </a:fld>
            <a:endParaRPr lang="nl-NL"/>
          </a:p>
        </p:txBody>
      </p:sp>
    </p:spTree>
    <p:extLst>
      <p:ext uri="{BB962C8B-B14F-4D97-AF65-F5344CB8AC3E}">
        <p14:creationId xmlns:p14="http://schemas.microsoft.com/office/powerpoint/2010/main" val="2935399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sz="4400" kern="1200">
          <a:solidFill>
            <a:srgbClr val="F88044"/>
          </a:solidFill>
          <a:latin typeface="Lucida Sans" panose="020B0602040502020204" pitchFamily="34" charset="0"/>
          <a:ea typeface="+mj-ea"/>
          <a:cs typeface="Lucida Sans" panose="020B0602040502020204" pitchFamily="34" charset="0"/>
        </a:defRPr>
      </a:lvl1pPr>
    </p:titleStyle>
    <p:bodyStyle>
      <a:lvl1pPr marL="228600" indent="-228600" algn="l" defTabSz="914400" rtl="0" eaLnBrk="1" latinLnBrk="0" hangingPunct="1">
        <a:lnSpc>
          <a:spcPct val="90000"/>
        </a:lnSpc>
        <a:spcBef>
          <a:spcPts val="1000"/>
        </a:spcBef>
        <a:buFontTx/>
        <a:buBlip>
          <a:blip r:embed="rId1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1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1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1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1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wmf"/></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sportvisserijnederland.nl/vis-water/vissoorten/?tab=1"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jpe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8025857" y="1440765"/>
            <a:ext cx="4166143" cy="959530"/>
          </a:xfrm>
        </p:spPr>
        <p:txBody>
          <a:bodyPr>
            <a:noAutofit/>
          </a:bodyPr>
          <a:lstStyle/>
          <a:p>
            <a:r>
              <a:rPr lang="nl-NL" sz="3600" dirty="0"/>
              <a:t>Specialisatie Biologie</a:t>
            </a:r>
            <a:br>
              <a:rPr lang="nl-NL" sz="3600" dirty="0"/>
            </a:br>
            <a:r>
              <a:rPr lang="nl-NL" sz="3600" dirty="0"/>
              <a:t>Blok 3: Dierenrijk II</a:t>
            </a:r>
            <a:endParaRPr lang="en-GB" sz="2000" dirty="0"/>
          </a:p>
        </p:txBody>
      </p:sp>
      <p:sp>
        <p:nvSpPr>
          <p:cNvPr id="5" name="Ondertitel 4"/>
          <p:cNvSpPr>
            <a:spLocks noGrp="1"/>
          </p:cNvSpPr>
          <p:nvPr>
            <p:ph type="subTitle" idx="1"/>
          </p:nvPr>
        </p:nvSpPr>
        <p:spPr>
          <a:xfrm>
            <a:off x="3751472" y="6133392"/>
            <a:ext cx="6858000" cy="689876"/>
          </a:xfrm>
        </p:spPr>
        <p:txBody>
          <a:bodyPr/>
          <a:lstStyle/>
          <a:p>
            <a:r>
              <a:rPr lang="nl-NL" dirty="0">
                <a:solidFill>
                  <a:schemeClr val="bg1">
                    <a:lumMod val="75000"/>
                  </a:schemeClr>
                </a:solidFill>
              </a:rPr>
              <a:t>- Versie 2024 -</a:t>
            </a:r>
            <a:endParaRPr lang="en-GB" dirty="0">
              <a:solidFill>
                <a:schemeClr val="bg1">
                  <a:lumMod val="75000"/>
                </a:schemeClr>
              </a:solidFill>
            </a:endParaRPr>
          </a:p>
        </p:txBody>
      </p:sp>
    </p:spTree>
    <p:extLst>
      <p:ext uri="{BB962C8B-B14F-4D97-AF65-F5344CB8AC3E}">
        <p14:creationId xmlns:p14="http://schemas.microsoft.com/office/powerpoint/2010/main" val="1957869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Rectangle 7"/>
          <p:cNvSpPr>
            <a:spLocks noGrp="1" noChangeArrowheads="1"/>
          </p:cNvSpPr>
          <p:nvPr>
            <p:ph type="title"/>
          </p:nvPr>
        </p:nvSpPr>
        <p:spPr/>
        <p:txBody>
          <a:bodyPr/>
          <a:lstStyle/>
          <a:p>
            <a:r>
              <a:rPr lang="nl-NL" dirty="0"/>
              <a:t>Inhoud les 3 bijeenkomst</a:t>
            </a:r>
          </a:p>
        </p:txBody>
      </p:sp>
      <p:sp>
        <p:nvSpPr>
          <p:cNvPr id="3075" name="Rectangle 8"/>
          <p:cNvSpPr>
            <a:spLocks noGrp="1" noChangeArrowheads="1"/>
          </p:cNvSpPr>
          <p:nvPr>
            <p:ph type="body" idx="1"/>
          </p:nvPr>
        </p:nvSpPr>
        <p:spPr/>
        <p:txBody>
          <a:bodyPr/>
          <a:lstStyle/>
          <a:p>
            <a:r>
              <a:rPr lang="nl-NL" dirty="0"/>
              <a:t>Vragen 1e bijeenkomst</a:t>
            </a:r>
          </a:p>
          <a:p>
            <a:r>
              <a:rPr lang="nl-NL" dirty="0"/>
              <a:t>Huiswerk </a:t>
            </a:r>
          </a:p>
          <a:p>
            <a:r>
              <a:rPr lang="nl-NL" dirty="0"/>
              <a:t>Afronden dierenrijk &amp; systematiek (Blok 3)</a:t>
            </a:r>
          </a:p>
          <a:p>
            <a:r>
              <a:rPr lang="nl-NL" dirty="0"/>
              <a:t>Ecologie &amp; milieuvriendelijk duiken (Blok 4)</a:t>
            </a:r>
          </a:p>
          <a:p>
            <a:r>
              <a:rPr lang="nl-NL" dirty="0"/>
              <a:t>Praktijk zout (Blok 5)</a:t>
            </a:r>
          </a:p>
          <a:p>
            <a:r>
              <a:rPr lang="nl-NL" dirty="0"/>
              <a:t>Praktijk zoet duik in zoet water (Blok 6)</a:t>
            </a:r>
          </a:p>
          <a:p>
            <a:r>
              <a:rPr lang="nl-NL" dirty="0"/>
              <a:t> (en zout)</a:t>
            </a:r>
          </a:p>
          <a:p>
            <a:endParaRPr lang="nl-NL" dirty="0"/>
          </a:p>
        </p:txBody>
      </p:sp>
      <p:sp>
        <p:nvSpPr>
          <p:cNvPr id="86026" name="Text Box 10"/>
          <p:cNvSpPr txBox="1">
            <a:spLocks noChangeArrowheads="1"/>
          </p:cNvSpPr>
          <p:nvPr/>
        </p:nvSpPr>
        <p:spPr bwMode="auto">
          <a:xfrm>
            <a:off x="6458719" y="6031210"/>
            <a:ext cx="1063240" cy="461665"/>
          </a:xfrm>
          <a:prstGeom prst="rect">
            <a:avLst/>
          </a:prstGeom>
          <a:noFill/>
          <a:ln w="12700">
            <a:noFill/>
            <a:miter lim="800000"/>
            <a:headEnd/>
            <a:tailEnd/>
          </a:ln>
        </p:spPr>
        <p:txBody>
          <a:bodyPr wrap="none">
            <a:spAutoFit/>
          </a:bodyPr>
          <a:lstStyle/>
          <a:p>
            <a:r>
              <a:rPr lang="nl-NL" sz="2400" dirty="0">
                <a:solidFill>
                  <a:srgbClr val="106AB3"/>
                </a:solidFill>
              </a:rPr>
              <a:t>Zeeoor</a:t>
            </a:r>
          </a:p>
        </p:txBody>
      </p:sp>
      <p:pic>
        <p:nvPicPr>
          <p:cNvPr id="3077" name="Picture 11"/>
          <p:cNvPicPr>
            <a:picLocks noChangeAspect="1" noChangeArrowheads="1"/>
          </p:cNvPicPr>
          <p:nvPr/>
        </p:nvPicPr>
        <p:blipFill>
          <a:blip r:embed="rId3" cstate="print"/>
          <a:srcRect/>
          <a:stretch>
            <a:fillRect/>
          </a:stretch>
        </p:blipFill>
        <p:spPr bwMode="auto">
          <a:xfrm>
            <a:off x="7852335" y="3581400"/>
            <a:ext cx="4215841" cy="3162300"/>
          </a:xfrm>
          <a:prstGeom prst="rect">
            <a:avLst/>
          </a:prstGeom>
          <a:noFill/>
          <a:ln w="12700">
            <a:noFill/>
            <a:miter lim="800000"/>
            <a:headEnd/>
            <a:tailEnd/>
          </a:ln>
        </p:spPr>
      </p:pic>
    </p:spTree>
    <p:extLst>
      <p:ext uri="{BB962C8B-B14F-4D97-AF65-F5344CB8AC3E}">
        <p14:creationId xmlns:p14="http://schemas.microsoft.com/office/powerpoint/2010/main" val="369150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6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6"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De soorten</a:t>
            </a:r>
          </a:p>
        </p:txBody>
      </p:sp>
      <p:pic>
        <p:nvPicPr>
          <p:cNvPr id="1027" name="Picture 3"/>
          <p:cNvPicPr>
            <a:picLocks noChangeAspect="1" noChangeArrowheads="1"/>
          </p:cNvPicPr>
          <p:nvPr/>
        </p:nvPicPr>
        <p:blipFill>
          <a:blip r:embed="rId3" cstate="print"/>
          <a:srcRect/>
          <a:stretch>
            <a:fillRect/>
          </a:stretch>
        </p:blipFill>
        <p:spPr bwMode="auto">
          <a:xfrm>
            <a:off x="1524001" y="1"/>
            <a:ext cx="9142413" cy="6856413"/>
          </a:xfrm>
          <a:prstGeom prst="rect">
            <a:avLst/>
          </a:prstGeom>
          <a:noFill/>
          <a:ln w="9525">
            <a:noFill/>
            <a:miter lim="800000"/>
            <a:headEnd/>
            <a:tailEnd/>
          </a:ln>
          <a:effectLst/>
        </p:spPr>
      </p:pic>
    </p:spTree>
    <p:extLst>
      <p:ext uri="{BB962C8B-B14F-4D97-AF65-F5344CB8AC3E}">
        <p14:creationId xmlns:p14="http://schemas.microsoft.com/office/powerpoint/2010/main" val="3712390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endParaRPr lang="nl-NL"/>
          </a:p>
        </p:txBody>
      </p:sp>
      <p:sp>
        <p:nvSpPr>
          <p:cNvPr id="3" name="Tijdelijke aanduiding voor inhoud 2"/>
          <p:cNvSpPr>
            <a:spLocks noGrp="1"/>
          </p:cNvSpPr>
          <p:nvPr>
            <p:ph idx="1"/>
          </p:nvPr>
        </p:nvSpPr>
        <p:spPr/>
        <p:txBody>
          <a:bodyPr/>
          <a:lstStyle/>
          <a:p>
            <a:endParaRPr lang="nl-NL" dirty="0"/>
          </a:p>
        </p:txBody>
      </p:sp>
      <p:pic>
        <p:nvPicPr>
          <p:cNvPr id="2050" name="Picture 2"/>
          <p:cNvPicPr>
            <a:picLocks noChangeAspect="1" noChangeArrowheads="1"/>
          </p:cNvPicPr>
          <p:nvPr/>
        </p:nvPicPr>
        <p:blipFill>
          <a:blip r:embed="rId3" cstate="print"/>
          <a:srcRect/>
          <a:stretch>
            <a:fillRect/>
          </a:stretch>
        </p:blipFill>
        <p:spPr bwMode="auto">
          <a:xfrm>
            <a:off x="1524001" y="1"/>
            <a:ext cx="9142413" cy="6856413"/>
          </a:xfrm>
          <a:prstGeom prst="rect">
            <a:avLst/>
          </a:prstGeom>
          <a:noFill/>
          <a:ln w="9525">
            <a:noFill/>
            <a:miter lim="800000"/>
            <a:headEnd/>
            <a:tailEnd/>
          </a:ln>
          <a:effectLst/>
        </p:spPr>
      </p:pic>
      <p:pic>
        <p:nvPicPr>
          <p:cNvPr id="5" name="Afbeelding 4">
            <a:extLst>
              <a:ext uri="{FF2B5EF4-FFF2-40B4-BE49-F238E27FC236}">
                <a16:creationId xmlns:a16="http://schemas.microsoft.com/office/drawing/2014/main" id="{2E832F9B-D039-4C10-AF6C-C3D2A07FB487}"/>
              </a:ext>
            </a:extLst>
          </p:cNvPr>
          <p:cNvPicPr>
            <a:picLocks noChangeAspect="1"/>
          </p:cNvPicPr>
          <p:nvPr/>
        </p:nvPicPr>
        <p:blipFill>
          <a:blip r:embed="rId4"/>
          <a:stretch>
            <a:fillRect/>
          </a:stretch>
        </p:blipFill>
        <p:spPr>
          <a:xfrm>
            <a:off x="8911619" y="5506818"/>
            <a:ext cx="1481077" cy="1110808"/>
          </a:xfrm>
          <a:prstGeom prst="rect">
            <a:avLst/>
          </a:prstGeom>
        </p:spPr>
      </p:pic>
      <p:sp>
        <p:nvSpPr>
          <p:cNvPr id="4" name="Rechthoek 3">
            <a:extLst>
              <a:ext uri="{FF2B5EF4-FFF2-40B4-BE49-F238E27FC236}">
                <a16:creationId xmlns:a16="http://schemas.microsoft.com/office/drawing/2014/main" id="{BFA3946B-1BF9-4B2F-B0E6-EB77124565E6}"/>
              </a:ext>
            </a:extLst>
          </p:cNvPr>
          <p:cNvSpPr/>
          <p:nvPr/>
        </p:nvSpPr>
        <p:spPr>
          <a:xfrm>
            <a:off x="9040326" y="6081067"/>
            <a:ext cx="1130709" cy="461665"/>
          </a:xfrm>
          <a:prstGeom prst="rect">
            <a:avLst/>
          </a:prstGeom>
          <a:noFill/>
        </p:spPr>
        <p:txBody>
          <a:bodyPr wrap="square" lIns="91440" tIns="45720" rIns="91440" bIns="45720">
            <a:spAutoFit/>
          </a:bodyPr>
          <a:lstStyle/>
          <a:p>
            <a:pPr algn="ctr"/>
            <a:r>
              <a:rPr lang="nl-NL" sz="2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Vogels</a:t>
            </a:r>
          </a:p>
        </p:txBody>
      </p:sp>
    </p:spTree>
    <p:extLst>
      <p:ext uri="{BB962C8B-B14F-4D97-AF65-F5344CB8AC3E}">
        <p14:creationId xmlns:p14="http://schemas.microsoft.com/office/powerpoint/2010/main" val="645348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endParaRPr lang="nl-NL"/>
          </a:p>
        </p:txBody>
      </p:sp>
      <p:sp>
        <p:nvSpPr>
          <p:cNvPr id="3" name="Tijdelijke aanduiding voor inhoud 2"/>
          <p:cNvSpPr>
            <a:spLocks noGrp="1"/>
          </p:cNvSpPr>
          <p:nvPr>
            <p:ph idx="1"/>
          </p:nvPr>
        </p:nvSpPr>
        <p:spPr/>
        <p:txBody>
          <a:bodyPr/>
          <a:lstStyle/>
          <a:p>
            <a:endParaRPr lang="nl-NL"/>
          </a:p>
        </p:txBody>
      </p:sp>
      <p:pic>
        <p:nvPicPr>
          <p:cNvPr id="1026" name="Picture 2"/>
          <p:cNvPicPr>
            <a:picLocks noChangeAspect="1" noChangeArrowheads="1"/>
          </p:cNvPicPr>
          <p:nvPr/>
        </p:nvPicPr>
        <p:blipFill>
          <a:blip r:embed="rId3" cstate="print"/>
          <a:srcRect/>
          <a:stretch>
            <a:fillRect/>
          </a:stretch>
        </p:blipFill>
        <p:spPr bwMode="auto">
          <a:xfrm>
            <a:off x="1524000" y="1"/>
            <a:ext cx="9144000" cy="6856413"/>
          </a:xfrm>
          <a:prstGeom prst="rect">
            <a:avLst/>
          </a:prstGeom>
          <a:noFill/>
          <a:ln w="9525">
            <a:noFill/>
            <a:miter lim="800000"/>
            <a:headEnd/>
            <a:tailEnd/>
          </a:ln>
        </p:spPr>
      </p:pic>
    </p:spTree>
    <p:extLst>
      <p:ext uri="{BB962C8B-B14F-4D97-AF65-F5344CB8AC3E}">
        <p14:creationId xmlns:p14="http://schemas.microsoft.com/office/powerpoint/2010/main" val="399722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endParaRPr lang="nl-NL"/>
          </a:p>
        </p:txBody>
      </p:sp>
      <p:sp>
        <p:nvSpPr>
          <p:cNvPr id="3" name="Tijdelijke aanduiding voor inhoud 2"/>
          <p:cNvSpPr>
            <a:spLocks noGrp="1"/>
          </p:cNvSpPr>
          <p:nvPr>
            <p:ph idx="1"/>
          </p:nvPr>
        </p:nvSpPr>
        <p:spPr/>
        <p:txBody>
          <a:bodyPr/>
          <a:lstStyle/>
          <a:p>
            <a:endParaRPr lang="nl-NL" dirty="0"/>
          </a:p>
        </p:txBody>
      </p:sp>
      <p:pic>
        <p:nvPicPr>
          <p:cNvPr id="2050" name="Picture 2"/>
          <p:cNvPicPr>
            <a:picLocks noChangeAspect="1" noChangeArrowheads="1"/>
          </p:cNvPicPr>
          <p:nvPr/>
        </p:nvPicPr>
        <p:blipFill>
          <a:blip r:embed="rId3" cstate="print"/>
          <a:srcRect/>
          <a:stretch>
            <a:fillRect/>
          </a:stretch>
        </p:blipFill>
        <p:spPr bwMode="auto">
          <a:xfrm>
            <a:off x="1524793" y="1587"/>
            <a:ext cx="9142413" cy="6856413"/>
          </a:xfrm>
          <a:prstGeom prst="rect">
            <a:avLst/>
          </a:prstGeom>
          <a:noFill/>
          <a:ln w="9525">
            <a:noFill/>
            <a:miter lim="800000"/>
            <a:headEnd/>
            <a:tailEnd/>
          </a:ln>
        </p:spPr>
      </p:pic>
      <p:pic>
        <p:nvPicPr>
          <p:cNvPr id="6" name="Afbeelding 5">
            <a:extLst>
              <a:ext uri="{FF2B5EF4-FFF2-40B4-BE49-F238E27FC236}">
                <a16:creationId xmlns:a16="http://schemas.microsoft.com/office/drawing/2014/main" id="{D72C5484-C5C1-4DE2-ACC7-EC8183D41B1F}"/>
              </a:ext>
            </a:extLst>
          </p:cNvPr>
          <p:cNvPicPr>
            <a:picLocks noChangeAspect="1"/>
          </p:cNvPicPr>
          <p:nvPr/>
        </p:nvPicPr>
        <p:blipFill>
          <a:blip r:embed="rId4"/>
          <a:stretch>
            <a:fillRect/>
          </a:stretch>
        </p:blipFill>
        <p:spPr>
          <a:xfrm>
            <a:off x="5940932" y="2136365"/>
            <a:ext cx="390525" cy="361950"/>
          </a:xfrm>
          <a:prstGeom prst="rect">
            <a:avLst/>
          </a:prstGeom>
        </p:spPr>
      </p:pic>
      <p:sp>
        <p:nvSpPr>
          <p:cNvPr id="4" name="Rechthoek 3">
            <a:extLst>
              <a:ext uri="{FF2B5EF4-FFF2-40B4-BE49-F238E27FC236}">
                <a16:creationId xmlns:a16="http://schemas.microsoft.com/office/drawing/2014/main" id="{26DFE4EA-5D32-49FC-9737-7C21583385EC}"/>
              </a:ext>
            </a:extLst>
          </p:cNvPr>
          <p:cNvSpPr/>
          <p:nvPr/>
        </p:nvSpPr>
        <p:spPr>
          <a:xfrm>
            <a:off x="5615108" y="1963780"/>
            <a:ext cx="1162754" cy="584775"/>
          </a:xfrm>
          <a:prstGeom prst="rect">
            <a:avLst/>
          </a:prstGeom>
          <a:noFill/>
          <a:ln w="19050">
            <a:solidFill>
              <a:schemeClr val="bg1"/>
            </a:solidFill>
          </a:ln>
        </p:spPr>
        <p:txBody>
          <a:bodyPr wrap="square" lIns="91440" tIns="45720" rIns="91440" bIns="45720">
            <a:spAutoFit/>
          </a:bodyPr>
          <a:lstStyle/>
          <a:p>
            <a:pPr algn="ctr"/>
            <a:r>
              <a:rPr lang="nl-NL" sz="3200" b="1" cap="none" spc="50" dirty="0">
                <a:ln w="9525" cmpd="sng">
                  <a:solidFill>
                    <a:schemeClr val="bg1"/>
                  </a:solidFill>
                  <a:prstDash val="solid"/>
                </a:ln>
                <a:solidFill>
                  <a:schemeClr val="accent1">
                    <a:lumMod val="60000"/>
                    <a:lumOff val="40000"/>
                  </a:schemeClr>
                </a:solidFill>
                <a:effectLst>
                  <a:glow rad="38100">
                    <a:schemeClr val="accent1">
                      <a:alpha val="40000"/>
                    </a:schemeClr>
                  </a:glow>
                </a:effectLst>
              </a:rPr>
              <a:t>ren</a:t>
            </a:r>
            <a:endParaRPr lang="nl-NL" sz="3600" b="1" cap="none" spc="50" dirty="0">
              <a:ln w="9525" cmpd="sng">
                <a:solidFill>
                  <a:schemeClr val="bg1"/>
                </a:solidFill>
                <a:prstDash val="solid"/>
              </a:ln>
              <a:solidFill>
                <a:schemeClr val="accent1">
                  <a:lumMod val="60000"/>
                  <a:lumOff val="40000"/>
                </a:schemeClr>
              </a:solidFill>
              <a:effectLst>
                <a:glow rad="38100">
                  <a:schemeClr val="accent1">
                    <a:alpha val="40000"/>
                  </a:schemeClr>
                </a:glow>
              </a:effectLst>
            </a:endParaRPr>
          </a:p>
        </p:txBody>
      </p:sp>
    </p:spTree>
    <p:extLst>
      <p:ext uri="{BB962C8B-B14F-4D97-AF65-F5344CB8AC3E}">
        <p14:creationId xmlns:p14="http://schemas.microsoft.com/office/powerpoint/2010/main" val="65403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7DDD7A9A-4CF5-40F5-B42C-88292EC05A9B}"/>
              </a:ext>
            </a:extLst>
          </p:cNvPr>
          <p:cNvPicPr>
            <a:picLocks noChangeAspect="1"/>
          </p:cNvPicPr>
          <p:nvPr/>
        </p:nvPicPr>
        <p:blipFill>
          <a:blip r:embed="rId3"/>
          <a:stretch>
            <a:fillRect/>
          </a:stretch>
        </p:blipFill>
        <p:spPr>
          <a:xfrm>
            <a:off x="1293270" y="1332958"/>
            <a:ext cx="3393914" cy="221761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4338" name="Picture 55"/>
          <p:cNvPicPr>
            <a:picLocks noChangeAspect="1" noChangeArrowheads="1"/>
          </p:cNvPicPr>
          <p:nvPr/>
        </p:nvPicPr>
        <p:blipFill>
          <a:blip r:embed="rId4" cstate="print"/>
          <a:srcRect/>
          <a:stretch>
            <a:fillRect/>
          </a:stretch>
        </p:blipFill>
        <p:spPr bwMode="auto">
          <a:xfrm>
            <a:off x="7584280" y="4495132"/>
            <a:ext cx="2988480" cy="2241360"/>
          </a:xfrm>
          <a:prstGeom prst="rect">
            <a:avLst/>
          </a:prstGeom>
          <a:noFill/>
          <a:ln w="12700">
            <a:noFill/>
            <a:miter lim="800000"/>
            <a:headEnd/>
            <a:tailEnd/>
          </a:ln>
        </p:spPr>
      </p:pic>
      <p:sp>
        <p:nvSpPr>
          <p:cNvPr id="14339" name="Freeform 38"/>
          <p:cNvSpPr>
            <a:spLocks/>
          </p:cNvSpPr>
          <p:nvPr/>
        </p:nvSpPr>
        <p:spPr bwMode="auto">
          <a:xfrm>
            <a:off x="1423086" y="609600"/>
            <a:ext cx="9182100" cy="5981700"/>
          </a:xfrm>
          <a:custGeom>
            <a:avLst/>
            <a:gdLst>
              <a:gd name="T0" fmla="*/ 362902477 w 5784"/>
              <a:gd name="T1" fmla="*/ 2147483647 h 3768"/>
              <a:gd name="T2" fmla="*/ 846772611 w 5784"/>
              <a:gd name="T3" fmla="*/ 2147483647 h 3768"/>
              <a:gd name="T4" fmla="*/ 2147483647 w 5784"/>
              <a:gd name="T5" fmla="*/ 2147483647 h 3768"/>
              <a:gd name="T6" fmla="*/ 2147483647 w 5784"/>
              <a:gd name="T7" fmla="*/ 604837542 h 3768"/>
              <a:gd name="T8" fmla="*/ 2147483647 w 5784"/>
              <a:gd name="T9" fmla="*/ 1209675083 h 3768"/>
              <a:gd name="T10" fmla="*/ 2147483647 w 5784"/>
              <a:gd name="T11" fmla="*/ 2147483647 h 3768"/>
              <a:gd name="T12" fmla="*/ 2147483647 w 5784"/>
              <a:gd name="T13" fmla="*/ 2147483647 h 3768"/>
              <a:gd name="T14" fmla="*/ 0 60000 65536"/>
              <a:gd name="T15" fmla="*/ 0 60000 65536"/>
              <a:gd name="T16" fmla="*/ 0 60000 65536"/>
              <a:gd name="T17" fmla="*/ 0 60000 65536"/>
              <a:gd name="T18" fmla="*/ 0 60000 65536"/>
              <a:gd name="T19" fmla="*/ 0 60000 65536"/>
              <a:gd name="T20" fmla="*/ 0 60000 65536"/>
              <a:gd name="T21" fmla="*/ 0 w 5784"/>
              <a:gd name="T22" fmla="*/ 0 h 3768"/>
              <a:gd name="T23" fmla="*/ 5784 w 5784"/>
              <a:gd name="T24" fmla="*/ 3768 h 37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84" h="3768">
                <a:moveTo>
                  <a:pt x="144" y="3216"/>
                </a:moveTo>
                <a:cubicBezTo>
                  <a:pt x="72" y="3492"/>
                  <a:pt x="0" y="3768"/>
                  <a:pt x="336" y="3552"/>
                </a:cubicBezTo>
                <a:cubicBezTo>
                  <a:pt x="672" y="3336"/>
                  <a:pt x="1576" y="2472"/>
                  <a:pt x="2160" y="1920"/>
                </a:cubicBezTo>
                <a:cubicBezTo>
                  <a:pt x="2744" y="1368"/>
                  <a:pt x="3256" y="480"/>
                  <a:pt x="3840" y="240"/>
                </a:cubicBezTo>
                <a:cubicBezTo>
                  <a:pt x="4424" y="0"/>
                  <a:pt x="5544" y="112"/>
                  <a:pt x="5664" y="480"/>
                </a:cubicBezTo>
                <a:cubicBezTo>
                  <a:pt x="5784" y="848"/>
                  <a:pt x="5008" y="1912"/>
                  <a:pt x="4560" y="2448"/>
                </a:cubicBezTo>
                <a:cubicBezTo>
                  <a:pt x="4112" y="2984"/>
                  <a:pt x="3272" y="3448"/>
                  <a:pt x="2976" y="3696"/>
                </a:cubicBezTo>
              </a:path>
            </a:pathLst>
          </a:custGeom>
          <a:noFill/>
          <a:ln w="76200">
            <a:solidFill>
              <a:srgbClr val="92D050"/>
            </a:solidFill>
            <a:round/>
            <a:headEnd/>
            <a:tailEnd/>
          </a:ln>
        </p:spPr>
        <p:txBody>
          <a:bodyPr wrap="none" anchor="ctr"/>
          <a:lstStyle/>
          <a:p>
            <a:endParaRPr lang="nl-NL"/>
          </a:p>
        </p:txBody>
      </p:sp>
      <p:sp>
        <p:nvSpPr>
          <p:cNvPr id="14340" name="Rectangle 6"/>
          <p:cNvSpPr>
            <a:spLocks noGrp="1" noChangeArrowheads="1"/>
          </p:cNvSpPr>
          <p:nvPr>
            <p:ph type="title"/>
          </p:nvPr>
        </p:nvSpPr>
        <p:spPr>
          <a:xfrm>
            <a:off x="1524000" y="481479"/>
            <a:ext cx="4114800" cy="838200"/>
          </a:xfrm>
        </p:spPr>
        <p:txBody>
          <a:bodyPr>
            <a:normAutofit/>
          </a:bodyPr>
          <a:lstStyle/>
          <a:p>
            <a:r>
              <a:rPr lang="nl-NL" sz="4000" dirty="0"/>
              <a:t>Waar waren we:</a:t>
            </a:r>
            <a:endParaRPr lang="nl-NL" sz="6000" dirty="0"/>
          </a:p>
        </p:txBody>
      </p:sp>
      <p:sp>
        <p:nvSpPr>
          <p:cNvPr id="14344" name="Text Box 20"/>
          <p:cNvSpPr txBox="1">
            <a:spLocks noChangeArrowheads="1"/>
          </p:cNvSpPr>
          <p:nvPr/>
        </p:nvSpPr>
        <p:spPr bwMode="auto">
          <a:xfrm>
            <a:off x="2016126" y="6216134"/>
            <a:ext cx="1246175" cy="369332"/>
          </a:xfrm>
          <a:prstGeom prst="rect">
            <a:avLst/>
          </a:prstGeom>
          <a:noFill/>
          <a:ln w="12700">
            <a:noFill/>
            <a:miter lim="800000"/>
            <a:headEnd/>
            <a:tailEnd/>
          </a:ln>
        </p:spPr>
        <p:txBody>
          <a:bodyPr wrap="none" anchor="ctr">
            <a:spAutoFit/>
          </a:bodyPr>
          <a:lstStyle/>
          <a:p>
            <a:r>
              <a:rPr lang="nl-NL"/>
              <a:t>Eéncelligen</a:t>
            </a:r>
          </a:p>
        </p:txBody>
      </p:sp>
      <p:sp>
        <p:nvSpPr>
          <p:cNvPr id="14345" name="Text Box 21"/>
          <p:cNvSpPr txBox="1">
            <a:spLocks noChangeArrowheads="1"/>
          </p:cNvSpPr>
          <p:nvPr/>
        </p:nvSpPr>
        <p:spPr bwMode="auto">
          <a:xfrm>
            <a:off x="2667001" y="5835134"/>
            <a:ext cx="979371" cy="369332"/>
          </a:xfrm>
          <a:prstGeom prst="rect">
            <a:avLst/>
          </a:prstGeom>
          <a:noFill/>
          <a:ln w="12700">
            <a:noFill/>
            <a:miter lim="800000"/>
            <a:headEnd/>
            <a:tailEnd/>
          </a:ln>
        </p:spPr>
        <p:txBody>
          <a:bodyPr wrap="none" anchor="ctr">
            <a:spAutoFit/>
          </a:bodyPr>
          <a:lstStyle/>
          <a:p>
            <a:r>
              <a:rPr lang="nl-NL"/>
              <a:t>Sponzen</a:t>
            </a:r>
          </a:p>
        </p:txBody>
      </p:sp>
      <p:sp>
        <p:nvSpPr>
          <p:cNvPr id="14346" name="Text Box 22"/>
          <p:cNvSpPr txBox="1">
            <a:spLocks noChangeArrowheads="1"/>
          </p:cNvSpPr>
          <p:nvPr/>
        </p:nvSpPr>
        <p:spPr bwMode="auto">
          <a:xfrm>
            <a:off x="3276600" y="5454134"/>
            <a:ext cx="1295226" cy="369332"/>
          </a:xfrm>
          <a:prstGeom prst="rect">
            <a:avLst/>
          </a:prstGeom>
          <a:noFill/>
          <a:ln w="12700">
            <a:noFill/>
            <a:miter lim="800000"/>
            <a:headEnd/>
            <a:tailEnd/>
          </a:ln>
        </p:spPr>
        <p:txBody>
          <a:bodyPr wrap="none" anchor="ctr">
            <a:spAutoFit/>
          </a:bodyPr>
          <a:lstStyle/>
          <a:p>
            <a:r>
              <a:rPr lang="nl-NL"/>
              <a:t>Neteldieren</a:t>
            </a:r>
          </a:p>
        </p:txBody>
      </p:sp>
      <p:sp>
        <p:nvSpPr>
          <p:cNvPr id="14347" name="Text Box 23"/>
          <p:cNvSpPr txBox="1">
            <a:spLocks noChangeArrowheads="1"/>
          </p:cNvSpPr>
          <p:nvPr/>
        </p:nvSpPr>
        <p:spPr bwMode="auto">
          <a:xfrm>
            <a:off x="3733801" y="4996934"/>
            <a:ext cx="1204817" cy="369332"/>
          </a:xfrm>
          <a:prstGeom prst="rect">
            <a:avLst/>
          </a:prstGeom>
          <a:noFill/>
          <a:ln w="12700">
            <a:noFill/>
            <a:miter lim="800000"/>
            <a:headEnd/>
            <a:tailEnd/>
          </a:ln>
        </p:spPr>
        <p:txBody>
          <a:bodyPr wrap="none" anchor="ctr">
            <a:spAutoFit/>
          </a:bodyPr>
          <a:lstStyle/>
          <a:p>
            <a:r>
              <a:rPr lang="nl-NL"/>
              <a:t>Ribkwallen</a:t>
            </a:r>
          </a:p>
        </p:txBody>
      </p:sp>
      <p:sp>
        <p:nvSpPr>
          <p:cNvPr id="14348" name="Text Box 24"/>
          <p:cNvSpPr txBox="1">
            <a:spLocks noChangeArrowheads="1"/>
          </p:cNvSpPr>
          <p:nvPr/>
        </p:nvSpPr>
        <p:spPr bwMode="auto">
          <a:xfrm>
            <a:off x="4114800" y="4615934"/>
            <a:ext cx="1328184" cy="369332"/>
          </a:xfrm>
          <a:prstGeom prst="rect">
            <a:avLst/>
          </a:prstGeom>
          <a:noFill/>
          <a:ln w="12700">
            <a:noFill/>
            <a:miter lim="800000"/>
            <a:headEnd/>
            <a:tailEnd/>
          </a:ln>
        </p:spPr>
        <p:txBody>
          <a:bodyPr wrap="none" anchor="ctr">
            <a:spAutoFit/>
          </a:bodyPr>
          <a:lstStyle/>
          <a:p>
            <a:r>
              <a:rPr lang="nl-NL"/>
              <a:t>Platwormen</a:t>
            </a:r>
          </a:p>
        </p:txBody>
      </p:sp>
      <p:sp>
        <p:nvSpPr>
          <p:cNvPr id="14349" name="Text Box 25"/>
          <p:cNvSpPr txBox="1">
            <a:spLocks noChangeArrowheads="1"/>
          </p:cNvSpPr>
          <p:nvPr/>
        </p:nvSpPr>
        <p:spPr bwMode="auto">
          <a:xfrm>
            <a:off x="4433888" y="4234934"/>
            <a:ext cx="1457002" cy="369332"/>
          </a:xfrm>
          <a:prstGeom prst="rect">
            <a:avLst/>
          </a:prstGeom>
          <a:noFill/>
          <a:ln w="12700">
            <a:noFill/>
            <a:miter lim="800000"/>
            <a:headEnd/>
            <a:tailEnd/>
          </a:ln>
        </p:spPr>
        <p:txBody>
          <a:bodyPr wrap="none" anchor="ctr">
            <a:spAutoFit/>
          </a:bodyPr>
          <a:lstStyle/>
          <a:p>
            <a:r>
              <a:rPr lang="nl-NL">
                <a:solidFill>
                  <a:schemeClr val="folHlink"/>
                </a:solidFill>
              </a:rPr>
              <a:t>Rondwormen</a:t>
            </a:r>
          </a:p>
        </p:txBody>
      </p:sp>
      <p:sp>
        <p:nvSpPr>
          <p:cNvPr id="14350" name="Text Box 26"/>
          <p:cNvSpPr txBox="1">
            <a:spLocks noChangeArrowheads="1"/>
          </p:cNvSpPr>
          <p:nvPr/>
        </p:nvSpPr>
        <p:spPr bwMode="auto">
          <a:xfrm>
            <a:off x="6400801" y="2406134"/>
            <a:ext cx="1561005" cy="369332"/>
          </a:xfrm>
          <a:prstGeom prst="rect">
            <a:avLst/>
          </a:prstGeom>
          <a:noFill/>
          <a:ln w="12700">
            <a:noFill/>
            <a:miter lim="800000"/>
            <a:headEnd/>
            <a:tailEnd/>
          </a:ln>
        </p:spPr>
        <p:txBody>
          <a:bodyPr wrap="none" anchor="ctr">
            <a:spAutoFit/>
          </a:bodyPr>
          <a:lstStyle/>
          <a:p>
            <a:r>
              <a:rPr lang="nl-NL" dirty="0"/>
              <a:t>Stekelhuidigen</a:t>
            </a:r>
          </a:p>
        </p:txBody>
      </p:sp>
      <p:sp>
        <p:nvSpPr>
          <p:cNvPr id="14351" name="Text Box 27"/>
          <p:cNvSpPr txBox="1">
            <a:spLocks noChangeArrowheads="1"/>
          </p:cNvSpPr>
          <p:nvPr/>
        </p:nvSpPr>
        <p:spPr bwMode="auto">
          <a:xfrm>
            <a:off x="4953001" y="3777734"/>
            <a:ext cx="1314655" cy="369332"/>
          </a:xfrm>
          <a:prstGeom prst="rect">
            <a:avLst/>
          </a:prstGeom>
          <a:noFill/>
          <a:ln w="12700">
            <a:noFill/>
            <a:miter lim="800000"/>
            <a:headEnd/>
            <a:tailEnd/>
          </a:ln>
        </p:spPr>
        <p:txBody>
          <a:bodyPr wrap="none" anchor="ctr">
            <a:spAutoFit/>
          </a:bodyPr>
          <a:lstStyle/>
          <a:p>
            <a:r>
              <a:rPr lang="nl-NL"/>
              <a:t>Weekdieren</a:t>
            </a:r>
          </a:p>
        </p:txBody>
      </p:sp>
      <p:sp>
        <p:nvSpPr>
          <p:cNvPr id="14352" name="Text Box 28"/>
          <p:cNvSpPr txBox="1">
            <a:spLocks noChangeArrowheads="1"/>
          </p:cNvSpPr>
          <p:nvPr/>
        </p:nvSpPr>
        <p:spPr bwMode="auto">
          <a:xfrm>
            <a:off x="5410200" y="3320534"/>
            <a:ext cx="1690976" cy="369332"/>
          </a:xfrm>
          <a:prstGeom prst="rect">
            <a:avLst/>
          </a:prstGeom>
          <a:noFill/>
          <a:ln w="12700">
            <a:noFill/>
            <a:miter lim="800000"/>
            <a:headEnd/>
            <a:tailEnd/>
          </a:ln>
        </p:spPr>
        <p:txBody>
          <a:bodyPr wrap="none" anchor="ctr">
            <a:spAutoFit/>
          </a:bodyPr>
          <a:lstStyle/>
          <a:p>
            <a:r>
              <a:rPr lang="nl-NL"/>
              <a:t>Gelede wormen</a:t>
            </a:r>
          </a:p>
        </p:txBody>
      </p:sp>
      <p:sp>
        <p:nvSpPr>
          <p:cNvPr id="14353" name="Text Box 29"/>
          <p:cNvSpPr txBox="1">
            <a:spLocks noChangeArrowheads="1"/>
          </p:cNvSpPr>
          <p:nvPr/>
        </p:nvSpPr>
        <p:spPr bwMode="auto">
          <a:xfrm>
            <a:off x="5943600" y="2863334"/>
            <a:ext cx="1569340" cy="369332"/>
          </a:xfrm>
          <a:prstGeom prst="rect">
            <a:avLst/>
          </a:prstGeom>
          <a:noFill/>
          <a:ln w="12700">
            <a:noFill/>
            <a:miter lim="800000"/>
            <a:headEnd/>
            <a:tailEnd/>
          </a:ln>
        </p:spPr>
        <p:txBody>
          <a:bodyPr wrap="none" anchor="ctr">
            <a:spAutoFit/>
          </a:bodyPr>
          <a:lstStyle/>
          <a:p>
            <a:r>
              <a:rPr lang="nl-NL"/>
              <a:t>Geleedpotigen</a:t>
            </a:r>
          </a:p>
        </p:txBody>
      </p:sp>
      <p:sp>
        <p:nvSpPr>
          <p:cNvPr id="14355" name="Text Box 31"/>
          <p:cNvSpPr txBox="1">
            <a:spLocks noChangeArrowheads="1"/>
          </p:cNvSpPr>
          <p:nvPr/>
        </p:nvSpPr>
        <p:spPr bwMode="auto">
          <a:xfrm>
            <a:off x="7086600" y="1872734"/>
            <a:ext cx="1300356" cy="369332"/>
          </a:xfrm>
          <a:prstGeom prst="rect">
            <a:avLst/>
          </a:prstGeom>
          <a:noFill/>
          <a:ln w="12700">
            <a:noFill/>
            <a:miter lim="800000"/>
            <a:headEnd/>
            <a:tailEnd/>
          </a:ln>
        </p:spPr>
        <p:txBody>
          <a:bodyPr wrap="none" anchor="ctr">
            <a:spAutoFit/>
          </a:bodyPr>
          <a:lstStyle/>
          <a:p>
            <a:r>
              <a:rPr lang="nl-NL" dirty="0"/>
              <a:t>Mosdiertjes</a:t>
            </a:r>
          </a:p>
        </p:txBody>
      </p:sp>
      <p:sp>
        <p:nvSpPr>
          <p:cNvPr id="14356" name="Text Box 33"/>
          <p:cNvSpPr txBox="1">
            <a:spLocks noChangeArrowheads="1"/>
          </p:cNvSpPr>
          <p:nvPr/>
        </p:nvSpPr>
        <p:spPr bwMode="auto">
          <a:xfrm>
            <a:off x="6629400" y="3880635"/>
            <a:ext cx="1524000" cy="954107"/>
          </a:xfrm>
          <a:prstGeom prst="rect">
            <a:avLst/>
          </a:prstGeom>
          <a:noFill/>
          <a:ln w="12700">
            <a:noFill/>
            <a:miter lim="800000"/>
            <a:headEnd/>
            <a:tailEnd/>
          </a:ln>
        </p:spPr>
        <p:txBody>
          <a:bodyPr anchor="ctr">
            <a:spAutoFit/>
          </a:bodyPr>
          <a:lstStyle/>
          <a:p>
            <a:pPr algn="l">
              <a:buFontTx/>
              <a:buChar char="•"/>
            </a:pPr>
            <a:r>
              <a:rPr lang="nl-NL" sz="1400" dirty="0"/>
              <a:t>Twee </a:t>
            </a:r>
            <a:r>
              <a:rPr lang="nl-NL" sz="1400" dirty="0" err="1"/>
              <a:t>kleppigen</a:t>
            </a:r>
            <a:endParaRPr lang="nl-NL" sz="1400" dirty="0"/>
          </a:p>
          <a:p>
            <a:pPr algn="l">
              <a:buFontTx/>
              <a:buChar char="•"/>
            </a:pPr>
            <a:r>
              <a:rPr lang="nl-NL" sz="1400" dirty="0"/>
              <a:t>Keverslakken </a:t>
            </a:r>
          </a:p>
          <a:p>
            <a:pPr algn="l">
              <a:buFontTx/>
              <a:buChar char="•"/>
            </a:pPr>
            <a:r>
              <a:rPr lang="nl-NL" sz="1400" dirty="0"/>
              <a:t>Slakken</a:t>
            </a:r>
          </a:p>
          <a:p>
            <a:pPr algn="l">
              <a:buFontTx/>
              <a:buChar char="•"/>
            </a:pPr>
            <a:r>
              <a:rPr lang="nl-NL" sz="1400" dirty="0"/>
              <a:t>Inktvissen</a:t>
            </a:r>
            <a:endParaRPr lang="nl-NL" dirty="0"/>
          </a:p>
        </p:txBody>
      </p:sp>
      <p:sp>
        <p:nvSpPr>
          <p:cNvPr id="14357" name="Text Box 34"/>
          <p:cNvSpPr txBox="1">
            <a:spLocks noChangeArrowheads="1"/>
          </p:cNvSpPr>
          <p:nvPr/>
        </p:nvSpPr>
        <p:spPr bwMode="auto">
          <a:xfrm>
            <a:off x="7772400" y="2966235"/>
            <a:ext cx="1524000" cy="954107"/>
          </a:xfrm>
          <a:prstGeom prst="rect">
            <a:avLst/>
          </a:prstGeom>
          <a:noFill/>
          <a:ln w="12700">
            <a:noFill/>
            <a:miter lim="800000"/>
            <a:headEnd/>
            <a:tailEnd/>
          </a:ln>
        </p:spPr>
        <p:txBody>
          <a:bodyPr anchor="ctr">
            <a:spAutoFit/>
          </a:bodyPr>
          <a:lstStyle/>
          <a:p>
            <a:pPr algn="l">
              <a:buFontTx/>
              <a:buChar char="•"/>
            </a:pPr>
            <a:r>
              <a:rPr lang="nl-NL" sz="1400" dirty="0"/>
              <a:t>Insecten</a:t>
            </a:r>
          </a:p>
          <a:p>
            <a:pPr algn="l">
              <a:buFontTx/>
              <a:buChar char="•"/>
            </a:pPr>
            <a:r>
              <a:rPr lang="nl-NL" sz="1400" dirty="0" err="1"/>
              <a:t>Kreeftachtigen</a:t>
            </a:r>
            <a:endParaRPr lang="nl-NL" sz="1400" dirty="0"/>
          </a:p>
          <a:p>
            <a:pPr algn="l">
              <a:buFontTx/>
              <a:buChar char="•"/>
            </a:pPr>
            <a:r>
              <a:rPr lang="nl-NL" sz="1400" dirty="0"/>
              <a:t>Spinnen</a:t>
            </a:r>
          </a:p>
          <a:p>
            <a:pPr algn="l">
              <a:buFontTx/>
              <a:buChar char="•"/>
            </a:pPr>
            <a:r>
              <a:rPr lang="nl-NL" sz="1400" dirty="0"/>
              <a:t>etc...</a:t>
            </a:r>
            <a:endParaRPr lang="nl-NL" dirty="0"/>
          </a:p>
        </p:txBody>
      </p:sp>
      <p:sp>
        <p:nvSpPr>
          <p:cNvPr id="14358" name="Text Box 35"/>
          <p:cNvSpPr txBox="1">
            <a:spLocks noChangeArrowheads="1"/>
          </p:cNvSpPr>
          <p:nvPr/>
        </p:nvSpPr>
        <p:spPr bwMode="auto">
          <a:xfrm>
            <a:off x="8305800" y="2128035"/>
            <a:ext cx="1524000" cy="954107"/>
          </a:xfrm>
          <a:prstGeom prst="rect">
            <a:avLst/>
          </a:prstGeom>
          <a:noFill/>
          <a:ln w="12700">
            <a:noFill/>
            <a:miter lim="800000"/>
            <a:headEnd/>
            <a:tailEnd/>
          </a:ln>
        </p:spPr>
        <p:txBody>
          <a:bodyPr anchor="ctr">
            <a:spAutoFit/>
          </a:bodyPr>
          <a:lstStyle/>
          <a:p>
            <a:pPr algn="l">
              <a:buFontTx/>
              <a:buChar char="•"/>
            </a:pPr>
            <a:r>
              <a:rPr lang="nl-NL" sz="1400" dirty="0"/>
              <a:t>Zeesterren</a:t>
            </a:r>
          </a:p>
          <a:p>
            <a:pPr algn="l">
              <a:buFontTx/>
              <a:buChar char="•"/>
            </a:pPr>
            <a:r>
              <a:rPr lang="nl-NL" sz="1400" dirty="0"/>
              <a:t>Zeelelies</a:t>
            </a:r>
          </a:p>
          <a:p>
            <a:pPr algn="l">
              <a:buFontTx/>
              <a:buChar char="•"/>
            </a:pPr>
            <a:r>
              <a:rPr lang="nl-NL" sz="1400" dirty="0"/>
              <a:t>Zeekomkommers</a:t>
            </a:r>
          </a:p>
          <a:p>
            <a:pPr algn="l">
              <a:buFontTx/>
              <a:buChar char="•"/>
            </a:pPr>
            <a:r>
              <a:rPr lang="nl-NL" sz="1400" dirty="0" err="1"/>
              <a:t>Zeegels</a:t>
            </a:r>
            <a:endParaRPr lang="nl-NL" dirty="0"/>
          </a:p>
        </p:txBody>
      </p:sp>
      <p:sp>
        <p:nvSpPr>
          <p:cNvPr id="53288" name="Line 40"/>
          <p:cNvSpPr>
            <a:spLocks noChangeShapeType="1"/>
          </p:cNvSpPr>
          <p:nvPr/>
        </p:nvSpPr>
        <p:spPr bwMode="auto">
          <a:xfrm>
            <a:off x="2057400" y="6400800"/>
            <a:ext cx="1600200" cy="0"/>
          </a:xfrm>
          <a:prstGeom prst="line">
            <a:avLst/>
          </a:prstGeom>
          <a:noFill/>
          <a:ln w="38100">
            <a:solidFill>
              <a:schemeClr val="bg1">
                <a:lumMod val="65000"/>
              </a:schemeClr>
            </a:solidFill>
            <a:round/>
            <a:headEnd/>
            <a:tailEnd/>
          </a:ln>
        </p:spPr>
        <p:txBody>
          <a:bodyPr wrap="none" anchor="ctr"/>
          <a:lstStyle/>
          <a:p>
            <a:endParaRPr lang="nl-NL"/>
          </a:p>
        </p:txBody>
      </p:sp>
      <p:sp>
        <p:nvSpPr>
          <p:cNvPr id="53289" name="Line 41"/>
          <p:cNvSpPr>
            <a:spLocks noChangeShapeType="1"/>
          </p:cNvSpPr>
          <p:nvPr/>
        </p:nvSpPr>
        <p:spPr bwMode="auto">
          <a:xfrm>
            <a:off x="2590800" y="6019800"/>
            <a:ext cx="1600200" cy="0"/>
          </a:xfrm>
          <a:prstGeom prst="line">
            <a:avLst/>
          </a:prstGeom>
          <a:noFill/>
          <a:ln w="38100">
            <a:solidFill>
              <a:schemeClr val="bg1">
                <a:lumMod val="65000"/>
              </a:schemeClr>
            </a:solidFill>
            <a:round/>
            <a:headEnd/>
            <a:tailEnd/>
          </a:ln>
        </p:spPr>
        <p:txBody>
          <a:bodyPr wrap="none" anchor="ctr"/>
          <a:lstStyle/>
          <a:p>
            <a:endParaRPr lang="nl-NL"/>
          </a:p>
        </p:txBody>
      </p:sp>
      <p:sp>
        <p:nvSpPr>
          <p:cNvPr id="53290" name="Line 42"/>
          <p:cNvSpPr>
            <a:spLocks noChangeShapeType="1"/>
          </p:cNvSpPr>
          <p:nvPr/>
        </p:nvSpPr>
        <p:spPr bwMode="auto">
          <a:xfrm>
            <a:off x="3200400" y="5638800"/>
            <a:ext cx="1600200" cy="0"/>
          </a:xfrm>
          <a:prstGeom prst="line">
            <a:avLst/>
          </a:prstGeom>
          <a:noFill/>
          <a:ln w="38100">
            <a:solidFill>
              <a:schemeClr val="bg1">
                <a:lumMod val="65000"/>
              </a:schemeClr>
            </a:solidFill>
            <a:round/>
            <a:headEnd/>
            <a:tailEnd/>
          </a:ln>
        </p:spPr>
        <p:txBody>
          <a:bodyPr wrap="none" anchor="ctr"/>
          <a:lstStyle/>
          <a:p>
            <a:endParaRPr lang="nl-NL"/>
          </a:p>
        </p:txBody>
      </p:sp>
      <p:sp>
        <p:nvSpPr>
          <p:cNvPr id="53293" name="Oval 45"/>
          <p:cNvSpPr>
            <a:spLocks noChangeArrowheads="1"/>
          </p:cNvSpPr>
          <p:nvPr/>
        </p:nvSpPr>
        <p:spPr bwMode="auto">
          <a:xfrm rot="-1550465">
            <a:off x="6303352" y="1065537"/>
            <a:ext cx="3054350" cy="1717675"/>
          </a:xfrm>
          <a:prstGeom prst="ellipse">
            <a:avLst/>
          </a:prstGeom>
          <a:noFill/>
          <a:ln w="38100">
            <a:solidFill>
              <a:srgbClr val="ADE4FD"/>
            </a:solidFill>
            <a:round/>
            <a:headEnd/>
            <a:tailEnd/>
          </a:ln>
        </p:spPr>
        <p:txBody>
          <a:bodyPr wrap="none" anchor="ctr"/>
          <a:lstStyle/>
          <a:p>
            <a:r>
              <a:rPr lang="nl-NL"/>
              <a:t>  </a:t>
            </a:r>
          </a:p>
        </p:txBody>
      </p:sp>
      <p:sp>
        <p:nvSpPr>
          <p:cNvPr id="53295" name="Line 47"/>
          <p:cNvSpPr>
            <a:spLocks noChangeShapeType="1"/>
          </p:cNvSpPr>
          <p:nvPr/>
        </p:nvSpPr>
        <p:spPr bwMode="auto">
          <a:xfrm>
            <a:off x="3733800" y="5181600"/>
            <a:ext cx="1600200" cy="0"/>
          </a:xfrm>
          <a:prstGeom prst="line">
            <a:avLst/>
          </a:prstGeom>
          <a:noFill/>
          <a:ln w="38100">
            <a:solidFill>
              <a:schemeClr val="bg1">
                <a:lumMod val="65000"/>
              </a:schemeClr>
            </a:solidFill>
            <a:round/>
            <a:headEnd/>
            <a:tailEnd/>
          </a:ln>
        </p:spPr>
        <p:txBody>
          <a:bodyPr wrap="none" anchor="ctr"/>
          <a:lstStyle/>
          <a:p>
            <a:endParaRPr lang="nl-NL"/>
          </a:p>
        </p:txBody>
      </p:sp>
      <p:sp>
        <p:nvSpPr>
          <p:cNvPr id="53296" name="Line 48"/>
          <p:cNvSpPr>
            <a:spLocks noChangeShapeType="1"/>
          </p:cNvSpPr>
          <p:nvPr/>
        </p:nvSpPr>
        <p:spPr bwMode="auto">
          <a:xfrm>
            <a:off x="4114800" y="4800600"/>
            <a:ext cx="1600200" cy="0"/>
          </a:xfrm>
          <a:prstGeom prst="line">
            <a:avLst/>
          </a:prstGeom>
          <a:noFill/>
          <a:ln w="38100">
            <a:solidFill>
              <a:schemeClr val="bg1">
                <a:lumMod val="65000"/>
              </a:schemeClr>
            </a:solidFill>
            <a:round/>
            <a:headEnd/>
            <a:tailEnd/>
          </a:ln>
        </p:spPr>
        <p:txBody>
          <a:bodyPr wrap="none" anchor="ctr"/>
          <a:lstStyle/>
          <a:p>
            <a:endParaRPr lang="nl-NL"/>
          </a:p>
        </p:txBody>
      </p:sp>
      <p:sp>
        <p:nvSpPr>
          <p:cNvPr id="53297" name="Line 49"/>
          <p:cNvSpPr>
            <a:spLocks noChangeShapeType="1"/>
          </p:cNvSpPr>
          <p:nvPr/>
        </p:nvSpPr>
        <p:spPr bwMode="auto">
          <a:xfrm>
            <a:off x="4953000" y="3962400"/>
            <a:ext cx="1600200" cy="0"/>
          </a:xfrm>
          <a:prstGeom prst="line">
            <a:avLst/>
          </a:prstGeom>
          <a:noFill/>
          <a:ln w="38100">
            <a:solidFill>
              <a:schemeClr val="bg1">
                <a:lumMod val="65000"/>
              </a:schemeClr>
            </a:solidFill>
            <a:round/>
            <a:headEnd/>
            <a:tailEnd/>
          </a:ln>
        </p:spPr>
        <p:txBody>
          <a:bodyPr wrap="none" anchor="ctr"/>
          <a:lstStyle/>
          <a:p>
            <a:endParaRPr lang="nl-NL"/>
          </a:p>
        </p:txBody>
      </p:sp>
      <p:sp>
        <p:nvSpPr>
          <p:cNvPr id="53298" name="Line 50"/>
          <p:cNvSpPr>
            <a:spLocks noChangeShapeType="1"/>
          </p:cNvSpPr>
          <p:nvPr/>
        </p:nvSpPr>
        <p:spPr bwMode="auto">
          <a:xfrm>
            <a:off x="5486400" y="3505200"/>
            <a:ext cx="1905000" cy="0"/>
          </a:xfrm>
          <a:prstGeom prst="line">
            <a:avLst/>
          </a:prstGeom>
          <a:noFill/>
          <a:ln w="38100">
            <a:solidFill>
              <a:schemeClr val="bg1">
                <a:lumMod val="65000"/>
              </a:schemeClr>
            </a:solidFill>
            <a:round/>
            <a:headEnd/>
            <a:tailEnd/>
          </a:ln>
        </p:spPr>
        <p:txBody>
          <a:bodyPr wrap="none" anchor="ctr"/>
          <a:lstStyle/>
          <a:p>
            <a:endParaRPr lang="nl-NL"/>
          </a:p>
        </p:txBody>
      </p:sp>
      <p:sp>
        <p:nvSpPr>
          <p:cNvPr id="53299" name="Line 51"/>
          <p:cNvSpPr>
            <a:spLocks noChangeShapeType="1"/>
          </p:cNvSpPr>
          <p:nvPr/>
        </p:nvSpPr>
        <p:spPr bwMode="auto">
          <a:xfrm>
            <a:off x="6019800" y="3048000"/>
            <a:ext cx="1752600" cy="0"/>
          </a:xfrm>
          <a:prstGeom prst="line">
            <a:avLst/>
          </a:prstGeom>
          <a:noFill/>
          <a:ln w="38100">
            <a:solidFill>
              <a:schemeClr val="bg1">
                <a:lumMod val="65000"/>
              </a:schemeClr>
            </a:solidFill>
            <a:round/>
            <a:headEnd/>
            <a:tailEnd/>
          </a:ln>
        </p:spPr>
        <p:txBody>
          <a:bodyPr wrap="none" anchor="ctr"/>
          <a:lstStyle/>
          <a:p>
            <a:endParaRPr lang="nl-NL"/>
          </a:p>
        </p:txBody>
      </p:sp>
      <p:sp>
        <p:nvSpPr>
          <p:cNvPr id="53300" name="Line 52"/>
          <p:cNvSpPr>
            <a:spLocks noChangeShapeType="1"/>
          </p:cNvSpPr>
          <p:nvPr/>
        </p:nvSpPr>
        <p:spPr bwMode="auto">
          <a:xfrm>
            <a:off x="4495800" y="4419600"/>
            <a:ext cx="1752600" cy="0"/>
          </a:xfrm>
          <a:prstGeom prst="line">
            <a:avLst/>
          </a:prstGeom>
          <a:noFill/>
          <a:ln w="38100">
            <a:solidFill>
              <a:schemeClr val="bg1">
                <a:lumMod val="65000"/>
              </a:schemeClr>
            </a:solidFill>
            <a:round/>
            <a:headEnd/>
            <a:tailEnd/>
          </a:ln>
        </p:spPr>
        <p:txBody>
          <a:bodyPr wrap="none" anchor="ctr"/>
          <a:lstStyle/>
          <a:p>
            <a:endParaRPr lang="nl-NL"/>
          </a:p>
        </p:txBody>
      </p:sp>
      <p:sp>
        <p:nvSpPr>
          <p:cNvPr id="53302" name="Text Box 54"/>
          <p:cNvSpPr txBox="1">
            <a:spLocks noChangeArrowheads="1"/>
          </p:cNvSpPr>
          <p:nvPr/>
        </p:nvSpPr>
        <p:spPr bwMode="auto">
          <a:xfrm>
            <a:off x="6491246" y="6263786"/>
            <a:ext cx="991875" cy="400110"/>
          </a:xfrm>
          <a:prstGeom prst="rect">
            <a:avLst/>
          </a:prstGeom>
          <a:noFill/>
          <a:ln w="12700">
            <a:noFill/>
            <a:miter lim="800000"/>
            <a:headEnd/>
            <a:tailEnd/>
          </a:ln>
        </p:spPr>
        <p:txBody>
          <a:bodyPr wrap="none">
            <a:spAutoFit/>
          </a:bodyPr>
          <a:lstStyle/>
          <a:p>
            <a:r>
              <a:rPr lang="nl-NL" sz="2000" dirty="0">
                <a:solidFill>
                  <a:srgbClr val="FFFF00"/>
                </a:solidFill>
              </a:rPr>
              <a:t>Zeelelie</a:t>
            </a:r>
          </a:p>
        </p:txBody>
      </p:sp>
      <p:sp>
        <p:nvSpPr>
          <p:cNvPr id="37" name="Text Box 36"/>
          <p:cNvSpPr txBox="1">
            <a:spLocks noChangeArrowheads="1"/>
          </p:cNvSpPr>
          <p:nvPr/>
        </p:nvSpPr>
        <p:spPr bwMode="auto">
          <a:xfrm>
            <a:off x="7524760" y="841844"/>
            <a:ext cx="1714512" cy="646331"/>
          </a:xfrm>
          <a:prstGeom prst="rect">
            <a:avLst/>
          </a:prstGeom>
          <a:noFill/>
          <a:ln w="12700">
            <a:noFill/>
            <a:miter lim="800000"/>
            <a:headEnd/>
            <a:tailEnd/>
          </a:ln>
        </p:spPr>
        <p:txBody>
          <a:bodyPr wrap="square" anchor="ctr">
            <a:spAutoFit/>
          </a:bodyPr>
          <a:lstStyle/>
          <a:p>
            <a:pPr algn="l"/>
            <a:r>
              <a:rPr lang="nl-NL" sz="2000" dirty="0" err="1"/>
              <a:t>Gewervelden</a:t>
            </a:r>
            <a:endParaRPr lang="nl-NL" sz="2000" dirty="0"/>
          </a:p>
          <a:p>
            <a:pPr algn="l"/>
            <a:endParaRPr lang="nl-NL" sz="1600" dirty="0"/>
          </a:p>
        </p:txBody>
      </p:sp>
      <p:sp>
        <p:nvSpPr>
          <p:cNvPr id="38" name="Text Box 36"/>
          <p:cNvSpPr txBox="1">
            <a:spLocks noChangeArrowheads="1"/>
          </p:cNvSpPr>
          <p:nvPr/>
        </p:nvSpPr>
        <p:spPr bwMode="auto">
          <a:xfrm>
            <a:off x="7310446" y="1615519"/>
            <a:ext cx="1714512" cy="400110"/>
          </a:xfrm>
          <a:prstGeom prst="rect">
            <a:avLst/>
          </a:prstGeom>
          <a:noFill/>
          <a:ln w="12700">
            <a:noFill/>
            <a:miter lim="800000"/>
            <a:headEnd/>
            <a:tailEnd/>
          </a:ln>
        </p:spPr>
        <p:txBody>
          <a:bodyPr wrap="square" anchor="ctr">
            <a:spAutoFit/>
          </a:bodyPr>
          <a:lstStyle/>
          <a:p>
            <a:pPr algn="l"/>
            <a:r>
              <a:rPr lang="nl-NL" sz="2000" dirty="0"/>
              <a:t>Zakpijpen</a:t>
            </a:r>
            <a:endParaRPr lang="nl-NL" sz="2400" dirty="0"/>
          </a:p>
        </p:txBody>
      </p:sp>
      <p:sp>
        <p:nvSpPr>
          <p:cNvPr id="39" name="Text Box 35"/>
          <p:cNvSpPr txBox="1">
            <a:spLocks noChangeArrowheads="1"/>
          </p:cNvSpPr>
          <p:nvPr/>
        </p:nvSpPr>
        <p:spPr bwMode="auto">
          <a:xfrm>
            <a:off x="9010872" y="876999"/>
            <a:ext cx="1857388" cy="1323439"/>
          </a:xfrm>
          <a:prstGeom prst="rect">
            <a:avLst/>
          </a:prstGeom>
          <a:noFill/>
          <a:ln w="12700">
            <a:noFill/>
            <a:miter lim="800000"/>
            <a:headEnd/>
            <a:tailEnd/>
          </a:ln>
        </p:spPr>
        <p:txBody>
          <a:bodyPr wrap="square" anchor="ctr">
            <a:spAutoFit/>
          </a:bodyPr>
          <a:lstStyle/>
          <a:p>
            <a:pPr algn="l">
              <a:buFontTx/>
              <a:buChar char="•"/>
            </a:pPr>
            <a:r>
              <a:rPr lang="nl-NL" sz="1600" dirty="0"/>
              <a:t>Zoogdieren</a:t>
            </a:r>
          </a:p>
          <a:p>
            <a:pPr algn="l">
              <a:buFontTx/>
              <a:buChar char="•"/>
            </a:pPr>
            <a:r>
              <a:rPr lang="nl-NL" sz="1600" dirty="0"/>
              <a:t>Vogels</a:t>
            </a:r>
          </a:p>
          <a:p>
            <a:pPr algn="l">
              <a:buFontTx/>
              <a:buChar char="•"/>
            </a:pPr>
            <a:r>
              <a:rPr lang="nl-NL" sz="1600" dirty="0"/>
              <a:t> Reptielen</a:t>
            </a:r>
          </a:p>
          <a:p>
            <a:pPr algn="l">
              <a:buFontTx/>
              <a:buChar char="•"/>
            </a:pPr>
            <a:r>
              <a:rPr lang="nl-NL" sz="1600" dirty="0"/>
              <a:t>Amfibieën</a:t>
            </a:r>
          </a:p>
          <a:p>
            <a:pPr algn="l">
              <a:buFontTx/>
              <a:buChar char="•"/>
            </a:pPr>
            <a:r>
              <a:rPr lang="nl-NL" sz="1600" dirty="0"/>
              <a:t> Vissen</a:t>
            </a:r>
            <a:endParaRPr lang="nl-NL" sz="2000" dirty="0"/>
          </a:p>
        </p:txBody>
      </p:sp>
      <p:sp>
        <p:nvSpPr>
          <p:cNvPr id="41" name="Oval 39"/>
          <p:cNvSpPr>
            <a:spLocks noChangeArrowheads="1"/>
          </p:cNvSpPr>
          <p:nvPr/>
        </p:nvSpPr>
        <p:spPr bwMode="auto">
          <a:xfrm rot="2562129">
            <a:off x="3297941" y="1327385"/>
            <a:ext cx="566916" cy="1021980"/>
          </a:xfrm>
          <a:prstGeom prst="ellipse">
            <a:avLst/>
          </a:prstGeom>
          <a:noFill/>
          <a:ln w="38100">
            <a:solidFill>
              <a:srgbClr val="88D8FC"/>
            </a:solidFill>
            <a:round/>
            <a:headEnd/>
            <a:tailEnd/>
          </a:ln>
        </p:spPr>
        <p:txBody>
          <a:bodyPr wrap="none" anchor="ctr"/>
          <a:lstStyle/>
          <a:p>
            <a:endParaRPr lang="nl-NL"/>
          </a:p>
        </p:txBody>
      </p:sp>
      <p:sp>
        <p:nvSpPr>
          <p:cNvPr id="14343" name="AutoShape 16"/>
          <p:cNvSpPr>
            <a:spLocks noChangeArrowheads="1"/>
          </p:cNvSpPr>
          <p:nvPr/>
        </p:nvSpPr>
        <p:spPr bwMode="auto">
          <a:xfrm rot="1962502">
            <a:off x="4377963" y="2972623"/>
            <a:ext cx="1143000" cy="914400"/>
          </a:xfrm>
          <a:prstGeom prst="rightArrow">
            <a:avLst>
              <a:gd name="adj1" fmla="val 50000"/>
              <a:gd name="adj2" fmla="val 31250"/>
            </a:avLst>
          </a:prstGeom>
          <a:noFill/>
          <a:ln w="12700">
            <a:solidFill>
              <a:srgbClr val="92D050"/>
            </a:solidFill>
            <a:miter lim="800000"/>
            <a:headEnd/>
            <a:tailEnd/>
          </a:ln>
        </p:spPr>
        <p:txBody>
          <a:bodyPr wrap="none" anchor="ctr"/>
          <a:lstStyle/>
          <a:p>
            <a:endParaRPr lang="nl-NL"/>
          </a:p>
        </p:txBody>
      </p:sp>
    </p:spTree>
    <p:extLst>
      <p:ext uri="{BB962C8B-B14F-4D97-AF65-F5344CB8AC3E}">
        <p14:creationId xmlns:p14="http://schemas.microsoft.com/office/powerpoint/2010/main" val="1714132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53288"/>
                                        </p:tgtEl>
                                        <p:attrNameLst>
                                          <p:attrName>style.visibility</p:attrName>
                                        </p:attrNameLst>
                                      </p:cBhvr>
                                      <p:to>
                                        <p:strVal val="visible"/>
                                      </p:to>
                                    </p:set>
                                    <p:anim calcmode="lin" valueType="num">
                                      <p:cBhvr additive="base">
                                        <p:cTn id="7" dur="500" fill="hold"/>
                                        <p:tgtEl>
                                          <p:spTgt spid="53288"/>
                                        </p:tgtEl>
                                        <p:attrNameLst>
                                          <p:attrName>ppt_x</p:attrName>
                                        </p:attrNameLst>
                                      </p:cBhvr>
                                      <p:tavLst>
                                        <p:tav tm="0">
                                          <p:val>
                                            <p:strVal val="0-#ppt_w/2"/>
                                          </p:val>
                                        </p:tav>
                                        <p:tav tm="100000">
                                          <p:val>
                                            <p:strVal val="#ppt_x"/>
                                          </p:val>
                                        </p:tav>
                                      </p:tavLst>
                                    </p:anim>
                                    <p:anim calcmode="lin" valueType="num">
                                      <p:cBhvr additive="base">
                                        <p:cTn id="8" dur="500" fill="hold"/>
                                        <p:tgtEl>
                                          <p:spTgt spid="53288"/>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8" fill="hold" grpId="0" nodeType="afterEffect">
                                  <p:stCondLst>
                                    <p:cond delay="1000"/>
                                  </p:stCondLst>
                                  <p:childTnLst>
                                    <p:set>
                                      <p:cBhvr>
                                        <p:cTn id="11" dur="1" fill="hold">
                                          <p:stCondLst>
                                            <p:cond delay="0"/>
                                          </p:stCondLst>
                                        </p:cTn>
                                        <p:tgtEl>
                                          <p:spTgt spid="53289"/>
                                        </p:tgtEl>
                                        <p:attrNameLst>
                                          <p:attrName>style.visibility</p:attrName>
                                        </p:attrNameLst>
                                      </p:cBhvr>
                                      <p:to>
                                        <p:strVal val="visible"/>
                                      </p:to>
                                    </p:set>
                                    <p:anim calcmode="lin" valueType="num">
                                      <p:cBhvr additive="base">
                                        <p:cTn id="12" dur="500" fill="hold"/>
                                        <p:tgtEl>
                                          <p:spTgt spid="53289"/>
                                        </p:tgtEl>
                                        <p:attrNameLst>
                                          <p:attrName>ppt_x</p:attrName>
                                        </p:attrNameLst>
                                      </p:cBhvr>
                                      <p:tavLst>
                                        <p:tav tm="0">
                                          <p:val>
                                            <p:strVal val="0-#ppt_w/2"/>
                                          </p:val>
                                        </p:tav>
                                        <p:tav tm="100000">
                                          <p:val>
                                            <p:strVal val="#ppt_x"/>
                                          </p:val>
                                        </p:tav>
                                      </p:tavLst>
                                    </p:anim>
                                    <p:anim calcmode="lin" valueType="num">
                                      <p:cBhvr additive="base">
                                        <p:cTn id="13" dur="500" fill="hold"/>
                                        <p:tgtEl>
                                          <p:spTgt spid="53289"/>
                                        </p:tgtEl>
                                        <p:attrNameLst>
                                          <p:attrName>ppt_y</p:attrName>
                                        </p:attrNameLst>
                                      </p:cBhvr>
                                      <p:tavLst>
                                        <p:tav tm="0">
                                          <p:val>
                                            <p:strVal val="#ppt_y"/>
                                          </p:val>
                                        </p:tav>
                                        <p:tav tm="100000">
                                          <p:val>
                                            <p:strVal val="#ppt_y"/>
                                          </p:val>
                                        </p:tav>
                                      </p:tavLst>
                                    </p:anim>
                                  </p:childTnLst>
                                </p:cTn>
                              </p:par>
                            </p:childTnLst>
                          </p:cTn>
                        </p:par>
                        <p:par>
                          <p:cTn id="14" fill="hold">
                            <p:stCondLst>
                              <p:cond delay="3000"/>
                            </p:stCondLst>
                            <p:childTnLst>
                              <p:par>
                                <p:cTn id="15" presetID="2" presetClass="entr" presetSubtype="8" fill="hold" grpId="0" nodeType="afterEffect">
                                  <p:stCondLst>
                                    <p:cond delay="1000"/>
                                  </p:stCondLst>
                                  <p:childTnLst>
                                    <p:set>
                                      <p:cBhvr>
                                        <p:cTn id="16" dur="1" fill="hold">
                                          <p:stCondLst>
                                            <p:cond delay="0"/>
                                          </p:stCondLst>
                                        </p:cTn>
                                        <p:tgtEl>
                                          <p:spTgt spid="53290"/>
                                        </p:tgtEl>
                                        <p:attrNameLst>
                                          <p:attrName>style.visibility</p:attrName>
                                        </p:attrNameLst>
                                      </p:cBhvr>
                                      <p:to>
                                        <p:strVal val="visible"/>
                                      </p:to>
                                    </p:set>
                                    <p:anim calcmode="lin" valueType="num">
                                      <p:cBhvr additive="base">
                                        <p:cTn id="17" dur="500" fill="hold"/>
                                        <p:tgtEl>
                                          <p:spTgt spid="53290"/>
                                        </p:tgtEl>
                                        <p:attrNameLst>
                                          <p:attrName>ppt_x</p:attrName>
                                        </p:attrNameLst>
                                      </p:cBhvr>
                                      <p:tavLst>
                                        <p:tav tm="0">
                                          <p:val>
                                            <p:strVal val="0-#ppt_w/2"/>
                                          </p:val>
                                        </p:tav>
                                        <p:tav tm="100000">
                                          <p:val>
                                            <p:strVal val="#ppt_x"/>
                                          </p:val>
                                        </p:tav>
                                      </p:tavLst>
                                    </p:anim>
                                    <p:anim calcmode="lin" valueType="num">
                                      <p:cBhvr additive="base">
                                        <p:cTn id="18" dur="500" fill="hold"/>
                                        <p:tgtEl>
                                          <p:spTgt spid="53290"/>
                                        </p:tgtEl>
                                        <p:attrNameLst>
                                          <p:attrName>ppt_y</p:attrName>
                                        </p:attrNameLst>
                                      </p:cBhvr>
                                      <p:tavLst>
                                        <p:tav tm="0">
                                          <p:val>
                                            <p:strVal val="#ppt_y"/>
                                          </p:val>
                                        </p:tav>
                                        <p:tav tm="100000">
                                          <p:val>
                                            <p:strVal val="#ppt_y"/>
                                          </p:val>
                                        </p:tav>
                                      </p:tavLst>
                                    </p:anim>
                                  </p:childTnLst>
                                </p:cTn>
                              </p:par>
                            </p:childTnLst>
                          </p:cTn>
                        </p:par>
                        <p:par>
                          <p:cTn id="19" fill="hold">
                            <p:stCondLst>
                              <p:cond delay="4500"/>
                            </p:stCondLst>
                            <p:childTnLst>
                              <p:par>
                                <p:cTn id="20" presetID="2" presetClass="entr" presetSubtype="8" fill="hold" grpId="0" nodeType="afterEffect">
                                  <p:stCondLst>
                                    <p:cond delay="1000"/>
                                  </p:stCondLst>
                                  <p:childTnLst>
                                    <p:set>
                                      <p:cBhvr>
                                        <p:cTn id="21" dur="1" fill="hold">
                                          <p:stCondLst>
                                            <p:cond delay="0"/>
                                          </p:stCondLst>
                                        </p:cTn>
                                        <p:tgtEl>
                                          <p:spTgt spid="53295"/>
                                        </p:tgtEl>
                                        <p:attrNameLst>
                                          <p:attrName>style.visibility</p:attrName>
                                        </p:attrNameLst>
                                      </p:cBhvr>
                                      <p:to>
                                        <p:strVal val="visible"/>
                                      </p:to>
                                    </p:set>
                                    <p:anim calcmode="lin" valueType="num">
                                      <p:cBhvr additive="base">
                                        <p:cTn id="22" dur="500" fill="hold"/>
                                        <p:tgtEl>
                                          <p:spTgt spid="53295"/>
                                        </p:tgtEl>
                                        <p:attrNameLst>
                                          <p:attrName>ppt_x</p:attrName>
                                        </p:attrNameLst>
                                      </p:cBhvr>
                                      <p:tavLst>
                                        <p:tav tm="0">
                                          <p:val>
                                            <p:strVal val="0-#ppt_w/2"/>
                                          </p:val>
                                        </p:tav>
                                        <p:tav tm="100000">
                                          <p:val>
                                            <p:strVal val="#ppt_x"/>
                                          </p:val>
                                        </p:tav>
                                      </p:tavLst>
                                    </p:anim>
                                    <p:anim calcmode="lin" valueType="num">
                                      <p:cBhvr additive="base">
                                        <p:cTn id="23" dur="500" fill="hold"/>
                                        <p:tgtEl>
                                          <p:spTgt spid="53295"/>
                                        </p:tgtEl>
                                        <p:attrNameLst>
                                          <p:attrName>ppt_y</p:attrName>
                                        </p:attrNameLst>
                                      </p:cBhvr>
                                      <p:tavLst>
                                        <p:tav tm="0">
                                          <p:val>
                                            <p:strVal val="#ppt_y"/>
                                          </p:val>
                                        </p:tav>
                                        <p:tav tm="100000">
                                          <p:val>
                                            <p:strVal val="#ppt_y"/>
                                          </p:val>
                                        </p:tav>
                                      </p:tavLst>
                                    </p:anim>
                                  </p:childTnLst>
                                </p:cTn>
                              </p:par>
                            </p:childTnLst>
                          </p:cTn>
                        </p:par>
                        <p:par>
                          <p:cTn id="24" fill="hold">
                            <p:stCondLst>
                              <p:cond delay="6000"/>
                            </p:stCondLst>
                            <p:childTnLst>
                              <p:par>
                                <p:cTn id="25" presetID="2" presetClass="entr" presetSubtype="8" fill="hold" grpId="0" nodeType="afterEffect">
                                  <p:stCondLst>
                                    <p:cond delay="1000"/>
                                  </p:stCondLst>
                                  <p:childTnLst>
                                    <p:set>
                                      <p:cBhvr>
                                        <p:cTn id="26" dur="1" fill="hold">
                                          <p:stCondLst>
                                            <p:cond delay="0"/>
                                          </p:stCondLst>
                                        </p:cTn>
                                        <p:tgtEl>
                                          <p:spTgt spid="53296"/>
                                        </p:tgtEl>
                                        <p:attrNameLst>
                                          <p:attrName>style.visibility</p:attrName>
                                        </p:attrNameLst>
                                      </p:cBhvr>
                                      <p:to>
                                        <p:strVal val="visible"/>
                                      </p:to>
                                    </p:set>
                                    <p:anim calcmode="lin" valueType="num">
                                      <p:cBhvr additive="base">
                                        <p:cTn id="27" dur="500" fill="hold"/>
                                        <p:tgtEl>
                                          <p:spTgt spid="53296"/>
                                        </p:tgtEl>
                                        <p:attrNameLst>
                                          <p:attrName>ppt_x</p:attrName>
                                        </p:attrNameLst>
                                      </p:cBhvr>
                                      <p:tavLst>
                                        <p:tav tm="0">
                                          <p:val>
                                            <p:strVal val="0-#ppt_w/2"/>
                                          </p:val>
                                        </p:tav>
                                        <p:tav tm="100000">
                                          <p:val>
                                            <p:strVal val="#ppt_x"/>
                                          </p:val>
                                        </p:tav>
                                      </p:tavLst>
                                    </p:anim>
                                    <p:anim calcmode="lin" valueType="num">
                                      <p:cBhvr additive="base">
                                        <p:cTn id="28" dur="500" fill="hold"/>
                                        <p:tgtEl>
                                          <p:spTgt spid="53296"/>
                                        </p:tgtEl>
                                        <p:attrNameLst>
                                          <p:attrName>ppt_y</p:attrName>
                                        </p:attrNameLst>
                                      </p:cBhvr>
                                      <p:tavLst>
                                        <p:tav tm="0">
                                          <p:val>
                                            <p:strVal val="#ppt_y"/>
                                          </p:val>
                                        </p:tav>
                                        <p:tav tm="100000">
                                          <p:val>
                                            <p:strVal val="#ppt_y"/>
                                          </p:val>
                                        </p:tav>
                                      </p:tavLst>
                                    </p:anim>
                                  </p:childTnLst>
                                </p:cTn>
                              </p:par>
                            </p:childTnLst>
                          </p:cTn>
                        </p:par>
                        <p:par>
                          <p:cTn id="29" fill="hold">
                            <p:stCondLst>
                              <p:cond delay="7500"/>
                            </p:stCondLst>
                            <p:childTnLst>
                              <p:par>
                                <p:cTn id="30" presetID="2" presetClass="entr" presetSubtype="8" fill="hold" grpId="0" nodeType="afterEffect">
                                  <p:stCondLst>
                                    <p:cond delay="1000"/>
                                  </p:stCondLst>
                                  <p:childTnLst>
                                    <p:set>
                                      <p:cBhvr>
                                        <p:cTn id="31" dur="1" fill="hold">
                                          <p:stCondLst>
                                            <p:cond delay="0"/>
                                          </p:stCondLst>
                                        </p:cTn>
                                        <p:tgtEl>
                                          <p:spTgt spid="53297"/>
                                        </p:tgtEl>
                                        <p:attrNameLst>
                                          <p:attrName>style.visibility</p:attrName>
                                        </p:attrNameLst>
                                      </p:cBhvr>
                                      <p:to>
                                        <p:strVal val="visible"/>
                                      </p:to>
                                    </p:set>
                                    <p:anim calcmode="lin" valueType="num">
                                      <p:cBhvr additive="base">
                                        <p:cTn id="32" dur="500" fill="hold"/>
                                        <p:tgtEl>
                                          <p:spTgt spid="53297"/>
                                        </p:tgtEl>
                                        <p:attrNameLst>
                                          <p:attrName>ppt_x</p:attrName>
                                        </p:attrNameLst>
                                      </p:cBhvr>
                                      <p:tavLst>
                                        <p:tav tm="0">
                                          <p:val>
                                            <p:strVal val="0-#ppt_w/2"/>
                                          </p:val>
                                        </p:tav>
                                        <p:tav tm="100000">
                                          <p:val>
                                            <p:strVal val="#ppt_x"/>
                                          </p:val>
                                        </p:tav>
                                      </p:tavLst>
                                    </p:anim>
                                    <p:anim calcmode="lin" valueType="num">
                                      <p:cBhvr additive="base">
                                        <p:cTn id="33" dur="500" fill="hold"/>
                                        <p:tgtEl>
                                          <p:spTgt spid="53297"/>
                                        </p:tgtEl>
                                        <p:attrNameLst>
                                          <p:attrName>ppt_y</p:attrName>
                                        </p:attrNameLst>
                                      </p:cBhvr>
                                      <p:tavLst>
                                        <p:tav tm="0">
                                          <p:val>
                                            <p:strVal val="#ppt_y"/>
                                          </p:val>
                                        </p:tav>
                                        <p:tav tm="100000">
                                          <p:val>
                                            <p:strVal val="#ppt_y"/>
                                          </p:val>
                                        </p:tav>
                                      </p:tavLst>
                                    </p:anim>
                                  </p:childTnLst>
                                </p:cTn>
                              </p:par>
                            </p:childTnLst>
                          </p:cTn>
                        </p:par>
                        <p:par>
                          <p:cTn id="34" fill="hold">
                            <p:stCondLst>
                              <p:cond delay="9000"/>
                            </p:stCondLst>
                            <p:childTnLst>
                              <p:par>
                                <p:cTn id="35" presetID="2" presetClass="entr" presetSubtype="8" fill="hold" grpId="0" nodeType="afterEffect">
                                  <p:stCondLst>
                                    <p:cond delay="1000"/>
                                  </p:stCondLst>
                                  <p:childTnLst>
                                    <p:set>
                                      <p:cBhvr>
                                        <p:cTn id="36" dur="1" fill="hold">
                                          <p:stCondLst>
                                            <p:cond delay="0"/>
                                          </p:stCondLst>
                                        </p:cTn>
                                        <p:tgtEl>
                                          <p:spTgt spid="53298"/>
                                        </p:tgtEl>
                                        <p:attrNameLst>
                                          <p:attrName>style.visibility</p:attrName>
                                        </p:attrNameLst>
                                      </p:cBhvr>
                                      <p:to>
                                        <p:strVal val="visible"/>
                                      </p:to>
                                    </p:set>
                                    <p:anim calcmode="lin" valueType="num">
                                      <p:cBhvr additive="base">
                                        <p:cTn id="37" dur="500" fill="hold"/>
                                        <p:tgtEl>
                                          <p:spTgt spid="53298"/>
                                        </p:tgtEl>
                                        <p:attrNameLst>
                                          <p:attrName>ppt_x</p:attrName>
                                        </p:attrNameLst>
                                      </p:cBhvr>
                                      <p:tavLst>
                                        <p:tav tm="0">
                                          <p:val>
                                            <p:strVal val="0-#ppt_w/2"/>
                                          </p:val>
                                        </p:tav>
                                        <p:tav tm="100000">
                                          <p:val>
                                            <p:strVal val="#ppt_x"/>
                                          </p:val>
                                        </p:tav>
                                      </p:tavLst>
                                    </p:anim>
                                    <p:anim calcmode="lin" valueType="num">
                                      <p:cBhvr additive="base">
                                        <p:cTn id="38" dur="500" fill="hold"/>
                                        <p:tgtEl>
                                          <p:spTgt spid="53298"/>
                                        </p:tgtEl>
                                        <p:attrNameLst>
                                          <p:attrName>ppt_y</p:attrName>
                                        </p:attrNameLst>
                                      </p:cBhvr>
                                      <p:tavLst>
                                        <p:tav tm="0">
                                          <p:val>
                                            <p:strVal val="#ppt_y"/>
                                          </p:val>
                                        </p:tav>
                                        <p:tav tm="100000">
                                          <p:val>
                                            <p:strVal val="#ppt_y"/>
                                          </p:val>
                                        </p:tav>
                                      </p:tavLst>
                                    </p:anim>
                                  </p:childTnLst>
                                </p:cTn>
                              </p:par>
                            </p:childTnLst>
                          </p:cTn>
                        </p:par>
                        <p:par>
                          <p:cTn id="39" fill="hold">
                            <p:stCondLst>
                              <p:cond delay="10500"/>
                            </p:stCondLst>
                            <p:childTnLst>
                              <p:par>
                                <p:cTn id="40" presetID="2" presetClass="entr" presetSubtype="8" fill="hold" grpId="0" nodeType="afterEffect">
                                  <p:stCondLst>
                                    <p:cond delay="1000"/>
                                  </p:stCondLst>
                                  <p:childTnLst>
                                    <p:set>
                                      <p:cBhvr>
                                        <p:cTn id="41" dur="1" fill="hold">
                                          <p:stCondLst>
                                            <p:cond delay="0"/>
                                          </p:stCondLst>
                                        </p:cTn>
                                        <p:tgtEl>
                                          <p:spTgt spid="53299"/>
                                        </p:tgtEl>
                                        <p:attrNameLst>
                                          <p:attrName>style.visibility</p:attrName>
                                        </p:attrNameLst>
                                      </p:cBhvr>
                                      <p:to>
                                        <p:strVal val="visible"/>
                                      </p:to>
                                    </p:set>
                                    <p:anim calcmode="lin" valueType="num">
                                      <p:cBhvr additive="base">
                                        <p:cTn id="42" dur="500" fill="hold"/>
                                        <p:tgtEl>
                                          <p:spTgt spid="53299"/>
                                        </p:tgtEl>
                                        <p:attrNameLst>
                                          <p:attrName>ppt_x</p:attrName>
                                        </p:attrNameLst>
                                      </p:cBhvr>
                                      <p:tavLst>
                                        <p:tav tm="0">
                                          <p:val>
                                            <p:strVal val="0-#ppt_w/2"/>
                                          </p:val>
                                        </p:tav>
                                        <p:tav tm="100000">
                                          <p:val>
                                            <p:strVal val="#ppt_x"/>
                                          </p:val>
                                        </p:tav>
                                      </p:tavLst>
                                    </p:anim>
                                    <p:anim calcmode="lin" valueType="num">
                                      <p:cBhvr additive="base">
                                        <p:cTn id="43" dur="500" fill="hold"/>
                                        <p:tgtEl>
                                          <p:spTgt spid="53299"/>
                                        </p:tgtEl>
                                        <p:attrNameLst>
                                          <p:attrName>ppt_y</p:attrName>
                                        </p:attrNameLst>
                                      </p:cBhvr>
                                      <p:tavLst>
                                        <p:tav tm="0">
                                          <p:val>
                                            <p:strVal val="#ppt_y"/>
                                          </p:val>
                                        </p:tav>
                                        <p:tav tm="100000">
                                          <p:val>
                                            <p:strVal val="#ppt_y"/>
                                          </p:val>
                                        </p:tav>
                                      </p:tavLst>
                                    </p:anim>
                                  </p:childTnLst>
                                </p:cTn>
                              </p:par>
                            </p:childTnLst>
                          </p:cTn>
                        </p:par>
                        <p:par>
                          <p:cTn id="44" fill="hold">
                            <p:stCondLst>
                              <p:cond delay="12000"/>
                            </p:stCondLst>
                            <p:childTnLst>
                              <p:par>
                                <p:cTn id="45" presetID="2" presetClass="entr" presetSubtype="8" fill="hold" grpId="0" nodeType="afterEffect">
                                  <p:stCondLst>
                                    <p:cond delay="1000"/>
                                  </p:stCondLst>
                                  <p:childTnLst>
                                    <p:set>
                                      <p:cBhvr>
                                        <p:cTn id="46" dur="1" fill="hold">
                                          <p:stCondLst>
                                            <p:cond delay="0"/>
                                          </p:stCondLst>
                                        </p:cTn>
                                        <p:tgtEl>
                                          <p:spTgt spid="53300"/>
                                        </p:tgtEl>
                                        <p:attrNameLst>
                                          <p:attrName>style.visibility</p:attrName>
                                        </p:attrNameLst>
                                      </p:cBhvr>
                                      <p:to>
                                        <p:strVal val="visible"/>
                                      </p:to>
                                    </p:set>
                                    <p:anim calcmode="lin" valueType="num">
                                      <p:cBhvr additive="base">
                                        <p:cTn id="47" dur="500" fill="hold"/>
                                        <p:tgtEl>
                                          <p:spTgt spid="53300"/>
                                        </p:tgtEl>
                                        <p:attrNameLst>
                                          <p:attrName>ppt_x</p:attrName>
                                        </p:attrNameLst>
                                      </p:cBhvr>
                                      <p:tavLst>
                                        <p:tav tm="0">
                                          <p:val>
                                            <p:strVal val="0-#ppt_w/2"/>
                                          </p:val>
                                        </p:tav>
                                        <p:tav tm="100000">
                                          <p:val>
                                            <p:strVal val="#ppt_x"/>
                                          </p:val>
                                        </p:tav>
                                      </p:tavLst>
                                    </p:anim>
                                    <p:anim calcmode="lin" valueType="num">
                                      <p:cBhvr additive="base">
                                        <p:cTn id="48" dur="500" fill="hold"/>
                                        <p:tgtEl>
                                          <p:spTgt spid="53300"/>
                                        </p:tgtEl>
                                        <p:attrNameLst>
                                          <p:attrName>ppt_y</p:attrName>
                                        </p:attrNameLst>
                                      </p:cBhvr>
                                      <p:tavLst>
                                        <p:tav tm="0">
                                          <p:val>
                                            <p:strVal val="#ppt_y"/>
                                          </p:val>
                                        </p:tav>
                                        <p:tav tm="100000">
                                          <p:val>
                                            <p:strVal val="#ppt_y"/>
                                          </p:val>
                                        </p:tav>
                                      </p:tavLst>
                                    </p:anim>
                                  </p:childTnLst>
                                </p:cTn>
                              </p:par>
                            </p:childTnLst>
                          </p:cTn>
                        </p:par>
                        <p:par>
                          <p:cTn id="49" fill="hold">
                            <p:stCondLst>
                              <p:cond delay="13500"/>
                            </p:stCondLst>
                            <p:childTnLst>
                              <p:par>
                                <p:cTn id="50" presetID="1" presetClass="entr" presetSubtype="0" fill="hold" grpId="0" nodeType="afterEffect">
                                  <p:stCondLst>
                                    <p:cond delay="1000"/>
                                  </p:stCondLst>
                                  <p:childTnLst>
                                    <p:set>
                                      <p:cBhvr>
                                        <p:cTn id="51" dur="1" fill="hold">
                                          <p:stCondLst>
                                            <p:cond delay="499"/>
                                          </p:stCondLst>
                                        </p:cTn>
                                        <p:tgtEl>
                                          <p:spTgt spid="53293"/>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53302"/>
                                        </p:tgtEl>
                                        <p:attrNameLst>
                                          <p:attrName>style.visibility</p:attrName>
                                        </p:attrNameLst>
                                      </p:cBhvr>
                                      <p:to>
                                        <p:strVal val="visible"/>
                                      </p:to>
                                    </p:set>
                                    <p:anim calcmode="lin" valueType="num">
                                      <p:cBhvr additive="base">
                                        <p:cTn id="56" dur="500" fill="hold"/>
                                        <p:tgtEl>
                                          <p:spTgt spid="53302"/>
                                        </p:tgtEl>
                                        <p:attrNameLst>
                                          <p:attrName>ppt_x</p:attrName>
                                        </p:attrNameLst>
                                      </p:cBhvr>
                                      <p:tavLst>
                                        <p:tav tm="0">
                                          <p:val>
                                            <p:strVal val="#ppt_x"/>
                                          </p:val>
                                        </p:tav>
                                        <p:tav tm="100000">
                                          <p:val>
                                            <p:strVal val="#ppt_x"/>
                                          </p:val>
                                        </p:tav>
                                      </p:tavLst>
                                    </p:anim>
                                    <p:anim calcmode="lin" valueType="num">
                                      <p:cBhvr additive="base">
                                        <p:cTn id="57" dur="500" fill="hold"/>
                                        <p:tgtEl>
                                          <p:spTgt spid="53302"/>
                                        </p:tgtEl>
                                        <p:attrNameLst>
                                          <p:attrName>ppt_y</p:attrName>
                                        </p:attrNameLst>
                                      </p:cBhvr>
                                      <p:tavLst>
                                        <p:tav tm="0">
                                          <p:val>
                                            <p:strVal val="1+#ppt_h/2"/>
                                          </p:val>
                                        </p:tav>
                                        <p:tav tm="100000">
                                          <p:val>
                                            <p:strVal val="#ppt_y"/>
                                          </p:val>
                                        </p:tav>
                                      </p:tavLst>
                                    </p:anim>
                                  </p:childTnLst>
                                </p:cTn>
                              </p:par>
                            </p:childTnLst>
                          </p:cTn>
                        </p:par>
                        <p:par>
                          <p:cTn id="58" fill="hold">
                            <p:stCondLst>
                              <p:cond delay="500"/>
                            </p:stCondLst>
                            <p:childTnLst>
                              <p:par>
                                <p:cTn id="59" presetID="1" presetClass="entr" presetSubtype="0" fill="hold" grpId="0" nodeType="afterEffect">
                                  <p:stCondLst>
                                    <p:cond delay="250"/>
                                  </p:stCondLst>
                                  <p:childTnLst>
                                    <p:set>
                                      <p:cBhvr>
                                        <p:cTn id="60" dur="1" fill="hold">
                                          <p:stCondLst>
                                            <p:cond delay="499"/>
                                          </p:stCondLst>
                                        </p:cTn>
                                        <p:tgtEl>
                                          <p:spTgt spid="37"/>
                                        </p:tgtEl>
                                        <p:attrNameLst>
                                          <p:attrName>style.visibility</p:attrName>
                                        </p:attrNameLst>
                                      </p:cBhvr>
                                      <p:to>
                                        <p:strVal val="visible"/>
                                      </p:to>
                                    </p:set>
                                  </p:childTnLst>
                                </p:cTn>
                              </p:par>
                            </p:childTnLst>
                          </p:cTn>
                        </p:par>
                        <p:par>
                          <p:cTn id="61" fill="hold">
                            <p:stCondLst>
                              <p:cond delay="1250"/>
                            </p:stCondLst>
                            <p:childTnLst>
                              <p:par>
                                <p:cTn id="62" presetID="1" presetClass="entr" presetSubtype="0" fill="hold" grpId="0" nodeType="afterEffect">
                                  <p:stCondLst>
                                    <p:cond delay="250"/>
                                  </p:stCondLst>
                                  <p:childTnLst>
                                    <p:set>
                                      <p:cBhvr>
                                        <p:cTn id="63" dur="1" fill="hold">
                                          <p:stCondLst>
                                            <p:cond delay="499"/>
                                          </p:stCondLst>
                                        </p:cTn>
                                        <p:tgtEl>
                                          <p:spTgt spid="38"/>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grpId="0" nodeType="afterEffect">
                                  <p:stCondLst>
                                    <p:cond delay="250"/>
                                  </p:stCondLst>
                                  <p:childTnLst>
                                    <p:set>
                                      <p:cBhvr>
                                        <p:cTn id="66" dur="1" fill="hold">
                                          <p:stCondLst>
                                            <p:cond delay="499"/>
                                          </p:stCondLst>
                                        </p:cTn>
                                        <p:tgtEl>
                                          <p:spTgt spid="39"/>
                                        </p:tgtEl>
                                        <p:attrNameLst>
                                          <p:attrName>style.visibility</p:attrName>
                                        </p:attrNameLst>
                                      </p:cBhvr>
                                      <p:to>
                                        <p:strVal val="visible"/>
                                      </p:to>
                                    </p:set>
                                  </p:childTnLst>
                                </p:cTn>
                              </p:par>
                            </p:childTnLst>
                          </p:cTn>
                        </p:par>
                        <p:par>
                          <p:cTn id="67" fill="hold">
                            <p:stCondLst>
                              <p:cond delay="2750"/>
                            </p:stCondLst>
                            <p:childTnLst>
                              <p:par>
                                <p:cTn id="68" presetID="1" presetClass="entr" presetSubtype="0" fill="hold" grpId="0" nodeType="afterEffect">
                                  <p:stCondLst>
                                    <p:cond delay="250"/>
                                  </p:stCondLst>
                                  <p:childTnLst>
                                    <p:set>
                                      <p:cBhvr>
                                        <p:cTn id="69" dur="1" fill="hold">
                                          <p:stCondLst>
                                            <p:cond delay="0"/>
                                          </p:stCondLst>
                                        </p:cTn>
                                        <p:tgtEl>
                                          <p:spTgt spid="143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0" grpId="0"/>
      <p:bldP spid="53288" grpId="0" animBg="1"/>
      <p:bldP spid="53289" grpId="0" animBg="1"/>
      <p:bldP spid="53290" grpId="0" animBg="1"/>
      <p:bldP spid="53293" grpId="0" animBg="1" autoUpdateAnimBg="0"/>
      <p:bldP spid="53295" grpId="0" animBg="1"/>
      <p:bldP spid="53296" grpId="0" animBg="1"/>
      <p:bldP spid="53297" grpId="0" animBg="1"/>
      <p:bldP spid="53298" grpId="0" animBg="1"/>
      <p:bldP spid="53299" grpId="0" animBg="1"/>
      <p:bldP spid="53300" grpId="0" animBg="1"/>
      <p:bldP spid="53302" grpId="0" autoUpdateAnimBg="0"/>
      <p:bldP spid="37" grpId="0" autoUpdateAnimBg="0"/>
      <p:bldP spid="38" grpId="0" autoUpdateAnimBg="0"/>
      <p:bldP spid="39"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1030"/>
          <p:cNvSpPr>
            <a:spLocks noGrp="1" noChangeArrowheads="1"/>
          </p:cNvSpPr>
          <p:nvPr>
            <p:ph type="title"/>
          </p:nvPr>
        </p:nvSpPr>
        <p:spPr>
          <a:xfrm>
            <a:off x="847725" y="263603"/>
            <a:ext cx="9401603" cy="1143000"/>
          </a:xfrm>
        </p:spPr>
        <p:txBody>
          <a:bodyPr>
            <a:normAutofit/>
          </a:bodyPr>
          <a:lstStyle/>
          <a:p>
            <a:r>
              <a:rPr lang="nl-NL" sz="4000" dirty="0"/>
              <a:t>Stekelhuidigen</a:t>
            </a:r>
          </a:p>
        </p:txBody>
      </p:sp>
      <p:sp>
        <p:nvSpPr>
          <p:cNvPr id="15364" name="Rectangle 1031"/>
          <p:cNvSpPr>
            <a:spLocks noGrp="1" noChangeArrowheads="1"/>
          </p:cNvSpPr>
          <p:nvPr>
            <p:ph type="body" sz="half" idx="1"/>
          </p:nvPr>
        </p:nvSpPr>
        <p:spPr>
          <a:xfrm>
            <a:off x="990600" y="1562100"/>
            <a:ext cx="3810000" cy="4495800"/>
          </a:xfrm>
        </p:spPr>
        <p:txBody>
          <a:bodyPr/>
          <a:lstStyle/>
          <a:p>
            <a:pPr>
              <a:buFontTx/>
              <a:buNone/>
            </a:pPr>
            <a:r>
              <a:rPr lang="nl-NL" dirty="0">
                <a:solidFill>
                  <a:srgbClr val="000000"/>
                </a:solidFill>
              </a:rPr>
              <a:t>Klassen</a:t>
            </a:r>
          </a:p>
          <a:p>
            <a:r>
              <a:rPr lang="nl-NL" dirty="0"/>
              <a:t>Zeesterren</a:t>
            </a:r>
          </a:p>
          <a:p>
            <a:r>
              <a:rPr lang="nl-NL" dirty="0"/>
              <a:t>Slangsterren</a:t>
            </a:r>
          </a:p>
          <a:p>
            <a:r>
              <a:rPr lang="nl-NL" sz="1800" i="1" dirty="0"/>
              <a:t>Zeekomkommers</a:t>
            </a:r>
          </a:p>
          <a:p>
            <a:r>
              <a:rPr lang="nl-NL" sz="1800" i="1" dirty="0"/>
              <a:t>Zeelelies</a:t>
            </a:r>
          </a:p>
          <a:p>
            <a:r>
              <a:rPr lang="nl-NL" dirty="0"/>
              <a:t>Zee-egels</a:t>
            </a:r>
          </a:p>
          <a:p>
            <a:endParaRPr lang="nl-NL" dirty="0"/>
          </a:p>
        </p:txBody>
      </p:sp>
      <p:sp>
        <p:nvSpPr>
          <p:cNvPr id="15365" name="Rectangle 1033"/>
          <p:cNvSpPr>
            <a:spLocks noGrp="1" noChangeArrowheads="1"/>
          </p:cNvSpPr>
          <p:nvPr>
            <p:ph type="body" sz="half" idx="2"/>
          </p:nvPr>
        </p:nvSpPr>
        <p:spPr>
          <a:xfrm>
            <a:off x="4205310" y="1562087"/>
            <a:ext cx="4191000" cy="4495800"/>
          </a:xfrm>
        </p:spPr>
        <p:txBody>
          <a:bodyPr/>
          <a:lstStyle/>
          <a:p>
            <a:pPr>
              <a:buFontTx/>
              <a:buNone/>
            </a:pPr>
            <a:r>
              <a:rPr lang="nl-NL" dirty="0">
                <a:solidFill>
                  <a:srgbClr val="000000"/>
                </a:solidFill>
              </a:rPr>
              <a:t>Voorbeeld</a:t>
            </a:r>
          </a:p>
          <a:p>
            <a:r>
              <a:rPr lang="nl-NL" dirty="0"/>
              <a:t>Doornster</a:t>
            </a:r>
          </a:p>
          <a:p>
            <a:r>
              <a:rPr lang="nl-NL" dirty="0"/>
              <a:t>Brokkelster</a:t>
            </a:r>
          </a:p>
          <a:p>
            <a:r>
              <a:rPr lang="nl-NL" sz="1800" i="1" dirty="0"/>
              <a:t>Zwarte zeekomkommer</a:t>
            </a:r>
          </a:p>
          <a:p>
            <a:r>
              <a:rPr lang="nl-NL" sz="1800" i="1" dirty="0"/>
              <a:t>Veerster</a:t>
            </a:r>
          </a:p>
          <a:p>
            <a:r>
              <a:rPr lang="nl-NL" dirty="0"/>
              <a:t>Zeeappel</a:t>
            </a:r>
          </a:p>
          <a:p>
            <a:endParaRPr lang="nl-NL" dirty="0"/>
          </a:p>
        </p:txBody>
      </p:sp>
      <p:pic>
        <p:nvPicPr>
          <p:cNvPr id="4098" name="Picture 2"/>
          <p:cNvPicPr>
            <a:picLocks noChangeAspect="1" noChangeArrowheads="1"/>
          </p:cNvPicPr>
          <p:nvPr/>
        </p:nvPicPr>
        <p:blipFill>
          <a:blip r:embed="rId3" cstate="print"/>
          <a:srcRect/>
          <a:stretch>
            <a:fillRect/>
          </a:stretch>
        </p:blipFill>
        <p:spPr bwMode="auto">
          <a:xfrm>
            <a:off x="7642965" y="1752600"/>
            <a:ext cx="4190999" cy="4190999"/>
          </a:xfrm>
          <a:prstGeom prst="rect">
            <a:avLst/>
          </a:prstGeom>
          <a:ln>
            <a:noFill/>
          </a:ln>
          <a:effectLst>
            <a:outerShdw blurRad="292100" dist="139700" dir="2700000" algn="tl" rotWithShape="0">
              <a:srgbClr val="333333">
                <a:alpha val="65000"/>
              </a:srgbClr>
            </a:outerShdw>
          </a:effectLst>
        </p:spPr>
      </p:pic>
      <p:sp>
        <p:nvSpPr>
          <p:cNvPr id="8" name="Text Box 8"/>
          <p:cNvSpPr txBox="1">
            <a:spLocks noChangeArrowheads="1"/>
          </p:cNvSpPr>
          <p:nvPr/>
        </p:nvSpPr>
        <p:spPr bwMode="auto">
          <a:xfrm>
            <a:off x="11551654" y="6580974"/>
            <a:ext cx="418704" cy="369332"/>
          </a:xfrm>
          <a:prstGeom prst="rect">
            <a:avLst/>
          </a:prstGeom>
          <a:noFill/>
          <a:ln w="12700">
            <a:noFill/>
            <a:miter lim="800000"/>
            <a:headEnd/>
            <a:tailEnd/>
          </a:ln>
        </p:spPr>
        <p:txBody>
          <a:bodyPr wrap="none">
            <a:spAutoFit/>
          </a:bodyPr>
          <a:lstStyle/>
          <a:p>
            <a:r>
              <a:rPr lang="nl-NL" dirty="0"/>
              <a:t>67</a:t>
            </a:r>
          </a:p>
        </p:txBody>
      </p:sp>
      <p:sp>
        <p:nvSpPr>
          <p:cNvPr id="9" name="Tekstvak 8">
            <a:extLst>
              <a:ext uri="{FF2B5EF4-FFF2-40B4-BE49-F238E27FC236}">
                <a16:creationId xmlns:a16="http://schemas.microsoft.com/office/drawing/2014/main" id="{A2CE4450-F56B-4F93-9BA3-E2577C0EEF74}"/>
              </a:ext>
            </a:extLst>
          </p:cNvPr>
          <p:cNvSpPr txBox="1"/>
          <p:nvPr/>
        </p:nvSpPr>
        <p:spPr>
          <a:xfrm>
            <a:off x="4935795" y="5257800"/>
            <a:ext cx="2653260" cy="523220"/>
          </a:xfrm>
          <a:prstGeom prst="rect">
            <a:avLst/>
          </a:prstGeom>
          <a:noFill/>
        </p:spPr>
        <p:txBody>
          <a:bodyPr wrap="square">
            <a:spAutoFit/>
          </a:bodyPr>
          <a:lstStyle/>
          <a:p>
            <a:r>
              <a:rPr lang="nl-NL" sz="2800" dirty="0">
                <a:solidFill>
                  <a:srgbClr val="106AB3"/>
                </a:solidFill>
              </a:rPr>
              <a:t>Gewone zeester</a:t>
            </a:r>
          </a:p>
        </p:txBody>
      </p:sp>
    </p:spTree>
    <p:extLst>
      <p:ext uri="{BB962C8B-B14F-4D97-AF65-F5344CB8AC3E}">
        <p14:creationId xmlns:p14="http://schemas.microsoft.com/office/powerpoint/2010/main" val="409431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365">
                                            <p:txEl>
                                              <p:pRg st="1" end="1"/>
                                            </p:txEl>
                                          </p:spTgt>
                                        </p:tgtEl>
                                        <p:attrNameLst>
                                          <p:attrName>style.visibility</p:attrName>
                                        </p:attrNameLst>
                                      </p:cBhvr>
                                      <p:to>
                                        <p:strVal val="visible"/>
                                      </p:to>
                                    </p:set>
                                    <p:animEffect transition="in" filter="barn(inVertical)">
                                      <p:cBhvr>
                                        <p:cTn id="7" dur="500"/>
                                        <p:tgtEl>
                                          <p:spTgt spid="15365">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5365">
                                            <p:txEl>
                                              <p:pRg st="2" end="2"/>
                                            </p:txEl>
                                          </p:spTgt>
                                        </p:tgtEl>
                                        <p:attrNameLst>
                                          <p:attrName>style.visibility</p:attrName>
                                        </p:attrNameLst>
                                      </p:cBhvr>
                                      <p:to>
                                        <p:strVal val="visible"/>
                                      </p:to>
                                    </p:set>
                                    <p:animEffect transition="in" filter="barn(inVertical)">
                                      <p:cBhvr>
                                        <p:cTn id="10" dur="500"/>
                                        <p:tgtEl>
                                          <p:spTgt spid="15365">
                                            <p:txEl>
                                              <p:pRg st="2" end="2"/>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5365">
                                            <p:txEl>
                                              <p:pRg st="3" end="3"/>
                                            </p:txEl>
                                          </p:spTgt>
                                        </p:tgtEl>
                                        <p:attrNameLst>
                                          <p:attrName>style.visibility</p:attrName>
                                        </p:attrNameLst>
                                      </p:cBhvr>
                                      <p:to>
                                        <p:strVal val="visible"/>
                                      </p:to>
                                    </p:set>
                                    <p:animEffect transition="in" filter="barn(inVertical)">
                                      <p:cBhvr>
                                        <p:cTn id="13" dur="500"/>
                                        <p:tgtEl>
                                          <p:spTgt spid="15365">
                                            <p:txEl>
                                              <p:pRg st="3" end="3"/>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5365">
                                            <p:txEl>
                                              <p:pRg st="4" end="4"/>
                                            </p:txEl>
                                          </p:spTgt>
                                        </p:tgtEl>
                                        <p:attrNameLst>
                                          <p:attrName>style.visibility</p:attrName>
                                        </p:attrNameLst>
                                      </p:cBhvr>
                                      <p:to>
                                        <p:strVal val="visible"/>
                                      </p:to>
                                    </p:set>
                                    <p:animEffect transition="in" filter="barn(inVertical)">
                                      <p:cBhvr>
                                        <p:cTn id="16" dur="500"/>
                                        <p:tgtEl>
                                          <p:spTgt spid="15365">
                                            <p:txEl>
                                              <p:pRg st="4" end="4"/>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5365">
                                            <p:txEl>
                                              <p:pRg st="5" end="5"/>
                                            </p:txEl>
                                          </p:spTgt>
                                        </p:tgtEl>
                                        <p:attrNameLst>
                                          <p:attrName>style.visibility</p:attrName>
                                        </p:attrNameLst>
                                      </p:cBhvr>
                                      <p:to>
                                        <p:strVal val="visible"/>
                                      </p:to>
                                    </p:set>
                                    <p:animEffect transition="in" filter="barn(inVertical)">
                                      <p:cBhvr>
                                        <p:cTn id="19" dur="500"/>
                                        <p:tgtEl>
                                          <p:spTgt spid="15365">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a:spLocks noGrp="1" noChangeArrowheads="1"/>
          </p:cNvSpPr>
          <p:nvPr>
            <p:ph type="title"/>
          </p:nvPr>
        </p:nvSpPr>
        <p:spPr/>
        <p:txBody>
          <a:bodyPr/>
          <a:lstStyle/>
          <a:p>
            <a:r>
              <a:rPr lang="nl-NL" dirty="0"/>
              <a:t>Stekelhuidigen</a:t>
            </a:r>
          </a:p>
        </p:txBody>
      </p:sp>
      <p:sp>
        <p:nvSpPr>
          <p:cNvPr id="16387" name="Rectangle 7"/>
          <p:cNvSpPr>
            <a:spLocks noGrp="1" noChangeArrowheads="1"/>
          </p:cNvSpPr>
          <p:nvPr>
            <p:ph type="body" idx="1"/>
          </p:nvPr>
        </p:nvSpPr>
        <p:spPr>
          <a:xfrm>
            <a:off x="838200" y="1834678"/>
            <a:ext cx="6739054" cy="4351338"/>
          </a:xfrm>
        </p:spPr>
        <p:txBody>
          <a:bodyPr/>
          <a:lstStyle/>
          <a:p>
            <a:r>
              <a:rPr lang="nl-NL" dirty="0" err="1"/>
              <a:t>Vijfstralig</a:t>
            </a:r>
            <a:r>
              <a:rPr lang="nl-NL" dirty="0"/>
              <a:t> lichaam</a:t>
            </a:r>
          </a:p>
          <a:p>
            <a:r>
              <a:rPr lang="nl-NL" dirty="0"/>
              <a:t>Inwendig skelet van kalkplaatjes</a:t>
            </a:r>
          </a:p>
          <a:p>
            <a:r>
              <a:rPr lang="nl-NL" dirty="0"/>
              <a:t>Watervaatstelsel stuurt voetjes met zuignapjes aan</a:t>
            </a:r>
          </a:p>
          <a:p>
            <a:r>
              <a:rPr lang="nl-NL" dirty="0"/>
              <a:t>Zenuwstelsel met zintuigen (tast, geur, soms licht)</a:t>
            </a:r>
          </a:p>
          <a:p>
            <a:r>
              <a:rPr lang="nl-NL" dirty="0"/>
              <a:t>Geslachtelijke voortplanting</a:t>
            </a:r>
          </a:p>
          <a:p>
            <a:r>
              <a:rPr lang="nl-NL" dirty="0"/>
              <a:t>Zoutwaterbewoners</a:t>
            </a:r>
          </a:p>
        </p:txBody>
      </p:sp>
      <p:sp>
        <p:nvSpPr>
          <p:cNvPr id="16388" name="Text Box 8"/>
          <p:cNvSpPr txBox="1">
            <a:spLocks noChangeArrowheads="1"/>
          </p:cNvSpPr>
          <p:nvPr/>
        </p:nvSpPr>
        <p:spPr bwMode="auto">
          <a:xfrm>
            <a:off x="10179050" y="6400800"/>
            <a:ext cx="418704" cy="369332"/>
          </a:xfrm>
          <a:prstGeom prst="rect">
            <a:avLst/>
          </a:prstGeom>
          <a:noFill/>
          <a:ln w="12700">
            <a:noFill/>
            <a:miter lim="800000"/>
            <a:headEnd/>
            <a:tailEnd/>
          </a:ln>
        </p:spPr>
        <p:txBody>
          <a:bodyPr wrap="none">
            <a:spAutoFit/>
          </a:bodyPr>
          <a:lstStyle/>
          <a:p>
            <a:r>
              <a:rPr lang="nl-NL">
                <a:solidFill>
                  <a:schemeClr val="bg1"/>
                </a:solidFill>
              </a:rPr>
              <a:t>31</a:t>
            </a:r>
          </a:p>
        </p:txBody>
      </p:sp>
      <p:sp>
        <p:nvSpPr>
          <p:cNvPr id="16389" name="Text Box 10"/>
          <p:cNvSpPr txBox="1">
            <a:spLocks noChangeArrowheads="1"/>
          </p:cNvSpPr>
          <p:nvPr/>
        </p:nvSpPr>
        <p:spPr bwMode="auto">
          <a:xfrm>
            <a:off x="7585949" y="6140246"/>
            <a:ext cx="3869714" cy="461665"/>
          </a:xfrm>
          <a:prstGeom prst="rect">
            <a:avLst/>
          </a:prstGeom>
          <a:noFill/>
          <a:ln w="12700">
            <a:noFill/>
            <a:miter lim="800000"/>
            <a:headEnd/>
            <a:tailEnd/>
          </a:ln>
        </p:spPr>
        <p:txBody>
          <a:bodyPr wrap="none">
            <a:spAutoFit/>
          </a:bodyPr>
          <a:lstStyle/>
          <a:p>
            <a:r>
              <a:rPr lang="nl-NL" sz="2400" dirty="0" err="1">
                <a:solidFill>
                  <a:srgbClr val="106AB3"/>
                </a:solidFill>
              </a:rPr>
              <a:t>Zeeappel</a:t>
            </a:r>
            <a:r>
              <a:rPr lang="nl-NL" sz="2400" dirty="0">
                <a:solidFill>
                  <a:srgbClr val="106AB3"/>
                </a:solidFill>
              </a:rPr>
              <a:t> (op Japanse Oester)</a:t>
            </a:r>
          </a:p>
        </p:txBody>
      </p:sp>
      <p:graphicFrame>
        <p:nvGraphicFramePr>
          <p:cNvPr id="2" name="Object 1"/>
          <p:cNvGraphicFramePr>
            <a:graphicFrameLocks noChangeAspect="1"/>
          </p:cNvGraphicFramePr>
          <p:nvPr>
            <p:extLst>
              <p:ext uri="{D42A27DB-BD31-4B8C-83A1-F6EECF244321}">
                <p14:modId xmlns:p14="http://schemas.microsoft.com/office/powerpoint/2010/main" val="1684980181"/>
              </p:ext>
            </p:extLst>
          </p:nvPr>
        </p:nvGraphicFramePr>
        <p:xfrm>
          <a:off x="7585949" y="2231585"/>
          <a:ext cx="4461429" cy="3749676"/>
        </p:xfrm>
        <a:graphic>
          <a:graphicData uri="http://schemas.openxmlformats.org/presentationml/2006/ole">
            <mc:AlternateContent xmlns:mc="http://schemas.openxmlformats.org/markup-compatibility/2006">
              <mc:Choice xmlns:v="urn:schemas-microsoft-com:vml" Requires="v">
                <p:oleObj name="Image" r:id="rId3" imgW="7233480" imgH="6080400" progId="Photoshop.Image.12">
                  <p:embed/>
                </p:oleObj>
              </mc:Choice>
              <mc:Fallback>
                <p:oleObj name="Image" r:id="rId3" imgW="7233480" imgH="6080400" progId="Photoshop.Image.12">
                  <p:embed/>
                  <p:pic>
                    <p:nvPicPr>
                      <p:cNvPr id="2" name="Object 1"/>
                      <p:cNvPicPr/>
                      <p:nvPr/>
                    </p:nvPicPr>
                    <p:blipFill>
                      <a:blip r:embed="rId4"/>
                      <a:stretch>
                        <a:fillRect/>
                      </a:stretch>
                    </p:blipFill>
                    <p:spPr>
                      <a:xfrm>
                        <a:off x="7585949" y="2231585"/>
                        <a:ext cx="4461429" cy="3749676"/>
                      </a:xfrm>
                      <a:prstGeom prst="rect">
                        <a:avLst/>
                      </a:prstGeom>
                    </p:spPr>
                  </p:pic>
                </p:oleObj>
              </mc:Fallback>
            </mc:AlternateContent>
          </a:graphicData>
        </a:graphic>
      </p:graphicFrame>
    </p:spTree>
    <p:extLst>
      <p:ext uri="{BB962C8B-B14F-4D97-AF65-F5344CB8AC3E}">
        <p14:creationId xmlns:p14="http://schemas.microsoft.com/office/powerpoint/2010/main" val="3599584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6"/>
          <p:cNvSpPr>
            <a:spLocks noGrp="1" noChangeArrowheads="1"/>
          </p:cNvSpPr>
          <p:nvPr>
            <p:ph type="title"/>
          </p:nvPr>
        </p:nvSpPr>
        <p:spPr/>
        <p:txBody>
          <a:bodyPr/>
          <a:lstStyle/>
          <a:p>
            <a:r>
              <a:rPr lang="nl-NL"/>
              <a:t>Stekelhuidigen: zeesterren</a:t>
            </a:r>
            <a:endParaRPr lang="nl-NL" dirty="0"/>
          </a:p>
        </p:txBody>
      </p:sp>
      <p:sp>
        <p:nvSpPr>
          <p:cNvPr id="17412" name="Rectangle 7"/>
          <p:cNvSpPr>
            <a:spLocks noGrp="1" noChangeArrowheads="1"/>
          </p:cNvSpPr>
          <p:nvPr>
            <p:ph type="body" idx="1"/>
          </p:nvPr>
        </p:nvSpPr>
        <p:spPr/>
        <p:txBody>
          <a:bodyPr/>
          <a:lstStyle/>
          <a:p>
            <a:r>
              <a:rPr lang="nl-NL" dirty="0"/>
              <a:t>Loopt met zuignapjes</a:t>
            </a:r>
          </a:p>
          <a:p>
            <a:r>
              <a:rPr lang="nl-NL" dirty="0"/>
              <a:t>Kan licht waarnemen</a:t>
            </a:r>
          </a:p>
          <a:p>
            <a:r>
              <a:rPr lang="nl-NL" dirty="0"/>
              <a:t>Wurgt en eet o.a. 2-kleppigen</a:t>
            </a:r>
          </a:p>
        </p:txBody>
      </p:sp>
      <p:sp>
        <p:nvSpPr>
          <p:cNvPr id="17413" name="Text Box 8"/>
          <p:cNvSpPr txBox="1">
            <a:spLocks noChangeArrowheads="1"/>
          </p:cNvSpPr>
          <p:nvPr/>
        </p:nvSpPr>
        <p:spPr bwMode="auto">
          <a:xfrm>
            <a:off x="11514710" y="6567176"/>
            <a:ext cx="418704" cy="369332"/>
          </a:xfrm>
          <a:prstGeom prst="rect">
            <a:avLst/>
          </a:prstGeom>
          <a:noFill/>
          <a:ln w="12700">
            <a:noFill/>
            <a:miter lim="800000"/>
            <a:headEnd/>
            <a:tailEnd/>
          </a:ln>
        </p:spPr>
        <p:txBody>
          <a:bodyPr wrap="none">
            <a:spAutoFit/>
          </a:bodyPr>
          <a:lstStyle/>
          <a:p>
            <a:r>
              <a:rPr lang="nl-NL" dirty="0"/>
              <a:t>67</a:t>
            </a:r>
          </a:p>
        </p:txBody>
      </p:sp>
      <p:pic>
        <p:nvPicPr>
          <p:cNvPr id="3074" name="Picture 2"/>
          <p:cNvPicPr>
            <a:picLocks noChangeAspect="1" noChangeArrowheads="1"/>
          </p:cNvPicPr>
          <p:nvPr/>
        </p:nvPicPr>
        <p:blipFill>
          <a:blip r:embed="rId3" cstate="print"/>
          <a:srcRect/>
          <a:stretch>
            <a:fillRect/>
          </a:stretch>
        </p:blipFill>
        <p:spPr bwMode="auto">
          <a:xfrm>
            <a:off x="5774632" y="2267176"/>
            <a:ext cx="6348353" cy="3739647"/>
          </a:xfrm>
          <a:prstGeom prst="rect">
            <a:avLst/>
          </a:prstGeom>
          <a:ln>
            <a:noFill/>
          </a:ln>
          <a:effectLst>
            <a:outerShdw blurRad="292100" dist="139700" dir="2700000" algn="tl" rotWithShape="0">
              <a:srgbClr val="333333">
                <a:alpha val="65000"/>
              </a:srgbClr>
            </a:outerShdw>
          </a:effectLst>
        </p:spPr>
      </p:pic>
      <p:pic>
        <p:nvPicPr>
          <p:cNvPr id="5123" name="Picture 3"/>
          <p:cNvPicPr>
            <a:picLocks noChangeAspect="1" noChangeArrowheads="1"/>
          </p:cNvPicPr>
          <p:nvPr/>
        </p:nvPicPr>
        <p:blipFill>
          <a:blip r:embed="rId4" cstate="print"/>
          <a:srcRect/>
          <a:stretch>
            <a:fillRect/>
          </a:stretch>
        </p:blipFill>
        <p:spPr bwMode="auto">
          <a:xfrm>
            <a:off x="1309662" y="3339909"/>
            <a:ext cx="2957538" cy="2957538"/>
          </a:xfrm>
          <a:prstGeom prst="rect">
            <a:avLst/>
          </a:prstGeom>
          <a:ln>
            <a:noFill/>
          </a:ln>
          <a:effectLst>
            <a:outerShdw blurRad="292100" dist="139700" dir="2700000" algn="tl" rotWithShape="0">
              <a:srgbClr val="333333">
                <a:alpha val="65000"/>
              </a:srgbClr>
            </a:outerShdw>
          </a:effectLst>
        </p:spPr>
      </p:pic>
      <p:sp>
        <p:nvSpPr>
          <p:cNvPr id="17417" name="Text Box 13"/>
          <p:cNvSpPr txBox="1">
            <a:spLocks noChangeArrowheads="1"/>
          </p:cNvSpPr>
          <p:nvPr/>
        </p:nvSpPr>
        <p:spPr bwMode="auto">
          <a:xfrm>
            <a:off x="1309662" y="5906881"/>
            <a:ext cx="2051908" cy="461665"/>
          </a:xfrm>
          <a:prstGeom prst="rect">
            <a:avLst/>
          </a:prstGeom>
          <a:noFill/>
          <a:ln w="12700">
            <a:noFill/>
            <a:miter lim="800000"/>
            <a:headEnd/>
            <a:tailEnd/>
          </a:ln>
        </p:spPr>
        <p:txBody>
          <a:bodyPr wrap="none">
            <a:spAutoFit/>
          </a:bodyPr>
          <a:lstStyle/>
          <a:p>
            <a:r>
              <a:rPr lang="nl-NL" sz="2400" dirty="0">
                <a:solidFill>
                  <a:srgbClr val="FFFF00"/>
                </a:solidFill>
              </a:rPr>
              <a:t>Kussen Zeester</a:t>
            </a:r>
          </a:p>
        </p:txBody>
      </p:sp>
    </p:spTree>
    <p:extLst>
      <p:ext uri="{BB962C8B-B14F-4D97-AF65-F5344CB8AC3E}">
        <p14:creationId xmlns:p14="http://schemas.microsoft.com/office/powerpoint/2010/main" val="4018878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6"/>
          <p:cNvSpPr>
            <a:spLocks noGrp="1" noChangeArrowheads="1"/>
          </p:cNvSpPr>
          <p:nvPr>
            <p:ph type="title"/>
          </p:nvPr>
        </p:nvSpPr>
        <p:spPr/>
        <p:txBody>
          <a:bodyPr/>
          <a:lstStyle/>
          <a:p>
            <a:r>
              <a:rPr lang="nl-NL"/>
              <a:t>Slangsterren</a:t>
            </a:r>
            <a:endParaRPr lang="nl-NL" dirty="0"/>
          </a:p>
        </p:txBody>
      </p:sp>
      <p:sp>
        <p:nvSpPr>
          <p:cNvPr id="18436" name="Rectangle 7"/>
          <p:cNvSpPr>
            <a:spLocks noGrp="1" noChangeArrowheads="1"/>
          </p:cNvSpPr>
          <p:nvPr>
            <p:ph idx="1"/>
          </p:nvPr>
        </p:nvSpPr>
        <p:spPr/>
        <p:txBody>
          <a:bodyPr/>
          <a:lstStyle/>
          <a:p>
            <a:r>
              <a:rPr lang="nl-NL"/>
              <a:t>Armen bevatten geen organen</a:t>
            </a:r>
          </a:p>
          <a:p>
            <a:r>
              <a:rPr lang="nl-NL"/>
              <a:t>Slangster: snelle beweger, aaseter</a:t>
            </a:r>
            <a:endParaRPr lang="nl-NL" dirty="0"/>
          </a:p>
        </p:txBody>
      </p:sp>
      <p:sp>
        <p:nvSpPr>
          <p:cNvPr id="18439" name="Text Box 16"/>
          <p:cNvSpPr txBox="1">
            <a:spLocks noChangeArrowheads="1"/>
          </p:cNvSpPr>
          <p:nvPr/>
        </p:nvSpPr>
        <p:spPr bwMode="auto">
          <a:xfrm>
            <a:off x="7411491" y="1468576"/>
            <a:ext cx="3417026" cy="461665"/>
          </a:xfrm>
          <a:prstGeom prst="rect">
            <a:avLst/>
          </a:prstGeom>
          <a:noFill/>
          <a:ln w="12700">
            <a:noFill/>
            <a:miter lim="800000"/>
            <a:headEnd/>
            <a:tailEnd/>
          </a:ln>
        </p:spPr>
        <p:txBody>
          <a:bodyPr wrap="none">
            <a:spAutoFit/>
          </a:bodyPr>
          <a:lstStyle/>
          <a:p>
            <a:r>
              <a:rPr lang="nl-NL" sz="2400" dirty="0">
                <a:solidFill>
                  <a:srgbClr val="106AB3"/>
                </a:solidFill>
              </a:rPr>
              <a:t>Brokkelsterren op Oesters</a:t>
            </a:r>
            <a:endParaRPr lang="nl-NL" dirty="0">
              <a:solidFill>
                <a:srgbClr val="106AB3"/>
              </a:solidFill>
            </a:endParaRPr>
          </a:p>
        </p:txBody>
      </p:sp>
      <p:sp>
        <p:nvSpPr>
          <p:cNvPr id="9" name="Text Box 12"/>
          <p:cNvSpPr txBox="1">
            <a:spLocks noChangeArrowheads="1"/>
          </p:cNvSpPr>
          <p:nvPr/>
        </p:nvSpPr>
        <p:spPr bwMode="auto">
          <a:xfrm>
            <a:off x="11523258" y="6567175"/>
            <a:ext cx="418704" cy="369332"/>
          </a:xfrm>
          <a:prstGeom prst="rect">
            <a:avLst/>
          </a:prstGeom>
          <a:noFill/>
          <a:ln w="12700">
            <a:noFill/>
            <a:miter lim="800000"/>
            <a:headEnd/>
            <a:tailEnd/>
          </a:ln>
        </p:spPr>
        <p:txBody>
          <a:bodyPr wrap="none">
            <a:spAutoFit/>
          </a:bodyPr>
          <a:lstStyle/>
          <a:p>
            <a:r>
              <a:rPr lang="nl-NL" dirty="0">
                <a:solidFill>
                  <a:schemeClr val="tx2">
                    <a:lumMod val="50000"/>
                  </a:schemeClr>
                </a:solidFill>
              </a:rPr>
              <a:t>67</a:t>
            </a:r>
          </a:p>
        </p:txBody>
      </p:sp>
      <p:pic>
        <p:nvPicPr>
          <p:cNvPr id="2" name="Afbeelding 1"/>
          <p:cNvPicPr>
            <a:picLocks noChangeAspect="1"/>
          </p:cNvPicPr>
          <p:nvPr/>
        </p:nvPicPr>
        <p:blipFill>
          <a:blip r:embed="rId3"/>
          <a:stretch>
            <a:fillRect/>
          </a:stretch>
        </p:blipFill>
        <p:spPr>
          <a:xfrm>
            <a:off x="6429374" y="2035629"/>
            <a:ext cx="5381259" cy="4035945"/>
          </a:xfrm>
          <a:prstGeom prst="rect">
            <a:avLst/>
          </a:prstGeom>
        </p:spPr>
      </p:pic>
    </p:spTree>
    <p:extLst>
      <p:ext uri="{BB962C8B-B14F-4D97-AF65-F5344CB8AC3E}">
        <p14:creationId xmlns:p14="http://schemas.microsoft.com/office/powerpoint/2010/main" val="2103147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title"/>
          </p:nvPr>
        </p:nvSpPr>
        <p:spPr/>
        <p:txBody>
          <a:bodyPr/>
          <a:lstStyle/>
          <a:p>
            <a:pPr algn="l"/>
            <a:r>
              <a:rPr lang="nl-NL" dirty="0"/>
              <a:t>Stekelhuidigen: Zee-egels</a:t>
            </a:r>
          </a:p>
        </p:txBody>
      </p:sp>
      <p:sp>
        <p:nvSpPr>
          <p:cNvPr id="20483" name="Rectangle 8"/>
          <p:cNvSpPr>
            <a:spLocks noGrp="1" noChangeArrowheads="1"/>
          </p:cNvSpPr>
          <p:nvPr>
            <p:ph type="body" idx="1"/>
          </p:nvPr>
        </p:nvSpPr>
        <p:spPr>
          <a:xfrm>
            <a:off x="838200" y="1681322"/>
            <a:ext cx="10515600" cy="4351338"/>
          </a:xfrm>
        </p:spPr>
        <p:txBody>
          <a:bodyPr/>
          <a:lstStyle/>
          <a:p>
            <a:r>
              <a:rPr lang="nl-NL" dirty="0"/>
              <a:t>Apart gebit om planten van rotsen te schuren</a:t>
            </a:r>
          </a:p>
          <a:p>
            <a:r>
              <a:rPr lang="nl-NL" dirty="0"/>
              <a:t>Soms camouflage tussen stekels</a:t>
            </a:r>
          </a:p>
        </p:txBody>
      </p:sp>
      <p:pic>
        <p:nvPicPr>
          <p:cNvPr id="20485" name="Picture 10"/>
          <p:cNvPicPr>
            <a:picLocks noChangeAspect="1" noChangeArrowheads="1"/>
          </p:cNvPicPr>
          <p:nvPr/>
        </p:nvPicPr>
        <p:blipFill>
          <a:blip r:embed="rId3" cstate="print"/>
          <a:srcRect/>
          <a:stretch>
            <a:fillRect/>
          </a:stretch>
        </p:blipFill>
        <p:spPr bwMode="auto">
          <a:xfrm>
            <a:off x="490526" y="2990856"/>
            <a:ext cx="4876800" cy="3894137"/>
          </a:xfrm>
          <a:prstGeom prst="rect">
            <a:avLst/>
          </a:prstGeom>
          <a:noFill/>
          <a:ln w="12700">
            <a:noFill/>
            <a:miter lim="800000"/>
            <a:headEnd/>
            <a:tailEnd/>
          </a:ln>
        </p:spPr>
      </p:pic>
      <p:sp>
        <p:nvSpPr>
          <p:cNvPr id="20487" name="Text Box 12"/>
          <p:cNvSpPr txBox="1">
            <a:spLocks noChangeArrowheads="1"/>
          </p:cNvSpPr>
          <p:nvPr/>
        </p:nvSpPr>
        <p:spPr bwMode="auto">
          <a:xfrm>
            <a:off x="10239404" y="6429396"/>
            <a:ext cx="418704" cy="369332"/>
          </a:xfrm>
          <a:prstGeom prst="rect">
            <a:avLst/>
          </a:prstGeom>
          <a:noFill/>
          <a:ln w="12700">
            <a:noFill/>
            <a:miter lim="800000"/>
            <a:headEnd/>
            <a:tailEnd/>
          </a:ln>
        </p:spPr>
        <p:txBody>
          <a:bodyPr wrap="none">
            <a:spAutoFit/>
          </a:bodyPr>
          <a:lstStyle/>
          <a:p>
            <a:r>
              <a:rPr lang="nl-NL" dirty="0">
                <a:solidFill>
                  <a:schemeClr val="bg1"/>
                </a:solidFill>
              </a:rPr>
              <a:t>67</a:t>
            </a:r>
          </a:p>
        </p:txBody>
      </p:sp>
      <p:sp>
        <p:nvSpPr>
          <p:cNvPr id="80909" name="Text Box 13"/>
          <p:cNvSpPr txBox="1">
            <a:spLocks noChangeArrowheads="1"/>
          </p:cNvSpPr>
          <p:nvPr/>
        </p:nvSpPr>
        <p:spPr bwMode="auto">
          <a:xfrm>
            <a:off x="8786878" y="5610682"/>
            <a:ext cx="1327736" cy="461665"/>
          </a:xfrm>
          <a:prstGeom prst="rect">
            <a:avLst/>
          </a:prstGeom>
          <a:noFill/>
          <a:ln w="12700">
            <a:noFill/>
            <a:miter lim="800000"/>
            <a:headEnd/>
            <a:tailEnd/>
          </a:ln>
        </p:spPr>
        <p:txBody>
          <a:bodyPr wrap="none">
            <a:spAutoFit/>
          </a:bodyPr>
          <a:lstStyle/>
          <a:p>
            <a:r>
              <a:rPr lang="nl-NL" sz="2400" dirty="0">
                <a:solidFill>
                  <a:srgbClr val="106AB3"/>
                </a:solidFill>
              </a:rPr>
              <a:t>Zeeappel</a:t>
            </a:r>
          </a:p>
        </p:txBody>
      </p:sp>
      <p:sp>
        <p:nvSpPr>
          <p:cNvPr id="80910" name="Text Box 14"/>
          <p:cNvSpPr txBox="1">
            <a:spLocks noChangeArrowheads="1"/>
          </p:cNvSpPr>
          <p:nvPr/>
        </p:nvSpPr>
        <p:spPr bwMode="auto">
          <a:xfrm>
            <a:off x="490526" y="2539345"/>
            <a:ext cx="2257413" cy="461665"/>
          </a:xfrm>
          <a:prstGeom prst="rect">
            <a:avLst/>
          </a:prstGeom>
          <a:noFill/>
          <a:ln w="12700">
            <a:noFill/>
            <a:miter lim="800000"/>
            <a:headEnd/>
            <a:tailEnd/>
          </a:ln>
        </p:spPr>
        <p:txBody>
          <a:bodyPr wrap="none">
            <a:spAutoFit/>
          </a:bodyPr>
          <a:lstStyle/>
          <a:p>
            <a:r>
              <a:rPr lang="nl-NL" sz="2400" dirty="0">
                <a:solidFill>
                  <a:srgbClr val="106AB3"/>
                </a:solidFill>
              </a:rPr>
              <a:t>Eetbare zee-egel</a:t>
            </a:r>
          </a:p>
        </p:txBody>
      </p:sp>
      <p:pic>
        <p:nvPicPr>
          <p:cNvPr id="1027" name="Picture 3"/>
          <p:cNvPicPr>
            <a:picLocks noChangeAspect="1" noChangeArrowheads="1"/>
          </p:cNvPicPr>
          <p:nvPr/>
        </p:nvPicPr>
        <p:blipFill>
          <a:blip r:embed="rId4" cstate="print"/>
          <a:srcRect/>
          <a:stretch>
            <a:fillRect/>
          </a:stretch>
        </p:blipFill>
        <p:spPr bwMode="auto">
          <a:xfrm>
            <a:off x="6824676" y="2126440"/>
            <a:ext cx="5036548" cy="33493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9423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909"/>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809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9" grpId="0" autoUpdateAnimBg="0"/>
      <p:bldP spid="80910"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Grp="1" noChangeArrowheads="1"/>
          </p:cNvSpPr>
          <p:nvPr>
            <p:ph type="title"/>
          </p:nvPr>
        </p:nvSpPr>
        <p:spPr/>
        <p:txBody>
          <a:bodyPr/>
          <a:lstStyle/>
          <a:p>
            <a:r>
              <a:rPr lang="nl-NL"/>
              <a:t>Mosdiertjes</a:t>
            </a:r>
            <a:endParaRPr lang="nl-NL" dirty="0"/>
          </a:p>
        </p:txBody>
      </p:sp>
      <p:sp>
        <p:nvSpPr>
          <p:cNvPr id="21507" name="Rectangle 7"/>
          <p:cNvSpPr>
            <a:spLocks noGrp="1" noChangeArrowheads="1"/>
          </p:cNvSpPr>
          <p:nvPr>
            <p:ph type="body" idx="1"/>
          </p:nvPr>
        </p:nvSpPr>
        <p:spPr>
          <a:xfrm>
            <a:off x="838200" y="1318709"/>
            <a:ext cx="10515600" cy="4351338"/>
          </a:xfrm>
        </p:spPr>
        <p:txBody>
          <a:bodyPr/>
          <a:lstStyle/>
          <a:p>
            <a:r>
              <a:rPr lang="nl-NL" dirty="0"/>
              <a:t>Heel klein</a:t>
            </a:r>
          </a:p>
          <a:p>
            <a:r>
              <a:rPr lang="nl-NL" dirty="0"/>
              <a:t>Leven in doosje van hoorn of kalk</a:t>
            </a:r>
          </a:p>
          <a:p>
            <a:r>
              <a:rPr lang="nl-NL" dirty="0"/>
              <a:t>Kolonievormend</a:t>
            </a:r>
          </a:p>
        </p:txBody>
      </p:sp>
      <p:sp>
        <p:nvSpPr>
          <p:cNvPr id="21508" name="Text Box 8"/>
          <p:cNvSpPr txBox="1">
            <a:spLocks noChangeArrowheads="1"/>
          </p:cNvSpPr>
          <p:nvPr/>
        </p:nvSpPr>
        <p:spPr bwMode="auto">
          <a:xfrm>
            <a:off x="11558798" y="6569736"/>
            <a:ext cx="418704" cy="369332"/>
          </a:xfrm>
          <a:prstGeom prst="rect">
            <a:avLst/>
          </a:prstGeom>
          <a:noFill/>
          <a:ln w="12700">
            <a:noFill/>
            <a:miter lim="800000"/>
            <a:headEnd/>
            <a:tailEnd/>
          </a:ln>
        </p:spPr>
        <p:txBody>
          <a:bodyPr wrap="none">
            <a:spAutoFit/>
          </a:bodyPr>
          <a:lstStyle/>
          <a:p>
            <a:r>
              <a:rPr lang="nl-NL" dirty="0"/>
              <a:t>70</a:t>
            </a:r>
          </a:p>
        </p:txBody>
      </p:sp>
      <p:sp>
        <p:nvSpPr>
          <p:cNvPr id="21510" name="Text Box 12"/>
          <p:cNvSpPr txBox="1">
            <a:spLocks noChangeArrowheads="1"/>
          </p:cNvSpPr>
          <p:nvPr/>
        </p:nvSpPr>
        <p:spPr bwMode="auto">
          <a:xfrm>
            <a:off x="1933986" y="2696359"/>
            <a:ext cx="3547766" cy="461665"/>
          </a:xfrm>
          <a:prstGeom prst="rect">
            <a:avLst/>
          </a:prstGeom>
          <a:noFill/>
          <a:ln w="12700">
            <a:noFill/>
            <a:miter lim="800000"/>
            <a:headEnd/>
            <a:tailEnd/>
          </a:ln>
        </p:spPr>
        <p:txBody>
          <a:bodyPr wrap="none">
            <a:spAutoFit/>
          </a:bodyPr>
          <a:lstStyle/>
          <a:p>
            <a:r>
              <a:rPr lang="nl-NL" sz="2400" dirty="0">
                <a:solidFill>
                  <a:srgbClr val="106AB3"/>
                </a:solidFill>
              </a:rPr>
              <a:t>Gepluimde </a:t>
            </a:r>
            <a:r>
              <a:rPr lang="nl-NL" sz="2400" dirty="0" err="1">
                <a:solidFill>
                  <a:srgbClr val="106AB3"/>
                </a:solidFill>
              </a:rPr>
              <a:t>Hoorncelpoliep</a:t>
            </a:r>
            <a:endParaRPr lang="nl-NL" sz="2400" dirty="0">
              <a:solidFill>
                <a:srgbClr val="106AB3"/>
              </a:solidFill>
            </a:endParaRPr>
          </a:p>
        </p:txBody>
      </p:sp>
      <p:pic>
        <p:nvPicPr>
          <p:cNvPr id="166913" name="Picture 2049"/>
          <p:cNvPicPr>
            <a:picLocks noChangeAspect="1" noChangeArrowheads="1"/>
          </p:cNvPicPr>
          <p:nvPr/>
        </p:nvPicPr>
        <p:blipFill>
          <a:blip r:embed="rId3" cstate="print"/>
          <a:srcRect/>
          <a:stretch>
            <a:fillRect/>
          </a:stretch>
        </p:blipFill>
        <p:spPr bwMode="auto">
          <a:xfrm>
            <a:off x="6641780" y="2183186"/>
            <a:ext cx="4917018" cy="3688267"/>
          </a:xfrm>
          <a:prstGeom prst="rect">
            <a:avLst/>
          </a:prstGeom>
          <a:ln>
            <a:noFill/>
          </a:ln>
          <a:effectLst>
            <a:outerShdw blurRad="292100" dist="139700" dir="2700000" algn="tl" rotWithShape="0">
              <a:srgbClr val="333333">
                <a:alpha val="65000"/>
              </a:srgbClr>
            </a:outerShdw>
          </a:effectLst>
        </p:spPr>
      </p:pic>
      <p:sp>
        <p:nvSpPr>
          <p:cNvPr id="8" name="Text Box 12"/>
          <p:cNvSpPr txBox="1">
            <a:spLocks noChangeArrowheads="1"/>
          </p:cNvSpPr>
          <p:nvPr/>
        </p:nvSpPr>
        <p:spPr bwMode="auto">
          <a:xfrm>
            <a:off x="7396165" y="1520115"/>
            <a:ext cx="3804824" cy="461665"/>
          </a:xfrm>
          <a:prstGeom prst="rect">
            <a:avLst/>
          </a:prstGeom>
          <a:noFill/>
          <a:ln w="12700">
            <a:noFill/>
            <a:miter lim="800000"/>
            <a:headEnd/>
            <a:tailEnd/>
          </a:ln>
        </p:spPr>
        <p:txBody>
          <a:bodyPr wrap="none">
            <a:spAutoFit/>
          </a:bodyPr>
          <a:lstStyle/>
          <a:p>
            <a:r>
              <a:rPr lang="nl-NL" sz="2400" dirty="0" err="1">
                <a:solidFill>
                  <a:srgbClr val="00B050"/>
                </a:solidFill>
              </a:rPr>
              <a:t>Rupsvormig</a:t>
            </a:r>
            <a:r>
              <a:rPr lang="nl-NL" sz="2400" dirty="0">
                <a:solidFill>
                  <a:srgbClr val="00B050"/>
                </a:solidFill>
              </a:rPr>
              <a:t> Gelei Mosdiertje</a:t>
            </a:r>
          </a:p>
        </p:txBody>
      </p:sp>
      <p:pic>
        <p:nvPicPr>
          <p:cNvPr id="1026" name="Picture 2"/>
          <p:cNvPicPr>
            <a:picLocks noChangeAspect="1" noChangeArrowheads="1"/>
          </p:cNvPicPr>
          <p:nvPr/>
        </p:nvPicPr>
        <p:blipFill>
          <a:blip r:embed="rId4" cstate="print"/>
          <a:srcRect/>
          <a:stretch>
            <a:fillRect/>
          </a:stretch>
        </p:blipFill>
        <p:spPr bwMode="auto">
          <a:xfrm>
            <a:off x="943386" y="3158024"/>
            <a:ext cx="4602608" cy="34519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240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1510"/>
                                        </p:tgtEl>
                                        <p:attrNameLst>
                                          <p:attrName>style.visibility</p:attrName>
                                        </p:attrNameLst>
                                      </p:cBhvr>
                                      <p:to>
                                        <p:strVal val="visible"/>
                                      </p:to>
                                    </p:set>
                                    <p:anim calcmode="lin" valueType="num">
                                      <p:cBhvr>
                                        <p:cTn id="7" dur="1000" fill="hold"/>
                                        <p:tgtEl>
                                          <p:spTgt spid="21510"/>
                                        </p:tgtEl>
                                        <p:attrNameLst>
                                          <p:attrName>ppt_w</p:attrName>
                                        </p:attrNameLst>
                                      </p:cBhvr>
                                      <p:tavLst>
                                        <p:tav tm="0">
                                          <p:val>
                                            <p:strVal val="#ppt_w*0.70"/>
                                          </p:val>
                                        </p:tav>
                                        <p:tav tm="100000">
                                          <p:val>
                                            <p:strVal val="#ppt_w"/>
                                          </p:val>
                                        </p:tav>
                                      </p:tavLst>
                                    </p:anim>
                                    <p:anim calcmode="lin" valueType="num">
                                      <p:cBhvr>
                                        <p:cTn id="8" dur="1000" fill="hold"/>
                                        <p:tgtEl>
                                          <p:spTgt spid="21510"/>
                                        </p:tgtEl>
                                        <p:attrNameLst>
                                          <p:attrName>ppt_h</p:attrName>
                                        </p:attrNameLst>
                                      </p:cBhvr>
                                      <p:tavLst>
                                        <p:tav tm="0">
                                          <p:val>
                                            <p:strVal val="#ppt_h"/>
                                          </p:val>
                                        </p:tav>
                                        <p:tav tm="100000">
                                          <p:val>
                                            <p:strVal val="#ppt_h"/>
                                          </p:val>
                                        </p:tav>
                                      </p:tavLst>
                                    </p:anim>
                                    <p:animEffect transition="in" filter="fade">
                                      <p:cBhvr>
                                        <p:cTn id="9" dur="1000"/>
                                        <p:tgtEl>
                                          <p:spTgt spid="215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a:ln w="12700">
            <a:noFill/>
            <a:miter lim="800000"/>
            <a:headEnd/>
            <a:tailEnd/>
          </a:ln>
        </p:spPr>
      </p:pic>
      <p:sp>
        <p:nvSpPr>
          <p:cNvPr id="130051" name="Text Box 3"/>
          <p:cNvSpPr txBox="1">
            <a:spLocks noChangeArrowheads="1"/>
          </p:cNvSpPr>
          <p:nvPr/>
        </p:nvSpPr>
        <p:spPr bwMode="auto">
          <a:xfrm>
            <a:off x="7501856" y="4572001"/>
            <a:ext cx="1023037" cy="461665"/>
          </a:xfrm>
          <a:prstGeom prst="rect">
            <a:avLst/>
          </a:prstGeom>
          <a:noFill/>
          <a:ln w="12700">
            <a:noFill/>
            <a:miter lim="800000"/>
            <a:headEnd/>
            <a:tailEnd/>
          </a:ln>
        </p:spPr>
        <p:txBody>
          <a:bodyPr wrap="none">
            <a:spAutoFit/>
          </a:bodyPr>
          <a:lstStyle/>
          <a:p>
            <a:r>
              <a:rPr lang="nl-NL" sz="2400" dirty="0" err="1">
                <a:solidFill>
                  <a:srgbClr val="ADE4FD"/>
                </a:solidFill>
              </a:rPr>
              <a:t>Patella</a:t>
            </a:r>
            <a:endParaRPr lang="nl-NL" sz="2400" dirty="0">
              <a:solidFill>
                <a:srgbClr val="ADE4FD"/>
              </a:solidFill>
            </a:endParaRPr>
          </a:p>
        </p:txBody>
      </p:sp>
      <p:sp>
        <p:nvSpPr>
          <p:cNvPr id="130052" name="Text Box 4"/>
          <p:cNvSpPr txBox="1">
            <a:spLocks noChangeArrowheads="1"/>
          </p:cNvSpPr>
          <p:nvPr/>
        </p:nvSpPr>
        <p:spPr bwMode="auto">
          <a:xfrm>
            <a:off x="6629401" y="6019801"/>
            <a:ext cx="1295419" cy="461665"/>
          </a:xfrm>
          <a:prstGeom prst="rect">
            <a:avLst/>
          </a:prstGeom>
          <a:noFill/>
          <a:ln w="12700">
            <a:noFill/>
            <a:miter lim="800000"/>
            <a:headEnd/>
            <a:tailEnd/>
          </a:ln>
        </p:spPr>
        <p:txBody>
          <a:bodyPr wrap="none">
            <a:spAutoFit/>
          </a:bodyPr>
          <a:lstStyle/>
          <a:p>
            <a:r>
              <a:rPr lang="nl-NL" sz="2400" dirty="0">
                <a:solidFill>
                  <a:srgbClr val="ADE4FD"/>
                </a:solidFill>
              </a:rPr>
              <a:t>Tolhoorn</a:t>
            </a:r>
          </a:p>
        </p:txBody>
      </p:sp>
      <p:sp>
        <p:nvSpPr>
          <p:cNvPr id="130053" name="Text Box 5"/>
          <p:cNvSpPr txBox="1">
            <a:spLocks noChangeArrowheads="1"/>
          </p:cNvSpPr>
          <p:nvPr/>
        </p:nvSpPr>
        <p:spPr bwMode="auto">
          <a:xfrm>
            <a:off x="8538786" y="1643051"/>
            <a:ext cx="1486304" cy="830997"/>
          </a:xfrm>
          <a:prstGeom prst="rect">
            <a:avLst/>
          </a:prstGeom>
          <a:noFill/>
          <a:ln w="12700">
            <a:noFill/>
            <a:miter lim="800000"/>
            <a:headEnd/>
            <a:tailEnd/>
          </a:ln>
        </p:spPr>
        <p:txBody>
          <a:bodyPr wrap="none">
            <a:spAutoFit/>
          </a:bodyPr>
          <a:lstStyle/>
          <a:p>
            <a:r>
              <a:rPr lang="nl-NL" sz="2400" dirty="0">
                <a:solidFill>
                  <a:srgbClr val="ADE4FD"/>
                </a:solidFill>
              </a:rPr>
              <a:t>Anemoon.</a:t>
            </a:r>
          </a:p>
          <a:p>
            <a:r>
              <a:rPr lang="nl-NL" sz="2400" dirty="0">
                <a:solidFill>
                  <a:srgbClr val="ADE4FD"/>
                </a:solidFill>
              </a:rPr>
              <a:t>wasroos</a:t>
            </a:r>
          </a:p>
        </p:txBody>
      </p:sp>
      <p:sp>
        <p:nvSpPr>
          <p:cNvPr id="130054" name="Text Box 6"/>
          <p:cNvSpPr txBox="1">
            <a:spLocks noChangeArrowheads="1"/>
          </p:cNvSpPr>
          <p:nvPr/>
        </p:nvSpPr>
        <p:spPr bwMode="auto">
          <a:xfrm>
            <a:off x="3498851" y="914401"/>
            <a:ext cx="1508105" cy="461665"/>
          </a:xfrm>
          <a:prstGeom prst="rect">
            <a:avLst/>
          </a:prstGeom>
          <a:noFill/>
          <a:ln w="12700">
            <a:noFill/>
            <a:miter lim="800000"/>
            <a:headEnd/>
            <a:tailEnd/>
          </a:ln>
        </p:spPr>
        <p:txBody>
          <a:bodyPr wrap="none">
            <a:spAutoFit/>
          </a:bodyPr>
          <a:lstStyle/>
          <a:p>
            <a:r>
              <a:rPr lang="nl-NL" sz="2400" dirty="0">
                <a:solidFill>
                  <a:srgbClr val="ADE4FD"/>
                </a:solidFill>
              </a:rPr>
              <a:t>Groenwier</a:t>
            </a:r>
          </a:p>
        </p:txBody>
      </p:sp>
      <p:sp>
        <p:nvSpPr>
          <p:cNvPr id="130055" name="Text Box 7"/>
          <p:cNvSpPr txBox="1">
            <a:spLocks noChangeArrowheads="1"/>
          </p:cNvSpPr>
          <p:nvPr/>
        </p:nvSpPr>
        <p:spPr bwMode="auto">
          <a:xfrm>
            <a:off x="2625726" y="6400801"/>
            <a:ext cx="1402435" cy="461665"/>
          </a:xfrm>
          <a:prstGeom prst="rect">
            <a:avLst/>
          </a:prstGeom>
          <a:noFill/>
          <a:ln w="12700">
            <a:noFill/>
            <a:miter lim="800000"/>
            <a:headEnd/>
            <a:tailEnd/>
          </a:ln>
        </p:spPr>
        <p:txBody>
          <a:bodyPr wrap="none">
            <a:spAutoFit/>
          </a:bodyPr>
          <a:lstStyle/>
          <a:p>
            <a:r>
              <a:rPr lang="nl-NL" sz="2400" dirty="0">
                <a:solidFill>
                  <a:srgbClr val="ADE4FD"/>
                </a:solidFill>
              </a:rPr>
              <a:t>Bruinwier</a:t>
            </a:r>
          </a:p>
        </p:txBody>
      </p:sp>
      <p:sp>
        <p:nvSpPr>
          <p:cNvPr id="130056" name="Oval 8"/>
          <p:cNvSpPr>
            <a:spLocks noChangeArrowheads="1"/>
          </p:cNvSpPr>
          <p:nvPr/>
        </p:nvSpPr>
        <p:spPr bwMode="auto">
          <a:xfrm rot="1656421">
            <a:off x="4803776" y="2306638"/>
            <a:ext cx="906463" cy="2895600"/>
          </a:xfrm>
          <a:prstGeom prst="ellipse">
            <a:avLst/>
          </a:prstGeom>
          <a:noFill/>
          <a:ln w="38100">
            <a:solidFill>
              <a:srgbClr val="00FFFF"/>
            </a:solidFill>
            <a:round/>
            <a:headEnd/>
            <a:tailEnd/>
          </a:ln>
        </p:spPr>
        <p:txBody>
          <a:bodyPr wrap="none" anchor="ctr"/>
          <a:lstStyle/>
          <a:p>
            <a:endParaRPr lang="nl-NL"/>
          </a:p>
        </p:txBody>
      </p:sp>
      <p:sp>
        <p:nvSpPr>
          <p:cNvPr id="130057" name="Text Box 9"/>
          <p:cNvSpPr txBox="1">
            <a:spLocks noChangeArrowheads="1"/>
          </p:cNvSpPr>
          <p:nvPr/>
        </p:nvSpPr>
        <p:spPr bwMode="auto">
          <a:xfrm rot="-3705414">
            <a:off x="4760063" y="3549134"/>
            <a:ext cx="963725" cy="369332"/>
          </a:xfrm>
          <a:prstGeom prst="rect">
            <a:avLst/>
          </a:prstGeom>
          <a:noFill/>
          <a:ln w="12700">
            <a:noFill/>
            <a:miter lim="800000"/>
            <a:headEnd/>
            <a:tailEnd/>
          </a:ln>
        </p:spPr>
        <p:txBody>
          <a:bodyPr wrap="none">
            <a:spAutoFit/>
          </a:bodyPr>
          <a:lstStyle/>
          <a:p>
            <a:r>
              <a:rPr lang="nl-NL">
                <a:solidFill>
                  <a:srgbClr val="66CCFF"/>
                </a:solidFill>
              </a:rPr>
              <a:t>Mosdier</a:t>
            </a:r>
          </a:p>
        </p:txBody>
      </p:sp>
      <p:pic>
        <p:nvPicPr>
          <p:cNvPr id="130058" name="Picture 10"/>
          <p:cNvPicPr>
            <a:picLocks noChangeAspect="1" noChangeArrowheads="1"/>
          </p:cNvPicPr>
          <p:nvPr/>
        </p:nvPicPr>
        <p:blipFill>
          <a:blip r:embed="rId4" cstate="print"/>
          <a:srcRect/>
          <a:stretch>
            <a:fillRect/>
          </a:stretch>
        </p:blipFill>
        <p:spPr bwMode="auto">
          <a:xfrm rot="7464681">
            <a:off x="3690145" y="1802607"/>
            <a:ext cx="4829175" cy="3617913"/>
          </a:xfrm>
          <a:prstGeom prst="rect">
            <a:avLst/>
          </a:prstGeom>
          <a:noFill/>
          <a:ln w="12700">
            <a:noFill/>
            <a:miter lim="800000"/>
            <a:headEnd/>
            <a:tailEnd/>
          </a:ln>
        </p:spPr>
      </p:pic>
      <p:sp>
        <p:nvSpPr>
          <p:cNvPr id="11" name="Tekstvak 10"/>
          <p:cNvSpPr txBox="1"/>
          <p:nvPr/>
        </p:nvSpPr>
        <p:spPr>
          <a:xfrm>
            <a:off x="2707110" y="-71462"/>
            <a:ext cx="4389022" cy="646331"/>
          </a:xfrm>
          <a:prstGeom prst="rect">
            <a:avLst/>
          </a:prstGeom>
          <a:noFill/>
        </p:spPr>
        <p:txBody>
          <a:bodyPr wrap="none" rtlCol="0">
            <a:spAutoFit/>
          </a:bodyPr>
          <a:lstStyle/>
          <a:p>
            <a:r>
              <a:rPr lang="nl-NL" sz="3600" dirty="0">
                <a:solidFill>
                  <a:schemeClr val="bg1"/>
                </a:solidFill>
              </a:rPr>
              <a:t>Weer zo’n waterpoel…</a:t>
            </a:r>
          </a:p>
        </p:txBody>
      </p:sp>
      <p:sp>
        <p:nvSpPr>
          <p:cNvPr id="12" name="Tekstvak 11"/>
          <p:cNvSpPr txBox="1"/>
          <p:nvPr/>
        </p:nvSpPr>
        <p:spPr>
          <a:xfrm>
            <a:off x="5524497" y="1714488"/>
            <a:ext cx="1768497" cy="523220"/>
          </a:xfrm>
          <a:prstGeom prst="rect">
            <a:avLst/>
          </a:prstGeom>
          <a:noFill/>
        </p:spPr>
        <p:txBody>
          <a:bodyPr wrap="none" rtlCol="0">
            <a:spAutoFit/>
          </a:bodyPr>
          <a:lstStyle/>
          <a:p>
            <a:r>
              <a:rPr lang="nl-NL" sz="2800" i="1" dirty="0">
                <a:solidFill>
                  <a:srgbClr val="ADE4FD"/>
                </a:solidFill>
              </a:rPr>
              <a:t>Zeevitrage</a:t>
            </a:r>
            <a:r>
              <a:rPr lang="nl-NL" i="1" dirty="0">
                <a:solidFill>
                  <a:srgbClr val="ADE4FD"/>
                </a:solidFill>
              </a:rPr>
              <a:t> </a:t>
            </a:r>
          </a:p>
        </p:txBody>
      </p:sp>
    </p:spTree>
    <p:extLst>
      <p:ext uri="{BB962C8B-B14F-4D97-AF65-F5344CB8AC3E}">
        <p14:creationId xmlns:p14="http://schemas.microsoft.com/office/powerpoint/2010/main" val="94819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0051"/>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30055"/>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130054"/>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130053"/>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499"/>
                                          </p:stCondLst>
                                        </p:cTn>
                                        <p:tgtEl>
                                          <p:spTgt spid="1300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30056"/>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2000"/>
                                  </p:stCondLst>
                                  <p:childTnLst>
                                    <p:set>
                                      <p:cBhvr>
                                        <p:cTn id="25" dur="1" fill="hold">
                                          <p:stCondLst>
                                            <p:cond delay="499"/>
                                          </p:stCondLst>
                                        </p:cTn>
                                        <p:tgtEl>
                                          <p:spTgt spid="13005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8" presetClass="entr" presetSubtype="16" fill="hold" nodeType="clickEffect">
                                  <p:stCondLst>
                                    <p:cond delay="0"/>
                                  </p:stCondLst>
                                  <p:childTnLst>
                                    <p:set>
                                      <p:cBhvr>
                                        <p:cTn id="29" dur="1" fill="hold">
                                          <p:stCondLst>
                                            <p:cond delay="0"/>
                                          </p:stCondLst>
                                        </p:cTn>
                                        <p:tgtEl>
                                          <p:spTgt spid="130058"/>
                                        </p:tgtEl>
                                        <p:attrNameLst>
                                          <p:attrName>style.visibility</p:attrName>
                                        </p:attrNameLst>
                                      </p:cBhvr>
                                      <p:to>
                                        <p:strVal val="visible"/>
                                      </p:to>
                                    </p:set>
                                    <p:animEffect transition="in" filter="diamond(in)">
                                      <p:cBhvr>
                                        <p:cTn id="30" dur="2000"/>
                                        <p:tgtEl>
                                          <p:spTgt spid="130058"/>
                                        </p:tgtEl>
                                      </p:cBhvr>
                                    </p:animEffect>
                                  </p:childTnLst>
                                </p:cTn>
                              </p:par>
                            </p:childTnLst>
                          </p:cTn>
                        </p:par>
                        <p:par>
                          <p:cTn id="31" fill="hold">
                            <p:stCondLst>
                              <p:cond delay="2000"/>
                            </p:stCondLst>
                            <p:childTnLst>
                              <p:par>
                                <p:cTn id="32" presetID="1"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1" grpId="0" autoUpdateAnimBg="0"/>
      <p:bldP spid="130052" grpId="0" autoUpdateAnimBg="0"/>
      <p:bldP spid="130053" grpId="0" autoUpdateAnimBg="0"/>
      <p:bldP spid="130054" grpId="0" autoUpdateAnimBg="0"/>
      <p:bldP spid="130055" grpId="0" autoUpdateAnimBg="0"/>
      <p:bldP spid="130056" grpId="0" animBg="1"/>
      <p:bldP spid="130057" grpId="0" autoUpdateAnimBg="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6"/>
          <p:cNvSpPr>
            <a:spLocks noGrp="1" noChangeArrowheads="1"/>
          </p:cNvSpPr>
          <p:nvPr>
            <p:ph type="title"/>
          </p:nvPr>
        </p:nvSpPr>
        <p:spPr/>
        <p:txBody>
          <a:bodyPr/>
          <a:lstStyle/>
          <a:p>
            <a:r>
              <a:rPr lang="nl-NL"/>
              <a:t>Gewervelden</a:t>
            </a:r>
            <a:endParaRPr lang="nl-NL" dirty="0"/>
          </a:p>
        </p:txBody>
      </p:sp>
      <p:sp>
        <p:nvSpPr>
          <p:cNvPr id="117767" name="Rectangle 7"/>
          <p:cNvSpPr>
            <a:spLocks noGrp="1" noChangeArrowheads="1"/>
          </p:cNvSpPr>
          <p:nvPr>
            <p:ph type="body" idx="4294967295"/>
          </p:nvPr>
        </p:nvSpPr>
        <p:spPr>
          <a:xfrm>
            <a:off x="942964" y="1631671"/>
            <a:ext cx="3581400" cy="3810000"/>
          </a:xfrm>
        </p:spPr>
        <p:txBody>
          <a:bodyPr>
            <a:normAutofit/>
          </a:bodyPr>
          <a:lstStyle/>
          <a:p>
            <a:pPr>
              <a:lnSpc>
                <a:spcPct val="90000"/>
              </a:lnSpc>
            </a:pPr>
            <a:r>
              <a:rPr lang="nl-NL" dirty="0"/>
              <a:t>Vissen</a:t>
            </a:r>
          </a:p>
          <a:p>
            <a:pPr>
              <a:lnSpc>
                <a:spcPct val="90000"/>
              </a:lnSpc>
            </a:pPr>
            <a:r>
              <a:rPr lang="nl-NL" dirty="0"/>
              <a:t>Amfibieën</a:t>
            </a:r>
          </a:p>
          <a:p>
            <a:pPr>
              <a:lnSpc>
                <a:spcPct val="90000"/>
              </a:lnSpc>
            </a:pPr>
            <a:r>
              <a:rPr lang="nl-NL" dirty="0"/>
              <a:t>Reptielen</a:t>
            </a:r>
          </a:p>
          <a:p>
            <a:pPr>
              <a:lnSpc>
                <a:spcPct val="90000"/>
              </a:lnSpc>
            </a:pPr>
            <a:r>
              <a:rPr lang="nl-NL" dirty="0"/>
              <a:t>Vogels</a:t>
            </a:r>
          </a:p>
          <a:p>
            <a:pPr>
              <a:lnSpc>
                <a:spcPct val="90000"/>
              </a:lnSpc>
            </a:pPr>
            <a:r>
              <a:rPr lang="nl-NL" dirty="0"/>
              <a:t>Zoogdieren</a:t>
            </a:r>
          </a:p>
          <a:p>
            <a:pPr lvl="1">
              <a:lnSpc>
                <a:spcPct val="90000"/>
              </a:lnSpc>
            </a:pPr>
            <a:endParaRPr lang="nl-NL" dirty="0"/>
          </a:p>
        </p:txBody>
      </p:sp>
      <p:sp>
        <p:nvSpPr>
          <p:cNvPr id="117768" name="Text Box 8"/>
          <p:cNvSpPr txBox="1">
            <a:spLocks noChangeArrowheads="1"/>
          </p:cNvSpPr>
          <p:nvPr/>
        </p:nvSpPr>
        <p:spPr bwMode="auto">
          <a:xfrm>
            <a:off x="4738679" y="1848615"/>
            <a:ext cx="2598321" cy="1477328"/>
          </a:xfrm>
          <a:prstGeom prst="rect">
            <a:avLst/>
          </a:prstGeom>
          <a:noFill/>
          <a:ln w="12700">
            <a:noFill/>
            <a:miter lim="800000"/>
            <a:headEnd/>
            <a:tailEnd/>
          </a:ln>
        </p:spPr>
        <p:txBody>
          <a:bodyPr wrap="square">
            <a:spAutoFit/>
          </a:bodyPr>
          <a:lstStyle/>
          <a:p>
            <a:pPr algn="l">
              <a:buFontTx/>
              <a:buChar char="•"/>
            </a:pPr>
            <a:r>
              <a:rPr lang="nl-NL" sz="2400" dirty="0"/>
              <a:t>Rondbekken</a:t>
            </a:r>
          </a:p>
          <a:p>
            <a:pPr algn="l">
              <a:buFontTx/>
              <a:buChar char="•"/>
            </a:pPr>
            <a:r>
              <a:rPr lang="nl-NL" sz="2400" dirty="0"/>
              <a:t>Kraakbeenvissen</a:t>
            </a:r>
          </a:p>
          <a:p>
            <a:pPr algn="l">
              <a:buFontTx/>
              <a:buChar char="•"/>
            </a:pPr>
            <a:r>
              <a:rPr lang="nl-NL" sz="2400" dirty="0"/>
              <a:t>Beenvissen</a:t>
            </a:r>
          </a:p>
          <a:p>
            <a:pPr algn="l">
              <a:buFontTx/>
              <a:buChar char="•"/>
            </a:pPr>
            <a:endParaRPr lang="nl-NL" dirty="0"/>
          </a:p>
        </p:txBody>
      </p:sp>
      <p:sp>
        <p:nvSpPr>
          <p:cNvPr id="117769" name="Oval 9"/>
          <p:cNvSpPr>
            <a:spLocks noChangeArrowheads="1"/>
          </p:cNvSpPr>
          <p:nvPr/>
        </p:nvSpPr>
        <p:spPr bwMode="auto">
          <a:xfrm>
            <a:off x="4524364" y="1714488"/>
            <a:ext cx="2600324" cy="1600200"/>
          </a:xfrm>
          <a:prstGeom prst="ellipse">
            <a:avLst/>
          </a:prstGeom>
          <a:noFill/>
          <a:ln w="12700">
            <a:solidFill>
              <a:srgbClr val="0070C0"/>
            </a:solidFill>
            <a:round/>
            <a:headEnd/>
            <a:tailEnd/>
          </a:ln>
        </p:spPr>
        <p:txBody>
          <a:bodyPr wrap="none" anchor="ctr"/>
          <a:lstStyle/>
          <a:p>
            <a:endParaRPr lang="nl-NL"/>
          </a:p>
        </p:txBody>
      </p:sp>
      <p:sp>
        <p:nvSpPr>
          <p:cNvPr id="117770" name="Text Box 10"/>
          <p:cNvSpPr txBox="1">
            <a:spLocks noChangeArrowheads="1"/>
          </p:cNvSpPr>
          <p:nvPr/>
        </p:nvSpPr>
        <p:spPr bwMode="auto">
          <a:xfrm>
            <a:off x="5095869" y="3786191"/>
            <a:ext cx="2092239" cy="1200329"/>
          </a:xfrm>
          <a:prstGeom prst="rect">
            <a:avLst/>
          </a:prstGeom>
          <a:noFill/>
          <a:ln w="12700">
            <a:noFill/>
            <a:miter lim="800000"/>
            <a:headEnd/>
            <a:tailEnd/>
          </a:ln>
        </p:spPr>
        <p:txBody>
          <a:bodyPr wrap="none">
            <a:spAutoFit/>
          </a:bodyPr>
          <a:lstStyle/>
          <a:p>
            <a:pPr algn="l">
              <a:buFontTx/>
              <a:buChar char="•"/>
            </a:pPr>
            <a:r>
              <a:rPr lang="nl-NL" dirty="0"/>
              <a:t> </a:t>
            </a:r>
            <a:r>
              <a:rPr lang="nl-NL" sz="2400" dirty="0"/>
              <a:t>Slangen</a:t>
            </a:r>
          </a:p>
          <a:p>
            <a:pPr algn="l">
              <a:buFontTx/>
              <a:buChar char="•"/>
            </a:pPr>
            <a:r>
              <a:rPr lang="nl-NL" sz="2400" dirty="0"/>
              <a:t> Schildpadden</a:t>
            </a:r>
          </a:p>
          <a:p>
            <a:pPr algn="l">
              <a:buFontTx/>
              <a:buChar char="•"/>
            </a:pPr>
            <a:r>
              <a:rPr lang="nl-NL" sz="2400" dirty="0">
                <a:solidFill>
                  <a:srgbClr val="C0C0C0"/>
                </a:solidFill>
              </a:rPr>
              <a:t> Hagedissen</a:t>
            </a:r>
          </a:p>
        </p:txBody>
      </p:sp>
      <p:sp>
        <p:nvSpPr>
          <p:cNvPr id="117772" name="Line 12"/>
          <p:cNvSpPr>
            <a:spLocks noChangeShapeType="1"/>
          </p:cNvSpPr>
          <p:nvPr/>
        </p:nvSpPr>
        <p:spPr bwMode="auto">
          <a:xfrm>
            <a:off x="2278798" y="1927124"/>
            <a:ext cx="2459882" cy="501746"/>
          </a:xfrm>
          <a:prstGeom prst="line">
            <a:avLst/>
          </a:prstGeom>
          <a:noFill/>
          <a:ln w="12700">
            <a:solidFill>
              <a:srgbClr val="0070C0"/>
            </a:solidFill>
            <a:round/>
            <a:headEnd/>
            <a:tailEnd type="triangle" w="med" len="med"/>
          </a:ln>
        </p:spPr>
        <p:txBody>
          <a:bodyPr wrap="none" anchor="ctr"/>
          <a:lstStyle/>
          <a:p>
            <a:endParaRPr lang="nl-NL"/>
          </a:p>
        </p:txBody>
      </p:sp>
      <p:sp>
        <p:nvSpPr>
          <p:cNvPr id="23560" name="Text Box 14"/>
          <p:cNvSpPr txBox="1">
            <a:spLocks noChangeArrowheads="1"/>
          </p:cNvSpPr>
          <p:nvPr/>
        </p:nvSpPr>
        <p:spPr bwMode="auto">
          <a:xfrm>
            <a:off x="11353800" y="6585466"/>
            <a:ext cx="723275" cy="369332"/>
          </a:xfrm>
          <a:prstGeom prst="rect">
            <a:avLst/>
          </a:prstGeom>
          <a:noFill/>
          <a:ln w="12700">
            <a:noFill/>
            <a:miter lim="800000"/>
            <a:headEnd/>
            <a:tailEnd/>
          </a:ln>
        </p:spPr>
        <p:txBody>
          <a:bodyPr wrap="none">
            <a:spAutoFit/>
          </a:bodyPr>
          <a:lstStyle/>
          <a:p>
            <a:r>
              <a:rPr lang="nl-NL" dirty="0"/>
              <a:t>70-83</a:t>
            </a:r>
          </a:p>
        </p:txBody>
      </p:sp>
      <p:sp>
        <p:nvSpPr>
          <p:cNvPr id="117779" name="Line 19"/>
          <p:cNvSpPr>
            <a:spLocks noChangeShapeType="1"/>
          </p:cNvSpPr>
          <p:nvPr/>
        </p:nvSpPr>
        <p:spPr bwMode="auto">
          <a:xfrm>
            <a:off x="2652708" y="2900415"/>
            <a:ext cx="2443162" cy="1186820"/>
          </a:xfrm>
          <a:prstGeom prst="line">
            <a:avLst/>
          </a:prstGeom>
          <a:noFill/>
          <a:ln w="12700">
            <a:solidFill>
              <a:srgbClr val="0070C0"/>
            </a:solidFill>
            <a:round/>
            <a:headEnd/>
            <a:tailEnd type="triangle" w="med" len="med"/>
          </a:ln>
        </p:spPr>
        <p:txBody>
          <a:bodyPr wrap="none" anchor="ctr"/>
          <a:lstStyle/>
          <a:p>
            <a:endParaRPr lang="nl-NL"/>
          </a:p>
        </p:txBody>
      </p:sp>
      <p:sp>
        <p:nvSpPr>
          <p:cNvPr id="117780" name="Oval 20"/>
          <p:cNvSpPr>
            <a:spLocks noChangeArrowheads="1"/>
          </p:cNvSpPr>
          <p:nvPr/>
        </p:nvSpPr>
        <p:spPr bwMode="auto">
          <a:xfrm>
            <a:off x="4881554" y="3643314"/>
            <a:ext cx="2443163" cy="1396346"/>
          </a:xfrm>
          <a:prstGeom prst="ellipse">
            <a:avLst/>
          </a:prstGeom>
          <a:noFill/>
          <a:ln w="12700">
            <a:solidFill>
              <a:srgbClr val="0070C0"/>
            </a:solidFill>
            <a:round/>
            <a:headEnd/>
            <a:tailEnd/>
          </a:ln>
        </p:spPr>
        <p:txBody>
          <a:bodyPr wrap="none" anchor="ctr"/>
          <a:lstStyle/>
          <a:p>
            <a:endParaRPr lang="nl-NL"/>
          </a:p>
        </p:txBody>
      </p:sp>
      <p:sp>
        <p:nvSpPr>
          <p:cNvPr id="117782" name="Text Box 22"/>
          <p:cNvSpPr txBox="1">
            <a:spLocks noChangeArrowheads="1"/>
          </p:cNvSpPr>
          <p:nvPr/>
        </p:nvSpPr>
        <p:spPr bwMode="auto">
          <a:xfrm>
            <a:off x="8251022" y="857269"/>
            <a:ext cx="2012218" cy="461665"/>
          </a:xfrm>
          <a:prstGeom prst="rect">
            <a:avLst/>
          </a:prstGeom>
          <a:noFill/>
          <a:ln w="12700">
            <a:noFill/>
            <a:miter lim="800000"/>
            <a:headEnd/>
            <a:tailEnd/>
          </a:ln>
        </p:spPr>
        <p:txBody>
          <a:bodyPr wrap="none">
            <a:spAutoFit/>
          </a:bodyPr>
          <a:lstStyle/>
          <a:p>
            <a:r>
              <a:rPr lang="nl-NL" sz="2400" dirty="0">
                <a:solidFill>
                  <a:srgbClr val="106AB3"/>
                </a:solidFill>
              </a:rPr>
              <a:t>Zeedonderpad</a:t>
            </a:r>
          </a:p>
        </p:txBody>
      </p:sp>
      <p:sp>
        <p:nvSpPr>
          <p:cNvPr id="117784" name="Text Box 24"/>
          <p:cNvSpPr txBox="1">
            <a:spLocks noChangeArrowheads="1"/>
          </p:cNvSpPr>
          <p:nvPr/>
        </p:nvSpPr>
        <p:spPr bwMode="auto">
          <a:xfrm>
            <a:off x="5088994" y="6249387"/>
            <a:ext cx="1007007" cy="461665"/>
          </a:xfrm>
          <a:prstGeom prst="rect">
            <a:avLst/>
          </a:prstGeom>
          <a:noFill/>
          <a:ln w="12700">
            <a:noFill/>
            <a:miter lim="800000"/>
            <a:headEnd/>
            <a:tailEnd/>
          </a:ln>
        </p:spPr>
        <p:txBody>
          <a:bodyPr wrap="none">
            <a:spAutoFit/>
          </a:bodyPr>
          <a:lstStyle/>
          <a:p>
            <a:r>
              <a:rPr lang="nl-NL" sz="2400" dirty="0">
                <a:solidFill>
                  <a:srgbClr val="FFFF00"/>
                </a:solidFill>
              </a:rPr>
              <a:t>Dolfijn</a:t>
            </a:r>
          </a:p>
        </p:txBody>
      </p:sp>
      <p:pic>
        <p:nvPicPr>
          <p:cNvPr id="23567" name="Picture 25"/>
          <p:cNvPicPr>
            <a:picLocks noChangeAspect="1" noChangeArrowheads="1"/>
          </p:cNvPicPr>
          <p:nvPr/>
        </p:nvPicPr>
        <p:blipFill>
          <a:blip r:embed="rId3" cstate="print"/>
          <a:srcRect/>
          <a:stretch>
            <a:fillRect/>
          </a:stretch>
        </p:blipFill>
        <p:spPr bwMode="auto">
          <a:xfrm>
            <a:off x="7868503" y="1538981"/>
            <a:ext cx="3699612" cy="3780038"/>
          </a:xfrm>
          <a:prstGeom prst="rect">
            <a:avLst/>
          </a:prstGeom>
          <a:ln>
            <a:noFill/>
          </a:ln>
          <a:effectLst>
            <a:outerShdw blurRad="292100" dist="139700" dir="2700000" algn="tl" rotWithShape="0">
              <a:srgbClr val="333333">
                <a:alpha val="65000"/>
              </a:srgbClr>
            </a:outerShdw>
          </a:effectLst>
        </p:spPr>
      </p:pic>
      <p:pic>
        <p:nvPicPr>
          <p:cNvPr id="3" name="Afbeelding 2">
            <a:extLst>
              <a:ext uri="{FF2B5EF4-FFF2-40B4-BE49-F238E27FC236}">
                <a16:creationId xmlns:a16="http://schemas.microsoft.com/office/drawing/2014/main" id="{4B2E56B9-1E0A-AB35-5A4C-237CA850C326}"/>
              </a:ext>
            </a:extLst>
          </p:cNvPr>
          <p:cNvPicPr>
            <a:picLocks noChangeAspect="1"/>
          </p:cNvPicPr>
          <p:nvPr/>
        </p:nvPicPr>
        <p:blipFill>
          <a:blip r:embed="rId4"/>
          <a:stretch>
            <a:fillRect/>
          </a:stretch>
        </p:blipFill>
        <p:spPr>
          <a:xfrm>
            <a:off x="390525" y="4111625"/>
            <a:ext cx="3962400" cy="2641600"/>
          </a:xfrm>
          <a:prstGeom prst="rect">
            <a:avLst/>
          </a:prstGeom>
        </p:spPr>
      </p:pic>
    </p:spTree>
    <p:extLst>
      <p:ext uri="{BB962C8B-B14F-4D97-AF65-F5344CB8AC3E}">
        <p14:creationId xmlns:p14="http://schemas.microsoft.com/office/powerpoint/2010/main" val="1746286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117767">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117767">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117767">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117767">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11776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777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776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7769"/>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1000"/>
                                  </p:stCondLst>
                                  <p:childTnLst>
                                    <p:set>
                                      <p:cBhvr>
                                        <p:cTn id="29" dur="1" fill="hold">
                                          <p:stCondLst>
                                            <p:cond delay="0"/>
                                          </p:stCondLst>
                                        </p:cTn>
                                        <p:tgtEl>
                                          <p:spTgt spid="117779"/>
                                        </p:tgtEl>
                                        <p:attrNameLst>
                                          <p:attrName>style.visibility</p:attrName>
                                        </p:attrNameLst>
                                      </p:cBhvr>
                                      <p:to>
                                        <p:strVal val="visible"/>
                                      </p:to>
                                    </p:set>
                                  </p:childTnLst>
                                </p:cTn>
                              </p:par>
                            </p:childTnLst>
                          </p:cTn>
                        </p:par>
                        <p:par>
                          <p:cTn id="30" fill="hold">
                            <p:stCondLst>
                              <p:cond delay="1000"/>
                            </p:stCondLst>
                            <p:childTnLst>
                              <p:par>
                                <p:cTn id="31" presetID="1" presetClass="entr" presetSubtype="0" fill="hold" grpId="0" nodeType="afterEffect">
                                  <p:stCondLst>
                                    <p:cond delay="0"/>
                                  </p:stCondLst>
                                  <p:childTnLst>
                                    <p:set>
                                      <p:cBhvr>
                                        <p:cTn id="32" dur="1" fill="hold">
                                          <p:stCondLst>
                                            <p:cond delay="0"/>
                                          </p:stCondLst>
                                        </p:cTn>
                                        <p:tgtEl>
                                          <p:spTgt spid="117780"/>
                                        </p:tgtEl>
                                        <p:attrNameLst>
                                          <p:attrName>style.visibility</p:attrName>
                                        </p:attrNameLst>
                                      </p:cBhvr>
                                      <p:to>
                                        <p:strVal val="visible"/>
                                      </p:to>
                                    </p:set>
                                  </p:childTnLst>
                                </p:cTn>
                              </p:par>
                            </p:childTnLst>
                          </p:cTn>
                        </p:par>
                        <p:par>
                          <p:cTn id="33" fill="hold">
                            <p:stCondLst>
                              <p:cond delay="1000"/>
                            </p:stCondLst>
                            <p:childTnLst>
                              <p:par>
                                <p:cTn id="34" presetID="1" presetClass="entr" presetSubtype="0" fill="hold" grpId="0" nodeType="afterEffect">
                                  <p:stCondLst>
                                    <p:cond delay="0"/>
                                  </p:stCondLst>
                                  <p:childTnLst>
                                    <p:set>
                                      <p:cBhvr>
                                        <p:cTn id="35" dur="1" fill="hold">
                                          <p:stCondLst>
                                            <p:cond delay="0"/>
                                          </p:stCondLst>
                                        </p:cTn>
                                        <p:tgtEl>
                                          <p:spTgt spid="11777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17784"/>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77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8" grpId="0"/>
      <p:bldP spid="117769" grpId="0" animBg="1"/>
      <p:bldP spid="117770" grpId="0"/>
      <p:bldP spid="117772" grpId="0" animBg="1"/>
      <p:bldP spid="117779" grpId="0" animBg="1"/>
      <p:bldP spid="117780" grpId="0" animBg="1"/>
      <p:bldP spid="117782" grpId="0"/>
      <p:bldP spid="11778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6"/>
          <p:cNvSpPr>
            <a:spLocks noGrp="1" noChangeArrowheads="1"/>
          </p:cNvSpPr>
          <p:nvPr>
            <p:ph type="title"/>
          </p:nvPr>
        </p:nvSpPr>
        <p:spPr/>
        <p:txBody>
          <a:bodyPr/>
          <a:lstStyle/>
          <a:p>
            <a:pPr algn="l"/>
            <a:r>
              <a:rPr lang="nl-NL" dirty="0"/>
              <a:t>Zakpijpen </a:t>
            </a:r>
            <a:r>
              <a:rPr lang="nl-NL" sz="3200" dirty="0"/>
              <a:t>(ook wel: manteldieren genoemd)</a:t>
            </a:r>
            <a:endParaRPr lang="nl-NL" dirty="0"/>
          </a:p>
        </p:txBody>
      </p:sp>
      <p:sp>
        <p:nvSpPr>
          <p:cNvPr id="24580" name="Rectangle 7"/>
          <p:cNvSpPr>
            <a:spLocks noGrp="1" noChangeArrowheads="1"/>
          </p:cNvSpPr>
          <p:nvPr>
            <p:ph type="body" idx="1"/>
          </p:nvPr>
        </p:nvSpPr>
        <p:spPr/>
        <p:txBody>
          <a:bodyPr/>
          <a:lstStyle/>
          <a:p>
            <a:r>
              <a:rPr lang="nl-NL" dirty="0"/>
              <a:t>In- en uitstroomopening</a:t>
            </a:r>
          </a:p>
          <a:p>
            <a:r>
              <a:rPr lang="nl-NL" dirty="0"/>
              <a:t>Soms doorzichtig</a:t>
            </a:r>
          </a:p>
          <a:p>
            <a:r>
              <a:rPr lang="nl-NL" dirty="0"/>
              <a:t>Soms kolonievormend</a:t>
            </a:r>
          </a:p>
          <a:p>
            <a:r>
              <a:rPr lang="nl-NL" dirty="0"/>
              <a:t>Goede zintuigen</a:t>
            </a:r>
          </a:p>
          <a:p>
            <a:r>
              <a:rPr lang="nl-NL" dirty="0"/>
              <a:t>Vastzittend</a:t>
            </a:r>
          </a:p>
        </p:txBody>
      </p:sp>
      <p:pic>
        <p:nvPicPr>
          <p:cNvPr id="1026" name="Picture 2"/>
          <p:cNvPicPr>
            <a:picLocks noChangeAspect="1" noChangeArrowheads="1"/>
          </p:cNvPicPr>
          <p:nvPr/>
        </p:nvPicPr>
        <p:blipFill>
          <a:blip r:embed="rId3" cstate="print"/>
          <a:srcRect/>
          <a:stretch>
            <a:fillRect/>
          </a:stretch>
        </p:blipFill>
        <p:spPr bwMode="auto">
          <a:xfrm>
            <a:off x="6296034" y="1533893"/>
            <a:ext cx="3876665" cy="4958982"/>
          </a:xfrm>
          <a:prstGeom prst="rect">
            <a:avLst/>
          </a:prstGeom>
          <a:noFill/>
          <a:ln w="9525">
            <a:noFill/>
            <a:miter lim="800000"/>
            <a:headEnd/>
            <a:tailEnd/>
          </a:ln>
          <a:effectLst/>
        </p:spPr>
      </p:pic>
      <p:sp>
        <p:nvSpPr>
          <p:cNvPr id="8" name="Text Box 14"/>
          <p:cNvSpPr txBox="1">
            <a:spLocks noChangeArrowheads="1"/>
          </p:cNvSpPr>
          <p:nvPr/>
        </p:nvSpPr>
        <p:spPr bwMode="auto">
          <a:xfrm>
            <a:off x="11353800" y="6569366"/>
            <a:ext cx="723275" cy="369332"/>
          </a:xfrm>
          <a:prstGeom prst="rect">
            <a:avLst/>
          </a:prstGeom>
          <a:noFill/>
          <a:ln w="12700">
            <a:noFill/>
            <a:miter lim="800000"/>
            <a:headEnd/>
            <a:tailEnd/>
          </a:ln>
        </p:spPr>
        <p:txBody>
          <a:bodyPr wrap="none">
            <a:spAutoFit/>
          </a:bodyPr>
          <a:lstStyle/>
          <a:p>
            <a:r>
              <a:rPr lang="nl-NL" dirty="0"/>
              <a:t>70-71</a:t>
            </a:r>
          </a:p>
        </p:txBody>
      </p:sp>
    </p:spTree>
    <p:extLst>
      <p:ext uri="{BB962C8B-B14F-4D97-AF65-F5344CB8AC3E}">
        <p14:creationId xmlns:p14="http://schemas.microsoft.com/office/powerpoint/2010/main" val="695118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1524001" y="-23"/>
            <a:ext cx="9144031" cy="6858023"/>
          </a:xfrm>
          <a:prstGeom prst="rect">
            <a:avLst/>
          </a:prstGeom>
          <a:noFill/>
          <a:ln w="9525">
            <a:noFill/>
            <a:miter lim="800000"/>
            <a:headEnd/>
            <a:tailEnd/>
          </a:ln>
          <a:effectLst/>
        </p:spPr>
      </p:pic>
      <p:sp>
        <p:nvSpPr>
          <p:cNvPr id="3" name="Rechthoek 2"/>
          <p:cNvSpPr/>
          <p:nvPr/>
        </p:nvSpPr>
        <p:spPr>
          <a:xfrm>
            <a:off x="1547175" y="6130374"/>
            <a:ext cx="4896149" cy="584775"/>
          </a:xfrm>
          <a:prstGeom prst="rect">
            <a:avLst/>
          </a:prstGeom>
        </p:spPr>
        <p:txBody>
          <a:bodyPr wrap="none">
            <a:spAutoFit/>
          </a:bodyPr>
          <a:lstStyle/>
          <a:p>
            <a:r>
              <a:rPr lang="nl-NL" sz="3200" dirty="0">
                <a:solidFill>
                  <a:srgbClr val="ADE4FD"/>
                </a:solidFill>
              </a:rPr>
              <a:t>Glaszakpijp &amp; Slingerzakpijp</a:t>
            </a:r>
          </a:p>
        </p:txBody>
      </p:sp>
    </p:spTree>
    <p:extLst>
      <p:ext uri="{BB962C8B-B14F-4D97-AF65-F5344CB8AC3E}">
        <p14:creationId xmlns:p14="http://schemas.microsoft.com/office/powerpoint/2010/main" val="897207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endParaRPr lang="nl-NL"/>
          </a:p>
        </p:txBody>
      </p:sp>
      <p:sp>
        <p:nvSpPr>
          <p:cNvPr id="3" name="Tijdelijke aanduiding voor inhoud 2"/>
          <p:cNvSpPr>
            <a:spLocks noGrp="1"/>
          </p:cNvSpPr>
          <p:nvPr>
            <p:ph idx="1"/>
          </p:nvPr>
        </p:nvSpPr>
        <p:spPr/>
        <p:txBody>
          <a:bodyPr/>
          <a:lstStyle/>
          <a:p>
            <a:endParaRPr lang="nl-NL"/>
          </a:p>
        </p:txBody>
      </p:sp>
      <p:pic>
        <p:nvPicPr>
          <p:cNvPr id="2050" name="Picture 2"/>
          <p:cNvPicPr>
            <a:picLocks noChangeAspect="1" noChangeArrowheads="1"/>
          </p:cNvPicPr>
          <p:nvPr/>
        </p:nvPicPr>
        <p:blipFill>
          <a:blip r:embed="rId3" cstate="print"/>
          <a:srcRect/>
          <a:stretch>
            <a:fillRect/>
          </a:stretch>
        </p:blipFill>
        <p:spPr bwMode="auto">
          <a:xfrm>
            <a:off x="1524000" y="-24"/>
            <a:ext cx="9215470" cy="6911603"/>
          </a:xfrm>
          <a:prstGeom prst="rect">
            <a:avLst/>
          </a:prstGeom>
          <a:noFill/>
          <a:ln w="9525">
            <a:noFill/>
            <a:miter lim="800000"/>
            <a:headEnd/>
            <a:tailEnd/>
          </a:ln>
          <a:effectLst/>
        </p:spPr>
      </p:pic>
      <p:sp>
        <p:nvSpPr>
          <p:cNvPr id="6" name="Rechthoek 5"/>
          <p:cNvSpPr/>
          <p:nvPr/>
        </p:nvSpPr>
        <p:spPr>
          <a:xfrm>
            <a:off x="1524001" y="6273226"/>
            <a:ext cx="4817601" cy="584775"/>
          </a:xfrm>
          <a:prstGeom prst="rect">
            <a:avLst/>
          </a:prstGeom>
        </p:spPr>
        <p:txBody>
          <a:bodyPr wrap="none">
            <a:spAutoFit/>
          </a:bodyPr>
          <a:lstStyle/>
          <a:p>
            <a:r>
              <a:rPr lang="nl-NL" sz="3200" dirty="0">
                <a:solidFill>
                  <a:srgbClr val="ADE4FD"/>
                </a:solidFill>
              </a:rPr>
              <a:t>Glaszakpijp &amp; Slingerzakpijp</a:t>
            </a:r>
          </a:p>
        </p:txBody>
      </p:sp>
    </p:spTree>
    <p:extLst>
      <p:ext uri="{BB962C8B-B14F-4D97-AF65-F5344CB8AC3E}">
        <p14:creationId xmlns:p14="http://schemas.microsoft.com/office/powerpoint/2010/main" val="929974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p:cNvSpPr>
            <a:spLocks noGrp="1" noChangeArrowheads="1"/>
          </p:cNvSpPr>
          <p:nvPr>
            <p:ph type="title"/>
          </p:nvPr>
        </p:nvSpPr>
        <p:spPr/>
        <p:txBody>
          <a:bodyPr/>
          <a:lstStyle/>
          <a:p>
            <a:r>
              <a:rPr lang="nl-NL"/>
              <a:t>Gewervelden</a:t>
            </a:r>
          </a:p>
        </p:txBody>
      </p:sp>
      <p:sp>
        <p:nvSpPr>
          <p:cNvPr id="25603" name="Rectangle 7"/>
          <p:cNvSpPr>
            <a:spLocks noGrp="1" noChangeArrowheads="1"/>
          </p:cNvSpPr>
          <p:nvPr>
            <p:ph type="body" idx="1"/>
          </p:nvPr>
        </p:nvSpPr>
        <p:spPr>
          <a:xfrm>
            <a:off x="838200" y="1825625"/>
            <a:ext cx="4572000" cy="4351338"/>
          </a:xfrm>
        </p:spPr>
        <p:txBody>
          <a:bodyPr/>
          <a:lstStyle/>
          <a:p>
            <a:r>
              <a:rPr lang="nl-NL" dirty="0"/>
              <a:t>Wervelkolom</a:t>
            </a:r>
          </a:p>
          <a:p>
            <a:r>
              <a:rPr lang="nl-NL" dirty="0"/>
              <a:t>Goede zintuigen o.a. ogen</a:t>
            </a:r>
          </a:p>
          <a:p>
            <a:r>
              <a:rPr lang="nl-NL" dirty="0"/>
              <a:t>M.u.v. vogels kennen alle groepen waterbewoners</a:t>
            </a:r>
          </a:p>
          <a:p>
            <a:endParaRPr lang="nl-NL" dirty="0"/>
          </a:p>
        </p:txBody>
      </p:sp>
      <p:sp>
        <p:nvSpPr>
          <p:cNvPr id="25604" name="Text Box 9"/>
          <p:cNvSpPr txBox="1">
            <a:spLocks noChangeArrowheads="1"/>
          </p:cNvSpPr>
          <p:nvPr/>
        </p:nvSpPr>
        <p:spPr bwMode="auto">
          <a:xfrm>
            <a:off x="11353800" y="6589882"/>
            <a:ext cx="829073" cy="369332"/>
          </a:xfrm>
          <a:prstGeom prst="rect">
            <a:avLst/>
          </a:prstGeom>
          <a:noFill/>
          <a:ln w="12700">
            <a:noFill/>
            <a:miter lim="800000"/>
            <a:headEnd/>
            <a:tailEnd/>
          </a:ln>
        </p:spPr>
        <p:txBody>
          <a:bodyPr wrap="none">
            <a:spAutoFit/>
          </a:bodyPr>
          <a:lstStyle/>
          <a:p>
            <a:r>
              <a:rPr lang="nl-NL" dirty="0"/>
              <a:t>73 - 86</a:t>
            </a:r>
          </a:p>
        </p:txBody>
      </p:sp>
      <p:sp>
        <p:nvSpPr>
          <p:cNvPr id="121866" name="Text Box 10"/>
          <p:cNvSpPr txBox="1">
            <a:spLocks noChangeArrowheads="1"/>
          </p:cNvSpPr>
          <p:nvPr/>
        </p:nvSpPr>
        <p:spPr bwMode="auto">
          <a:xfrm>
            <a:off x="8111906" y="6174799"/>
            <a:ext cx="619337" cy="461665"/>
          </a:xfrm>
          <a:prstGeom prst="rect">
            <a:avLst/>
          </a:prstGeom>
          <a:noFill/>
          <a:ln w="12700">
            <a:noFill/>
            <a:miter lim="800000"/>
            <a:headEnd/>
            <a:tailEnd/>
          </a:ln>
        </p:spPr>
        <p:txBody>
          <a:bodyPr wrap="none">
            <a:spAutoFit/>
          </a:bodyPr>
          <a:lstStyle/>
          <a:p>
            <a:r>
              <a:rPr lang="nl-NL" sz="2400" dirty="0">
                <a:solidFill>
                  <a:srgbClr val="61BA50"/>
                </a:solidFill>
              </a:rPr>
              <a:t>Pos</a:t>
            </a:r>
          </a:p>
        </p:txBody>
      </p:sp>
      <p:pic>
        <p:nvPicPr>
          <p:cNvPr id="9218" name="Picture 2"/>
          <p:cNvPicPr>
            <a:picLocks noChangeAspect="1" noChangeArrowheads="1"/>
          </p:cNvPicPr>
          <p:nvPr/>
        </p:nvPicPr>
        <p:blipFill>
          <a:blip r:embed="rId3" cstate="print"/>
          <a:srcRect/>
          <a:stretch>
            <a:fillRect/>
          </a:stretch>
        </p:blipFill>
        <p:spPr bwMode="auto">
          <a:xfrm>
            <a:off x="5195521" y="1520832"/>
            <a:ext cx="6452109" cy="44940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9906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1866"/>
                                        </p:tgtEl>
                                        <p:attrNameLst>
                                          <p:attrName>style.visibility</p:attrName>
                                        </p:attrNameLst>
                                      </p:cBhvr>
                                      <p:to>
                                        <p:strVal val="visible"/>
                                      </p:to>
                                    </p:set>
                                    <p:anim calcmode="lin" valueType="num">
                                      <p:cBhvr additive="base">
                                        <p:cTn id="7" dur="500" fill="hold"/>
                                        <p:tgtEl>
                                          <p:spTgt spid="121866"/>
                                        </p:tgtEl>
                                        <p:attrNameLst>
                                          <p:attrName>ppt_x</p:attrName>
                                        </p:attrNameLst>
                                      </p:cBhvr>
                                      <p:tavLst>
                                        <p:tav tm="0">
                                          <p:val>
                                            <p:strVal val="#ppt_x"/>
                                          </p:val>
                                        </p:tav>
                                        <p:tav tm="100000">
                                          <p:val>
                                            <p:strVal val="#ppt_x"/>
                                          </p:val>
                                        </p:tav>
                                      </p:tavLst>
                                    </p:anim>
                                    <p:anim calcmode="lin" valueType="num">
                                      <p:cBhvr additive="base">
                                        <p:cTn id="8" dur="500" fill="hold"/>
                                        <p:tgtEl>
                                          <p:spTgt spid="1218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6"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6"/>
          <p:cNvSpPr>
            <a:spLocks noGrp="1" noChangeArrowheads="1"/>
          </p:cNvSpPr>
          <p:nvPr>
            <p:ph type="title"/>
          </p:nvPr>
        </p:nvSpPr>
        <p:spPr/>
        <p:txBody>
          <a:bodyPr/>
          <a:lstStyle/>
          <a:p>
            <a:r>
              <a:rPr lang="nl-NL"/>
              <a:t>Vissen</a:t>
            </a:r>
          </a:p>
        </p:txBody>
      </p:sp>
      <p:sp>
        <p:nvSpPr>
          <p:cNvPr id="26628" name="Rectangle 7"/>
          <p:cNvSpPr>
            <a:spLocks noGrp="1" noChangeArrowheads="1"/>
          </p:cNvSpPr>
          <p:nvPr>
            <p:ph type="body" idx="1"/>
          </p:nvPr>
        </p:nvSpPr>
        <p:spPr>
          <a:xfrm>
            <a:off x="827049" y="1597025"/>
            <a:ext cx="10515600" cy="4351338"/>
          </a:xfrm>
        </p:spPr>
        <p:txBody>
          <a:bodyPr/>
          <a:lstStyle/>
          <a:p>
            <a:r>
              <a:rPr lang="nl-NL" dirty="0"/>
              <a:t>Zijlijn als tast/druk zintuig.</a:t>
            </a:r>
          </a:p>
          <a:p>
            <a:r>
              <a:rPr lang="nl-NL" dirty="0"/>
              <a:t>Rondbekken: kraakbeenskelet (zacht), geen kaken</a:t>
            </a:r>
          </a:p>
          <a:p>
            <a:r>
              <a:rPr lang="nl-NL" dirty="0"/>
              <a:t>Kraakbeenvissen: “</a:t>
            </a:r>
            <a:r>
              <a:rPr lang="nl-NL" dirty="0" err="1"/>
              <a:t>zacht”skelet</a:t>
            </a:r>
            <a:r>
              <a:rPr lang="nl-NL" dirty="0"/>
              <a:t>. Roggen en Haaien, geen kieuwdeksel</a:t>
            </a:r>
          </a:p>
          <a:p>
            <a:r>
              <a:rPr lang="nl-NL" dirty="0"/>
              <a:t>Beenvissen: Stevig skelet</a:t>
            </a:r>
          </a:p>
          <a:p>
            <a:endParaRPr lang="nl-NL" dirty="0"/>
          </a:p>
        </p:txBody>
      </p:sp>
      <p:sp>
        <p:nvSpPr>
          <p:cNvPr id="123914" name="Text Box 10"/>
          <p:cNvSpPr txBox="1">
            <a:spLocks noChangeArrowheads="1"/>
          </p:cNvSpPr>
          <p:nvPr/>
        </p:nvSpPr>
        <p:spPr bwMode="auto">
          <a:xfrm>
            <a:off x="5011212" y="6131020"/>
            <a:ext cx="3826881" cy="461665"/>
          </a:xfrm>
          <a:prstGeom prst="rect">
            <a:avLst/>
          </a:prstGeom>
          <a:noFill/>
          <a:ln w="12700">
            <a:noFill/>
            <a:miter lim="800000"/>
            <a:headEnd/>
            <a:tailEnd/>
          </a:ln>
        </p:spPr>
        <p:txBody>
          <a:bodyPr wrap="none">
            <a:spAutoFit/>
          </a:bodyPr>
          <a:lstStyle/>
          <a:p>
            <a:r>
              <a:rPr lang="nl-NL" sz="2400" dirty="0"/>
              <a:t>Prik (rondbek), parasitaire vis</a:t>
            </a:r>
          </a:p>
        </p:txBody>
      </p:sp>
      <p:sp>
        <p:nvSpPr>
          <p:cNvPr id="26631" name="Text Box 11"/>
          <p:cNvSpPr txBox="1">
            <a:spLocks noChangeArrowheads="1"/>
          </p:cNvSpPr>
          <p:nvPr/>
        </p:nvSpPr>
        <p:spPr bwMode="auto">
          <a:xfrm>
            <a:off x="11505473" y="6592685"/>
            <a:ext cx="418704" cy="369332"/>
          </a:xfrm>
          <a:prstGeom prst="rect">
            <a:avLst/>
          </a:prstGeom>
          <a:noFill/>
          <a:ln w="12700">
            <a:noFill/>
            <a:miter lim="800000"/>
            <a:headEnd/>
            <a:tailEnd/>
          </a:ln>
        </p:spPr>
        <p:txBody>
          <a:bodyPr wrap="none">
            <a:spAutoFit/>
          </a:bodyPr>
          <a:lstStyle/>
          <a:p>
            <a:r>
              <a:rPr lang="nl-NL" dirty="0"/>
              <a:t>73</a:t>
            </a:r>
          </a:p>
        </p:txBody>
      </p:sp>
      <p:pic>
        <p:nvPicPr>
          <p:cNvPr id="8194" name="Picture 2"/>
          <p:cNvPicPr>
            <a:picLocks noChangeAspect="1" noChangeArrowheads="1"/>
          </p:cNvPicPr>
          <p:nvPr/>
        </p:nvPicPr>
        <p:blipFill>
          <a:blip r:embed="rId3" cstate="print"/>
          <a:srcRect/>
          <a:stretch>
            <a:fillRect/>
          </a:stretch>
        </p:blipFill>
        <p:spPr bwMode="auto">
          <a:xfrm>
            <a:off x="1577898" y="3720312"/>
            <a:ext cx="3248947" cy="3094235"/>
          </a:xfrm>
          <a:prstGeom prst="rect">
            <a:avLst/>
          </a:prstGeom>
          <a:ln>
            <a:noFill/>
          </a:ln>
          <a:effectLst>
            <a:outerShdw blurRad="292100" dist="139700" dir="2700000" algn="tl" rotWithShape="0">
              <a:srgbClr val="333333">
                <a:alpha val="65000"/>
              </a:srgbClr>
            </a:outerShdw>
          </a:effectLst>
        </p:spPr>
      </p:pic>
      <p:pic>
        <p:nvPicPr>
          <p:cNvPr id="8195" name="Picture 3"/>
          <p:cNvPicPr>
            <a:picLocks noChangeAspect="1" noChangeArrowheads="1"/>
          </p:cNvPicPr>
          <p:nvPr/>
        </p:nvPicPr>
        <p:blipFill>
          <a:blip r:embed="rId4" cstate="print"/>
          <a:srcRect/>
          <a:stretch>
            <a:fillRect/>
          </a:stretch>
        </p:blipFill>
        <p:spPr bwMode="auto">
          <a:xfrm>
            <a:off x="6238876" y="3318579"/>
            <a:ext cx="4429156" cy="2739004"/>
          </a:xfrm>
          <a:prstGeom prst="rect">
            <a:avLst/>
          </a:prstGeom>
          <a:ln>
            <a:noFill/>
          </a:ln>
          <a:effectLst>
            <a:outerShdw blurRad="292100" dist="139700" dir="2700000" algn="tl" rotWithShape="0">
              <a:srgbClr val="333333">
                <a:alpha val="65000"/>
              </a:srgbClr>
            </a:outerShdw>
          </a:effectLst>
        </p:spPr>
      </p:pic>
      <p:sp>
        <p:nvSpPr>
          <p:cNvPr id="8" name="Tekstvak 7"/>
          <p:cNvSpPr txBox="1"/>
          <p:nvPr/>
        </p:nvSpPr>
        <p:spPr>
          <a:xfrm>
            <a:off x="9167835" y="5643579"/>
            <a:ext cx="917239" cy="307777"/>
          </a:xfrm>
          <a:prstGeom prst="rect">
            <a:avLst/>
          </a:prstGeom>
          <a:noFill/>
        </p:spPr>
        <p:txBody>
          <a:bodyPr wrap="none" rtlCol="0">
            <a:spAutoFit/>
          </a:bodyPr>
          <a:lstStyle/>
          <a:p>
            <a:r>
              <a:rPr lang="nl-NL" sz="1400" dirty="0">
                <a:solidFill>
                  <a:schemeClr val="bg1"/>
                </a:solidFill>
              </a:rPr>
              <a:t>Wikipedia</a:t>
            </a:r>
          </a:p>
        </p:txBody>
      </p:sp>
      <p:sp>
        <p:nvSpPr>
          <p:cNvPr id="9" name="Tekstvak 8"/>
          <p:cNvSpPr txBox="1"/>
          <p:nvPr/>
        </p:nvSpPr>
        <p:spPr>
          <a:xfrm>
            <a:off x="3952861" y="6478810"/>
            <a:ext cx="917239" cy="307777"/>
          </a:xfrm>
          <a:prstGeom prst="rect">
            <a:avLst/>
          </a:prstGeom>
          <a:noFill/>
        </p:spPr>
        <p:txBody>
          <a:bodyPr wrap="none" rtlCol="0">
            <a:spAutoFit/>
          </a:bodyPr>
          <a:lstStyle/>
          <a:p>
            <a:r>
              <a:rPr lang="nl-NL" sz="1400" dirty="0">
                <a:solidFill>
                  <a:schemeClr val="bg1"/>
                </a:solidFill>
              </a:rPr>
              <a:t>Wikipedia</a:t>
            </a:r>
          </a:p>
        </p:txBody>
      </p:sp>
    </p:spTree>
    <p:extLst>
      <p:ext uri="{BB962C8B-B14F-4D97-AF65-F5344CB8AC3E}">
        <p14:creationId xmlns:p14="http://schemas.microsoft.com/office/powerpoint/2010/main" val="1500818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39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4"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7"/>
          <p:cNvSpPr txBox="1">
            <a:spLocks noChangeArrowheads="1"/>
          </p:cNvSpPr>
          <p:nvPr/>
        </p:nvSpPr>
        <p:spPr bwMode="auto">
          <a:xfrm>
            <a:off x="1981200" y="1488940"/>
            <a:ext cx="1389996" cy="461665"/>
          </a:xfrm>
          <a:prstGeom prst="rect">
            <a:avLst/>
          </a:prstGeom>
          <a:noFill/>
          <a:ln w="12700">
            <a:noFill/>
            <a:miter lim="800000"/>
            <a:headEnd/>
            <a:tailEnd/>
          </a:ln>
        </p:spPr>
        <p:txBody>
          <a:bodyPr wrap="none">
            <a:spAutoFit/>
          </a:bodyPr>
          <a:lstStyle/>
          <a:p>
            <a:r>
              <a:rPr lang="nl-NL" sz="2400" dirty="0">
                <a:solidFill>
                  <a:srgbClr val="106AB3"/>
                </a:solidFill>
              </a:rPr>
              <a:t>Sidderrog</a:t>
            </a:r>
          </a:p>
        </p:txBody>
      </p:sp>
      <p:pic>
        <p:nvPicPr>
          <p:cNvPr id="1027" name="Picture 3"/>
          <p:cNvPicPr>
            <a:picLocks noChangeAspect="1" noChangeArrowheads="1"/>
          </p:cNvPicPr>
          <p:nvPr/>
        </p:nvPicPr>
        <p:blipFill>
          <a:blip r:embed="rId3" cstate="print"/>
          <a:srcRect/>
          <a:stretch>
            <a:fillRect/>
          </a:stretch>
        </p:blipFill>
        <p:spPr bwMode="auto">
          <a:xfrm>
            <a:off x="373626" y="1926080"/>
            <a:ext cx="5475327" cy="4106495"/>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4" cstate="print"/>
          <a:srcRect/>
          <a:stretch>
            <a:fillRect/>
          </a:stretch>
        </p:blipFill>
        <p:spPr bwMode="auto">
          <a:xfrm>
            <a:off x="6343049" y="1950604"/>
            <a:ext cx="5249395" cy="4094527"/>
          </a:xfrm>
          <a:prstGeom prst="rect">
            <a:avLst/>
          </a:prstGeom>
          <a:ln>
            <a:noFill/>
          </a:ln>
          <a:effectLst>
            <a:outerShdw blurRad="292100" dist="139700" dir="2700000" algn="tl" rotWithShape="0">
              <a:srgbClr val="333333">
                <a:alpha val="65000"/>
              </a:srgbClr>
            </a:outerShdw>
          </a:effectLst>
        </p:spPr>
      </p:pic>
      <p:sp>
        <p:nvSpPr>
          <p:cNvPr id="11" name="Text Box 1039"/>
          <p:cNvSpPr txBox="1">
            <a:spLocks noChangeArrowheads="1"/>
          </p:cNvSpPr>
          <p:nvPr/>
        </p:nvSpPr>
        <p:spPr bwMode="auto">
          <a:xfrm>
            <a:off x="8267738" y="1488940"/>
            <a:ext cx="1863587" cy="461665"/>
          </a:xfrm>
          <a:prstGeom prst="rect">
            <a:avLst/>
          </a:prstGeom>
          <a:solidFill>
            <a:schemeClr val="accent1">
              <a:lumMod val="20000"/>
              <a:lumOff val="80000"/>
              <a:alpha val="8000"/>
            </a:schemeClr>
          </a:solidFill>
          <a:ln w="12700">
            <a:noFill/>
            <a:miter lim="800000"/>
            <a:headEnd/>
            <a:tailEnd/>
          </a:ln>
        </p:spPr>
        <p:txBody>
          <a:bodyPr wrap="square">
            <a:spAutoFit/>
          </a:bodyPr>
          <a:lstStyle/>
          <a:p>
            <a:r>
              <a:rPr lang="nl-NL" sz="2400" dirty="0">
                <a:solidFill>
                  <a:srgbClr val="106AB3"/>
                </a:solidFill>
              </a:rPr>
              <a:t>Hondshaai</a:t>
            </a:r>
          </a:p>
        </p:txBody>
      </p:sp>
      <p:sp>
        <p:nvSpPr>
          <p:cNvPr id="2" name="Titel 1"/>
          <p:cNvSpPr>
            <a:spLocks noGrp="1"/>
          </p:cNvSpPr>
          <p:nvPr>
            <p:ph type="title"/>
          </p:nvPr>
        </p:nvSpPr>
        <p:spPr/>
        <p:txBody>
          <a:bodyPr/>
          <a:lstStyle/>
          <a:p>
            <a:r>
              <a:rPr lang="nl-NL" dirty="0"/>
              <a:t>Kraakbeenvissen</a:t>
            </a:r>
          </a:p>
        </p:txBody>
      </p:sp>
    </p:spTree>
    <p:extLst>
      <p:ext uri="{BB962C8B-B14F-4D97-AF65-F5344CB8AC3E}">
        <p14:creationId xmlns:p14="http://schemas.microsoft.com/office/powerpoint/2010/main" val="372926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8676"/>
                                        </p:tgtEl>
                                        <p:attrNameLst>
                                          <p:attrName>style.visibility</p:attrName>
                                        </p:attrNameLst>
                                      </p:cBhvr>
                                      <p:to>
                                        <p:strVal val="visible"/>
                                      </p:to>
                                    </p:set>
                                    <p:anim calcmode="lin" valueType="num">
                                      <p:cBhvr>
                                        <p:cTn id="7" dur="1000" fill="hold"/>
                                        <p:tgtEl>
                                          <p:spTgt spid="28676"/>
                                        </p:tgtEl>
                                        <p:attrNameLst>
                                          <p:attrName>ppt_w</p:attrName>
                                        </p:attrNameLst>
                                      </p:cBhvr>
                                      <p:tavLst>
                                        <p:tav tm="0">
                                          <p:val>
                                            <p:strVal val="#ppt_w*0.70"/>
                                          </p:val>
                                        </p:tav>
                                        <p:tav tm="100000">
                                          <p:val>
                                            <p:strVal val="#ppt_w"/>
                                          </p:val>
                                        </p:tav>
                                      </p:tavLst>
                                    </p:anim>
                                    <p:anim calcmode="lin" valueType="num">
                                      <p:cBhvr>
                                        <p:cTn id="8" dur="1000" fill="hold"/>
                                        <p:tgtEl>
                                          <p:spTgt spid="28676"/>
                                        </p:tgtEl>
                                        <p:attrNameLst>
                                          <p:attrName>ppt_h</p:attrName>
                                        </p:attrNameLst>
                                      </p:cBhvr>
                                      <p:tavLst>
                                        <p:tav tm="0">
                                          <p:val>
                                            <p:strVal val="#ppt_h"/>
                                          </p:val>
                                        </p:tav>
                                        <p:tav tm="100000">
                                          <p:val>
                                            <p:strVal val="#ppt_h"/>
                                          </p:val>
                                        </p:tav>
                                      </p:tavLst>
                                    </p:anim>
                                    <p:animEffect transition="in" filter="fade">
                                      <p:cBhvr>
                                        <p:cTn id="9" dur="1000"/>
                                        <p:tgtEl>
                                          <p:spTgt spid="28676"/>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0.7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978196-C169-4193-9F66-95F6DFBD3820}"/>
              </a:ext>
            </a:extLst>
          </p:cNvPr>
          <p:cNvSpPr>
            <a:spLocks noGrp="1"/>
          </p:cNvSpPr>
          <p:nvPr>
            <p:ph type="title"/>
          </p:nvPr>
        </p:nvSpPr>
        <p:spPr/>
        <p:txBody>
          <a:bodyPr/>
          <a:lstStyle/>
          <a:p>
            <a:r>
              <a:rPr lang="nl-NL" dirty="0"/>
              <a:t>Teken een vis</a:t>
            </a:r>
          </a:p>
        </p:txBody>
      </p:sp>
      <p:sp>
        <p:nvSpPr>
          <p:cNvPr id="3" name="Tijdelijke aanduiding voor inhoud 2">
            <a:extLst>
              <a:ext uri="{FF2B5EF4-FFF2-40B4-BE49-F238E27FC236}">
                <a16:creationId xmlns:a16="http://schemas.microsoft.com/office/drawing/2014/main" id="{2D74EDC8-2143-4123-B0C5-1274079F8854}"/>
              </a:ext>
            </a:extLst>
          </p:cNvPr>
          <p:cNvSpPr>
            <a:spLocks noGrp="1"/>
          </p:cNvSpPr>
          <p:nvPr>
            <p:ph idx="1"/>
          </p:nvPr>
        </p:nvSpPr>
        <p:spPr/>
        <p:txBody>
          <a:bodyPr/>
          <a:lstStyle/>
          <a:p>
            <a:r>
              <a:rPr lang="nl-NL" dirty="0"/>
              <a:t>En beschrijf de onderdelen waar jij op let als je een vis probeert te herkennen.</a:t>
            </a:r>
          </a:p>
        </p:txBody>
      </p:sp>
      <p:pic>
        <p:nvPicPr>
          <p:cNvPr id="4" name="Afbeelding 1">
            <a:extLst>
              <a:ext uri="{FF2B5EF4-FFF2-40B4-BE49-F238E27FC236}">
                <a16:creationId xmlns:a16="http://schemas.microsoft.com/office/drawing/2014/main" id="{021E95B1-8984-4A75-99FB-88659A38ACC3}"/>
              </a:ext>
            </a:extLst>
          </p:cNvPr>
          <p:cNvPicPr>
            <a:picLocks noChangeAspect="1"/>
          </p:cNvPicPr>
          <p:nvPr/>
        </p:nvPicPr>
        <p:blipFill>
          <a:blip r:embed="rId2"/>
          <a:srcRect/>
          <a:stretch>
            <a:fillRect/>
          </a:stretch>
        </p:blipFill>
        <p:spPr bwMode="auto">
          <a:xfrm>
            <a:off x="268605" y="1825625"/>
            <a:ext cx="498475" cy="498475"/>
          </a:xfrm>
          <a:prstGeom prst="rect">
            <a:avLst/>
          </a:prstGeom>
          <a:noFill/>
          <a:ln w="9525">
            <a:noFill/>
            <a:miter lim="800000"/>
            <a:headEnd/>
            <a:tailEnd/>
          </a:ln>
        </p:spPr>
      </p:pic>
    </p:spTree>
    <p:extLst>
      <p:ext uri="{BB962C8B-B14F-4D97-AF65-F5344CB8AC3E}">
        <p14:creationId xmlns:p14="http://schemas.microsoft.com/office/powerpoint/2010/main" val="3125048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6"/>
          <p:cNvSpPr>
            <a:spLocks noGrp="1" noChangeArrowheads="1"/>
          </p:cNvSpPr>
          <p:nvPr>
            <p:ph type="title"/>
          </p:nvPr>
        </p:nvSpPr>
        <p:spPr/>
        <p:txBody>
          <a:bodyPr>
            <a:normAutofit/>
          </a:bodyPr>
          <a:lstStyle/>
          <a:p>
            <a:pPr algn="l"/>
            <a:r>
              <a:rPr lang="nl-NL" dirty="0">
                <a:solidFill>
                  <a:srgbClr val="61BA50"/>
                </a:solidFill>
                <a:hlinkClick r:id="rId3">
                  <a:extLst>
                    <a:ext uri="{A12FA001-AC4F-418D-AE19-62706E023703}">
                      <ahyp:hlinkClr xmlns:ahyp="http://schemas.microsoft.com/office/drawing/2018/hyperlinkcolor" val="tx"/>
                    </a:ext>
                  </a:extLst>
                </a:hlinkClick>
              </a:rPr>
              <a:t>Vissen</a:t>
            </a:r>
            <a:endParaRPr lang="nl-NL" dirty="0">
              <a:solidFill>
                <a:srgbClr val="61BA50"/>
              </a:solidFill>
            </a:endParaRPr>
          </a:p>
        </p:txBody>
      </p:sp>
      <p:pic>
        <p:nvPicPr>
          <p:cNvPr id="31747" name="Picture 8"/>
          <p:cNvPicPr>
            <a:picLocks noChangeAspect="1" noChangeArrowheads="1"/>
          </p:cNvPicPr>
          <p:nvPr/>
        </p:nvPicPr>
        <p:blipFill>
          <a:blip r:embed="rId4" cstate="print"/>
          <a:srcRect/>
          <a:stretch>
            <a:fillRect/>
          </a:stretch>
        </p:blipFill>
        <p:spPr bwMode="auto">
          <a:xfrm>
            <a:off x="671054" y="1456837"/>
            <a:ext cx="10301715" cy="4630125"/>
          </a:xfrm>
          <a:prstGeom prst="rect">
            <a:avLst/>
          </a:prstGeom>
          <a:noFill/>
          <a:ln w="12700">
            <a:noFill/>
            <a:miter lim="800000"/>
            <a:headEnd/>
            <a:tailEnd/>
          </a:ln>
        </p:spPr>
      </p:pic>
      <p:sp>
        <p:nvSpPr>
          <p:cNvPr id="131081" name="Freeform 9"/>
          <p:cNvSpPr>
            <a:spLocks/>
          </p:cNvSpPr>
          <p:nvPr/>
        </p:nvSpPr>
        <p:spPr bwMode="auto">
          <a:xfrm>
            <a:off x="4267200" y="3429000"/>
            <a:ext cx="4419600" cy="685800"/>
          </a:xfrm>
          <a:custGeom>
            <a:avLst/>
            <a:gdLst>
              <a:gd name="T0" fmla="*/ 2147483647 w 2784"/>
              <a:gd name="T1" fmla="*/ 0 h 432"/>
              <a:gd name="T2" fmla="*/ 2147483647 w 2784"/>
              <a:gd name="T3" fmla="*/ 362902497 h 432"/>
              <a:gd name="T4" fmla="*/ 2147483647 w 2784"/>
              <a:gd name="T5" fmla="*/ 604837528 h 432"/>
              <a:gd name="T6" fmla="*/ 2147483647 w 2784"/>
              <a:gd name="T7" fmla="*/ 846772658 h 432"/>
              <a:gd name="T8" fmla="*/ 2147483647 w 2784"/>
              <a:gd name="T9" fmla="*/ 967740123 h 432"/>
              <a:gd name="T10" fmla="*/ 1814512657 w 2784"/>
              <a:gd name="T11" fmla="*/ 967740123 h 432"/>
              <a:gd name="T12" fmla="*/ 725804944 w 2784"/>
              <a:gd name="T13" fmla="*/ 967740123 h 432"/>
              <a:gd name="T14" fmla="*/ 0 w 2784"/>
              <a:gd name="T15" fmla="*/ 1088707589 h 432"/>
              <a:gd name="T16" fmla="*/ 0 60000 65536"/>
              <a:gd name="T17" fmla="*/ 0 60000 65536"/>
              <a:gd name="T18" fmla="*/ 0 60000 65536"/>
              <a:gd name="T19" fmla="*/ 0 60000 65536"/>
              <a:gd name="T20" fmla="*/ 0 60000 65536"/>
              <a:gd name="T21" fmla="*/ 0 60000 65536"/>
              <a:gd name="T22" fmla="*/ 0 60000 65536"/>
              <a:gd name="T23" fmla="*/ 0 60000 65536"/>
              <a:gd name="T24" fmla="*/ 0 w 2784"/>
              <a:gd name="T25" fmla="*/ 0 h 432"/>
              <a:gd name="T26" fmla="*/ 2784 w 2784"/>
              <a:gd name="T27" fmla="*/ 432 h 4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84" h="432">
                <a:moveTo>
                  <a:pt x="2784" y="0"/>
                </a:moveTo>
                <a:cubicBezTo>
                  <a:pt x="2656" y="52"/>
                  <a:pt x="2528" y="104"/>
                  <a:pt x="2400" y="144"/>
                </a:cubicBezTo>
                <a:cubicBezTo>
                  <a:pt x="2272" y="184"/>
                  <a:pt x="2152" y="208"/>
                  <a:pt x="2016" y="240"/>
                </a:cubicBezTo>
                <a:cubicBezTo>
                  <a:pt x="1880" y="272"/>
                  <a:pt x="1728" y="312"/>
                  <a:pt x="1584" y="336"/>
                </a:cubicBezTo>
                <a:cubicBezTo>
                  <a:pt x="1440" y="360"/>
                  <a:pt x="1296" y="376"/>
                  <a:pt x="1152" y="384"/>
                </a:cubicBezTo>
                <a:cubicBezTo>
                  <a:pt x="1008" y="392"/>
                  <a:pt x="864" y="384"/>
                  <a:pt x="720" y="384"/>
                </a:cubicBezTo>
                <a:cubicBezTo>
                  <a:pt x="576" y="384"/>
                  <a:pt x="408" y="376"/>
                  <a:pt x="288" y="384"/>
                </a:cubicBezTo>
                <a:cubicBezTo>
                  <a:pt x="168" y="392"/>
                  <a:pt x="48" y="424"/>
                  <a:pt x="0" y="432"/>
                </a:cubicBezTo>
              </a:path>
            </a:pathLst>
          </a:custGeom>
          <a:noFill/>
          <a:ln w="38100">
            <a:solidFill>
              <a:srgbClr val="ADE4FD"/>
            </a:solidFill>
            <a:round/>
            <a:headEnd/>
            <a:tailEnd/>
          </a:ln>
        </p:spPr>
        <p:txBody>
          <a:bodyPr wrap="none" anchor="ctr"/>
          <a:lstStyle/>
          <a:p>
            <a:endParaRPr lang="nl-NL"/>
          </a:p>
        </p:txBody>
      </p:sp>
      <p:sp>
        <p:nvSpPr>
          <p:cNvPr id="131082" name="Oval 10"/>
          <p:cNvSpPr>
            <a:spLocks noChangeArrowheads="1"/>
          </p:cNvSpPr>
          <p:nvPr/>
        </p:nvSpPr>
        <p:spPr bwMode="auto">
          <a:xfrm rot="1261542">
            <a:off x="8670324" y="3074599"/>
            <a:ext cx="457200" cy="1066800"/>
          </a:xfrm>
          <a:prstGeom prst="ellipse">
            <a:avLst/>
          </a:prstGeom>
          <a:noFill/>
          <a:ln w="25400">
            <a:solidFill>
              <a:srgbClr val="ADE4FD"/>
            </a:solidFill>
            <a:round/>
            <a:headEnd/>
            <a:tailEnd/>
          </a:ln>
        </p:spPr>
        <p:txBody>
          <a:bodyPr wrap="none" anchor="ctr"/>
          <a:lstStyle/>
          <a:p>
            <a:endParaRPr lang="nl-NL"/>
          </a:p>
        </p:txBody>
      </p:sp>
      <p:sp>
        <p:nvSpPr>
          <p:cNvPr id="131084" name="Line 12"/>
          <p:cNvSpPr>
            <a:spLocks noChangeShapeType="1"/>
          </p:cNvSpPr>
          <p:nvPr/>
        </p:nvSpPr>
        <p:spPr bwMode="auto">
          <a:xfrm rot="-10719000">
            <a:off x="8305800" y="4038600"/>
            <a:ext cx="381000" cy="685800"/>
          </a:xfrm>
          <a:prstGeom prst="line">
            <a:avLst/>
          </a:prstGeom>
          <a:noFill/>
          <a:ln w="38100">
            <a:solidFill>
              <a:srgbClr val="ADE4FD"/>
            </a:solidFill>
            <a:round/>
            <a:headEnd/>
            <a:tailEnd type="triangle" w="med" len="med"/>
          </a:ln>
        </p:spPr>
        <p:txBody>
          <a:bodyPr wrap="none" anchor="ctr"/>
          <a:lstStyle/>
          <a:p>
            <a:endParaRPr lang="nl-NL"/>
          </a:p>
        </p:txBody>
      </p:sp>
      <p:sp>
        <p:nvSpPr>
          <p:cNvPr id="131085" name="Text Box 13"/>
          <p:cNvSpPr txBox="1">
            <a:spLocks noChangeArrowheads="1"/>
          </p:cNvSpPr>
          <p:nvPr/>
        </p:nvSpPr>
        <p:spPr bwMode="auto">
          <a:xfrm>
            <a:off x="8717681" y="4491335"/>
            <a:ext cx="1206677" cy="461665"/>
          </a:xfrm>
          <a:prstGeom prst="rect">
            <a:avLst/>
          </a:prstGeom>
          <a:noFill/>
          <a:ln w="12700">
            <a:noFill/>
            <a:miter lim="800000"/>
            <a:headEnd/>
            <a:tailEnd/>
          </a:ln>
        </p:spPr>
        <p:txBody>
          <a:bodyPr wrap="none">
            <a:spAutoFit/>
          </a:bodyPr>
          <a:lstStyle/>
          <a:p>
            <a:r>
              <a:rPr lang="nl-NL" sz="2400" dirty="0">
                <a:solidFill>
                  <a:srgbClr val="ADE4FD"/>
                </a:solidFill>
              </a:rPr>
              <a:t>Borstvin</a:t>
            </a:r>
            <a:endParaRPr lang="nl-NL" dirty="0">
              <a:solidFill>
                <a:srgbClr val="ADE4FD"/>
              </a:solidFill>
            </a:endParaRPr>
          </a:p>
        </p:txBody>
      </p:sp>
      <p:sp>
        <p:nvSpPr>
          <p:cNvPr id="131087" name="Text Box 15"/>
          <p:cNvSpPr txBox="1">
            <a:spLocks noChangeArrowheads="1"/>
          </p:cNvSpPr>
          <p:nvPr/>
        </p:nvSpPr>
        <p:spPr bwMode="auto">
          <a:xfrm>
            <a:off x="3924301" y="2009775"/>
            <a:ext cx="1029449" cy="461665"/>
          </a:xfrm>
          <a:prstGeom prst="rect">
            <a:avLst/>
          </a:prstGeom>
          <a:noFill/>
          <a:ln w="12700">
            <a:noFill/>
            <a:miter lim="800000"/>
            <a:headEnd/>
            <a:tailEnd/>
          </a:ln>
        </p:spPr>
        <p:txBody>
          <a:bodyPr wrap="none">
            <a:spAutoFit/>
          </a:bodyPr>
          <a:lstStyle/>
          <a:p>
            <a:r>
              <a:rPr lang="nl-NL" sz="2400" dirty="0">
                <a:solidFill>
                  <a:srgbClr val="ADE4FD"/>
                </a:solidFill>
              </a:rPr>
              <a:t>Rugvin</a:t>
            </a:r>
          </a:p>
        </p:txBody>
      </p:sp>
      <p:sp>
        <p:nvSpPr>
          <p:cNvPr id="131088" name="Line 16"/>
          <p:cNvSpPr>
            <a:spLocks noChangeShapeType="1"/>
          </p:cNvSpPr>
          <p:nvPr/>
        </p:nvSpPr>
        <p:spPr bwMode="auto">
          <a:xfrm rot="-2592350">
            <a:off x="4762500" y="2238375"/>
            <a:ext cx="381000" cy="685800"/>
          </a:xfrm>
          <a:prstGeom prst="line">
            <a:avLst/>
          </a:prstGeom>
          <a:noFill/>
          <a:ln w="38100">
            <a:solidFill>
              <a:srgbClr val="ADE4FD"/>
            </a:solidFill>
            <a:round/>
            <a:headEnd/>
            <a:tailEnd type="triangle" w="med" len="med"/>
          </a:ln>
        </p:spPr>
        <p:txBody>
          <a:bodyPr wrap="none" anchor="ctr"/>
          <a:lstStyle/>
          <a:p>
            <a:endParaRPr lang="nl-NL" sz="2400"/>
          </a:p>
        </p:txBody>
      </p:sp>
      <p:sp>
        <p:nvSpPr>
          <p:cNvPr id="131089" name="Line 17"/>
          <p:cNvSpPr>
            <a:spLocks noChangeShapeType="1"/>
          </p:cNvSpPr>
          <p:nvPr/>
        </p:nvSpPr>
        <p:spPr bwMode="auto">
          <a:xfrm rot="-10719000">
            <a:off x="6781800" y="4495800"/>
            <a:ext cx="381000" cy="685800"/>
          </a:xfrm>
          <a:prstGeom prst="line">
            <a:avLst/>
          </a:prstGeom>
          <a:noFill/>
          <a:ln w="38100">
            <a:solidFill>
              <a:srgbClr val="ADE4FD"/>
            </a:solidFill>
            <a:round/>
            <a:headEnd/>
            <a:tailEnd type="triangle" w="med" len="med"/>
          </a:ln>
        </p:spPr>
        <p:txBody>
          <a:bodyPr wrap="none" anchor="ctr"/>
          <a:lstStyle/>
          <a:p>
            <a:endParaRPr lang="nl-NL"/>
          </a:p>
        </p:txBody>
      </p:sp>
      <p:sp>
        <p:nvSpPr>
          <p:cNvPr id="131090" name="Line 18"/>
          <p:cNvSpPr>
            <a:spLocks noChangeShapeType="1"/>
          </p:cNvSpPr>
          <p:nvPr/>
        </p:nvSpPr>
        <p:spPr bwMode="auto">
          <a:xfrm rot="-10719000">
            <a:off x="5181600" y="4495800"/>
            <a:ext cx="381000" cy="685800"/>
          </a:xfrm>
          <a:prstGeom prst="line">
            <a:avLst/>
          </a:prstGeom>
          <a:noFill/>
          <a:ln w="38100">
            <a:solidFill>
              <a:srgbClr val="ADE4FD"/>
            </a:solidFill>
            <a:round/>
            <a:headEnd/>
            <a:tailEnd type="triangle" w="med" len="med"/>
          </a:ln>
        </p:spPr>
        <p:txBody>
          <a:bodyPr wrap="none" anchor="ctr"/>
          <a:lstStyle/>
          <a:p>
            <a:endParaRPr lang="nl-NL"/>
          </a:p>
        </p:txBody>
      </p:sp>
      <p:sp>
        <p:nvSpPr>
          <p:cNvPr id="131091" name="Line 19"/>
          <p:cNvSpPr>
            <a:spLocks noChangeShapeType="1"/>
          </p:cNvSpPr>
          <p:nvPr/>
        </p:nvSpPr>
        <p:spPr bwMode="auto">
          <a:xfrm rot="-361267">
            <a:off x="1485900" y="3200400"/>
            <a:ext cx="381000" cy="685800"/>
          </a:xfrm>
          <a:prstGeom prst="line">
            <a:avLst/>
          </a:prstGeom>
          <a:noFill/>
          <a:ln w="38100">
            <a:solidFill>
              <a:srgbClr val="ADE4FD"/>
            </a:solidFill>
            <a:round/>
            <a:headEnd/>
            <a:tailEnd type="triangle" w="med" len="med"/>
          </a:ln>
        </p:spPr>
        <p:txBody>
          <a:bodyPr wrap="none" anchor="ctr"/>
          <a:lstStyle/>
          <a:p>
            <a:endParaRPr lang="nl-NL"/>
          </a:p>
        </p:txBody>
      </p:sp>
      <p:sp>
        <p:nvSpPr>
          <p:cNvPr id="131092" name="Text Box 20"/>
          <p:cNvSpPr txBox="1">
            <a:spLocks noChangeArrowheads="1"/>
          </p:cNvSpPr>
          <p:nvPr/>
        </p:nvSpPr>
        <p:spPr bwMode="auto">
          <a:xfrm>
            <a:off x="1158875" y="2667000"/>
            <a:ext cx="1301382" cy="461665"/>
          </a:xfrm>
          <a:prstGeom prst="rect">
            <a:avLst/>
          </a:prstGeom>
          <a:noFill/>
          <a:ln w="12700">
            <a:noFill/>
            <a:miter lim="800000"/>
            <a:headEnd/>
            <a:tailEnd/>
          </a:ln>
        </p:spPr>
        <p:txBody>
          <a:bodyPr wrap="none">
            <a:spAutoFit/>
          </a:bodyPr>
          <a:lstStyle/>
          <a:p>
            <a:r>
              <a:rPr lang="nl-NL" sz="2400" dirty="0">
                <a:solidFill>
                  <a:srgbClr val="ADE4FD"/>
                </a:solidFill>
              </a:rPr>
              <a:t>Staartvin</a:t>
            </a:r>
            <a:endParaRPr lang="nl-NL" dirty="0">
              <a:solidFill>
                <a:srgbClr val="ADE4FD"/>
              </a:solidFill>
            </a:endParaRPr>
          </a:p>
        </p:txBody>
      </p:sp>
      <p:sp>
        <p:nvSpPr>
          <p:cNvPr id="131093" name="Text Box 21"/>
          <p:cNvSpPr txBox="1">
            <a:spLocks noChangeArrowheads="1"/>
          </p:cNvSpPr>
          <p:nvPr/>
        </p:nvSpPr>
        <p:spPr bwMode="auto">
          <a:xfrm>
            <a:off x="7121526" y="4953000"/>
            <a:ext cx="1095172" cy="461665"/>
          </a:xfrm>
          <a:prstGeom prst="rect">
            <a:avLst/>
          </a:prstGeom>
          <a:noFill/>
          <a:ln w="12700">
            <a:noFill/>
            <a:miter lim="800000"/>
            <a:headEnd/>
            <a:tailEnd/>
          </a:ln>
        </p:spPr>
        <p:txBody>
          <a:bodyPr wrap="none">
            <a:spAutoFit/>
          </a:bodyPr>
          <a:lstStyle/>
          <a:p>
            <a:r>
              <a:rPr lang="nl-NL" sz="2400" dirty="0">
                <a:solidFill>
                  <a:srgbClr val="ADE4FD"/>
                </a:solidFill>
              </a:rPr>
              <a:t>Buikvin</a:t>
            </a:r>
            <a:endParaRPr lang="nl-NL" dirty="0">
              <a:solidFill>
                <a:srgbClr val="ADE4FD"/>
              </a:solidFill>
            </a:endParaRPr>
          </a:p>
        </p:txBody>
      </p:sp>
      <p:sp>
        <p:nvSpPr>
          <p:cNvPr id="131094" name="Text Box 22"/>
          <p:cNvSpPr txBox="1">
            <a:spLocks noChangeArrowheads="1"/>
          </p:cNvSpPr>
          <p:nvPr/>
        </p:nvSpPr>
        <p:spPr bwMode="auto">
          <a:xfrm>
            <a:off x="5681664" y="4953000"/>
            <a:ext cx="1099660" cy="461665"/>
          </a:xfrm>
          <a:prstGeom prst="rect">
            <a:avLst/>
          </a:prstGeom>
          <a:noFill/>
          <a:ln w="12700">
            <a:noFill/>
            <a:miter lim="800000"/>
            <a:headEnd/>
            <a:tailEnd/>
          </a:ln>
        </p:spPr>
        <p:txBody>
          <a:bodyPr wrap="none">
            <a:spAutoFit/>
          </a:bodyPr>
          <a:lstStyle/>
          <a:p>
            <a:r>
              <a:rPr lang="nl-NL" sz="2400" dirty="0">
                <a:solidFill>
                  <a:srgbClr val="ADE4FD"/>
                </a:solidFill>
              </a:rPr>
              <a:t>Aarsvin</a:t>
            </a:r>
            <a:endParaRPr lang="nl-NL" dirty="0">
              <a:solidFill>
                <a:srgbClr val="ADE4FD"/>
              </a:solidFill>
            </a:endParaRPr>
          </a:p>
        </p:txBody>
      </p:sp>
      <p:sp>
        <p:nvSpPr>
          <p:cNvPr id="131095" name="Text Box 23"/>
          <p:cNvSpPr txBox="1">
            <a:spLocks noChangeArrowheads="1"/>
          </p:cNvSpPr>
          <p:nvPr/>
        </p:nvSpPr>
        <p:spPr bwMode="auto">
          <a:xfrm>
            <a:off x="8229601" y="2438400"/>
            <a:ext cx="1745221" cy="461665"/>
          </a:xfrm>
          <a:prstGeom prst="rect">
            <a:avLst/>
          </a:prstGeom>
          <a:noFill/>
          <a:ln w="12700">
            <a:noFill/>
            <a:miter lim="800000"/>
            <a:headEnd/>
            <a:tailEnd/>
          </a:ln>
        </p:spPr>
        <p:txBody>
          <a:bodyPr wrap="none">
            <a:spAutoFit/>
          </a:bodyPr>
          <a:lstStyle/>
          <a:p>
            <a:r>
              <a:rPr lang="nl-NL" sz="2400" dirty="0">
                <a:solidFill>
                  <a:srgbClr val="ADE4FD"/>
                </a:solidFill>
              </a:rPr>
              <a:t>Kieuwdeksel</a:t>
            </a:r>
            <a:endParaRPr lang="nl-NL" dirty="0">
              <a:solidFill>
                <a:srgbClr val="ADE4FD"/>
              </a:solidFill>
            </a:endParaRPr>
          </a:p>
        </p:txBody>
      </p:sp>
      <p:sp>
        <p:nvSpPr>
          <p:cNvPr id="131096" name="Text Box 24"/>
          <p:cNvSpPr txBox="1">
            <a:spLocks noChangeArrowheads="1"/>
          </p:cNvSpPr>
          <p:nvPr/>
        </p:nvSpPr>
        <p:spPr bwMode="auto">
          <a:xfrm>
            <a:off x="6397626" y="3352800"/>
            <a:ext cx="849913" cy="461665"/>
          </a:xfrm>
          <a:prstGeom prst="rect">
            <a:avLst/>
          </a:prstGeom>
          <a:noFill/>
          <a:ln w="12700">
            <a:noFill/>
            <a:miter lim="800000"/>
            <a:headEnd/>
            <a:tailEnd/>
          </a:ln>
        </p:spPr>
        <p:txBody>
          <a:bodyPr wrap="none">
            <a:spAutoFit/>
          </a:bodyPr>
          <a:lstStyle/>
          <a:p>
            <a:r>
              <a:rPr lang="nl-NL" sz="2400" dirty="0">
                <a:solidFill>
                  <a:srgbClr val="ADE4FD"/>
                </a:solidFill>
              </a:rPr>
              <a:t>Zijlijn</a:t>
            </a:r>
            <a:endParaRPr lang="nl-NL" dirty="0">
              <a:solidFill>
                <a:srgbClr val="ADE4FD"/>
              </a:solidFill>
            </a:endParaRPr>
          </a:p>
        </p:txBody>
      </p:sp>
      <p:sp>
        <p:nvSpPr>
          <p:cNvPr id="131098" name="Text Box 26"/>
          <p:cNvSpPr txBox="1">
            <a:spLocks noChangeArrowheads="1"/>
          </p:cNvSpPr>
          <p:nvPr/>
        </p:nvSpPr>
        <p:spPr bwMode="auto">
          <a:xfrm>
            <a:off x="5233813" y="6092662"/>
            <a:ext cx="1600438" cy="461665"/>
          </a:xfrm>
          <a:prstGeom prst="rect">
            <a:avLst/>
          </a:prstGeom>
          <a:noFill/>
          <a:ln w="12700">
            <a:noFill/>
            <a:miter lim="800000"/>
            <a:headEnd/>
            <a:tailEnd/>
          </a:ln>
        </p:spPr>
        <p:txBody>
          <a:bodyPr wrap="none">
            <a:spAutoFit/>
          </a:bodyPr>
          <a:lstStyle/>
          <a:p>
            <a:r>
              <a:rPr lang="nl-NL" sz="2400" dirty="0">
                <a:solidFill>
                  <a:srgbClr val="00B050"/>
                </a:solidFill>
              </a:rPr>
              <a:t>Blankvoorn</a:t>
            </a:r>
          </a:p>
        </p:txBody>
      </p:sp>
      <p:sp>
        <p:nvSpPr>
          <p:cNvPr id="131099" name="Text Box 27"/>
          <p:cNvSpPr txBox="1">
            <a:spLocks noChangeArrowheads="1"/>
          </p:cNvSpPr>
          <p:nvPr/>
        </p:nvSpPr>
        <p:spPr bwMode="auto">
          <a:xfrm>
            <a:off x="6789739" y="2895600"/>
            <a:ext cx="1418978" cy="461665"/>
          </a:xfrm>
          <a:prstGeom prst="rect">
            <a:avLst/>
          </a:prstGeom>
          <a:noFill/>
          <a:ln w="12700">
            <a:noFill/>
            <a:miter lim="800000"/>
            <a:headEnd/>
            <a:tailEnd/>
          </a:ln>
        </p:spPr>
        <p:txBody>
          <a:bodyPr wrap="none">
            <a:spAutoFit/>
          </a:bodyPr>
          <a:lstStyle/>
          <a:p>
            <a:r>
              <a:rPr lang="nl-NL" sz="2400" dirty="0">
                <a:solidFill>
                  <a:srgbClr val="ADE4FD"/>
                </a:solidFill>
              </a:rPr>
              <a:t>Schubben</a:t>
            </a:r>
            <a:endParaRPr lang="nl-NL" dirty="0">
              <a:solidFill>
                <a:srgbClr val="ADE4FD"/>
              </a:solidFill>
            </a:endParaRPr>
          </a:p>
        </p:txBody>
      </p:sp>
    </p:spTree>
    <p:extLst>
      <p:ext uri="{BB962C8B-B14F-4D97-AF65-F5344CB8AC3E}">
        <p14:creationId xmlns:p14="http://schemas.microsoft.com/office/powerpoint/2010/main" val="193243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109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31084"/>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131085"/>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131087"/>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499"/>
                                          </p:stCondLst>
                                        </p:cTn>
                                        <p:tgtEl>
                                          <p:spTgt spid="131088"/>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grpId="0" nodeType="afterEffect">
                                  <p:stCondLst>
                                    <p:cond delay="0"/>
                                  </p:stCondLst>
                                  <p:childTnLst>
                                    <p:set>
                                      <p:cBhvr>
                                        <p:cTn id="21" dur="1" fill="hold">
                                          <p:stCondLst>
                                            <p:cond delay="499"/>
                                          </p:stCondLst>
                                        </p:cTn>
                                        <p:tgtEl>
                                          <p:spTgt spid="131092"/>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grpId="0" nodeType="afterEffect">
                                  <p:stCondLst>
                                    <p:cond delay="0"/>
                                  </p:stCondLst>
                                  <p:childTnLst>
                                    <p:set>
                                      <p:cBhvr>
                                        <p:cTn id="24" dur="1" fill="hold">
                                          <p:stCondLst>
                                            <p:cond delay="499"/>
                                          </p:stCondLst>
                                        </p:cTn>
                                        <p:tgtEl>
                                          <p:spTgt spid="131091"/>
                                        </p:tgtEl>
                                        <p:attrNameLst>
                                          <p:attrName>style.visibility</p:attrName>
                                        </p:attrNameLst>
                                      </p:cBhvr>
                                      <p:to>
                                        <p:strVal val="visible"/>
                                      </p:to>
                                    </p:set>
                                  </p:childTnLst>
                                </p:cTn>
                              </p:par>
                            </p:childTnLst>
                          </p:cTn>
                        </p:par>
                        <p:par>
                          <p:cTn id="25" fill="hold">
                            <p:stCondLst>
                              <p:cond delay="3500"/>
                            </p:stCondLst>
                            <p:childTnLst>
                              <p:par>
                                <p:cTn id="26" presetID="1" presetClass="entr" presetSubtype="0" fill="hold" grpId="0" nodeType="afterEffect">
                                  <p:stCondLst>
                                    <p:cond delay="0"/>
                                  </p:stCondLst>
                                  <p:childTnLst>
                                    <p:set>
                                      <p:cBhvr>
                                        <p:cTn id="27" dur="1" fill="hold">
                                          <p:stCondLst>
                                            <p:cond delay="499"/>
                                          </p:stCondLst>
                                        </p:cTn>
                                        <p:tgtEl>
                                          <p:spTgt spid="131093"/>
                                        </p:tgtEl>
                                        <p:attrNameLst>
                                          <p:attrName>style.visibility</p:attrName>
                                        </p:attrNameLst>
                                      </p:cBhvr>
                                      <p:to>
                                        <p:strVal val="visible"/>
                                      </p:to>
                                    </p:set>
                                  </p:childTnLst>
                                </p:cTn>
                              </p:par>
                            </p:childTnLst>
                          </p:cTn>
                        </p:par>
                        <p:par>
                          <p:cTn id="28" fill="hold">
                            <p:stCondLst>
                              <p:cond delay="4000"/>
                            </p:stCondLst>
                            <p:childTnLst>
                              <p:par>
                                <p:cTn id="29" presetID="1" presetClass="entr" presetSubtype="0" fill="hold" grpId="0" nodeType="afterEffect">
                                  <p:stCondLst>
                                    <p:cond delay="0"/>
                                  </p:stCondLst>
                                  <p:childTnLst>
                                    <p:set>
                                      <p:cBhvr>
                                        <p:cTn id="30" dur="1" fill="hold">
                                          <p:stCondLst>
                                            <p:cond delay="499"/>
                                          </p:stCondLst>
                                        </p:cTn>
                                        <p:tgtEl>
                                          <p:spTgt spid="131089"/>
                                        </p:tgtEl>
                                        <p:attrNameLst>
                                          <p:attrName>style.visibility</p:attrName>
                                        </p:attrNameLst>
                                      </p:cBhvr>
                                      <p:to>
                                        <p:strVal val="visible"/>
                                      </p:to>
                                    </p:set>
                                  </p:childTnLst>
                                </p:cTn>
                              </p:par>
                            </p:childTnLst>
                          </p:cTn>
                        </p:par>
                        <p:par>
                          <p:cTn id="31" fill="hold">
                            <p:stCondLst>
                              <p:cond delay="4500"/>
                            </p:stCondLst>
                            <p:childTnLst>
                              <p:par>
                                <p:cTn id="32" presetID="1" presetClass="entr" presetSubtype="0" fill="hold" grpId="0" nodeType="afterEffect">
                                  <p:stCondLst>
                                    <p:cond delay="0"/>
                                  </p:stCondLst>
                                  <p:childTnLst>
                                    <p:set>
                                      <p:cBhvr>
                                        <p:cTn id="33" dur="1" fill="hold">
                                          <p:stCondLst>
                                            <p:cond delay="499"/>
                                          </p:stCondLst>
                                        </p:cTn>
                                        <p:tgtEl>
                                          <p:spTgt spid="131094"/>
                                        </p:tgtEl>
                                        <p:attrNameLst>
                                          <p:attrName>style.visibility</p:attrName>
                                        </p:attrNameLst>
                                      </p:cBhvr>
                                      <p:to>
                                        <p:strVal val="visible"/>
                                      </p:to>
                                    </p:set>
                                  </p:childTnLst>
                                </p:cTn>
                              </p:par>
                            </p:childTnLst>
                          </p:cTn>
                        </p:par>
                        <p:par>
                          <p:cTn id="34" fill="hold">
                            <p:stCondLst>
                              <p:cond delay="5000"/>
                            </p:stCondLst>
                            <p:childTnLst>
                              <p:par>
                                <p:cTn id="35" presetID="1" presetClass="entr" presetSubtype="0" fill="hold" grpId="0" nodeType="afterEffect">
                                  <p:stCondLst>
                                    <p:cond delay="0"/>
                                  </p:stCondLst>
                                  <p:childTnLst>
                                    <p:set>
                                      <p:cBhvr>
                                        <p:cTn id="36" dur="1" fill="hold">
                                          <p:stCondLst>
                                            <p:cond delay="499"/>
                                          </p:stCondLst>
                                        </p:cTn>
                                        <p:tgtEl>
                                          <p:spTgt spid="13109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131082"/>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499"/>
                                          </p:stCondLst>
                                        </p:cTn>
                                        <p:tgtEl>
                                          <p:spTgt spid="13109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499"/>
                                          </p:stCondLst>
                                        </p:cTn>
                                        <p:tgtEl>
                                          <p:spTgt spid="131081"/>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grpId="0" nodeType="afterEffect">
                                  <p:stCondLst>
                                    <p:cond delay="0"/>
                                  </p:stCondLst>
                                  <p:childTnLst>
                                    <p:set>
                                      <p:cBhvr>
                                        <p:cTn id="50" dur="1" fill="hold">
                                          <p:stCondLst>
                                            <p:cond delay="499"/>
                                          </p:stCondLst>
                                        </p:cTn>
                                        <p:tgtEl>
                                          <p:spTgt spid="13109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131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81" grpId="0" animBg="1"/>
      <p:bldP spid="131082" grpId="0" animBg="1"/>
      <p:bldP spid="131084" grpId="0" animBg="1"/>
      <p:bldP spid="131085" grpId="0" autoUpdateAnimBg="0"/>
      <p:bldP spid="131087" grpId="0" autoUpdateAnimBg="0"/>
      <p:bldP spid="131088" grpId="0" animBg="1"/>
      <p:bldP spid="131089" grpId="0" animBg="1"/>
      <p:bldP spid="131090" grpId="0" animBg="1"/>
      <p:bldP spid="131091" grpId="0" animBg="1"/>
      <p:bldP spid="131092" grpId="0" autoUpdateAnimBg="0"/>
      <p:bldP spid="131093" grpId="0" autoUpdateAnimBg="0"/>
      <p:bldP spid="131094" grpId="0" autoUpdateAnimBg="0"/>
      <p:bldP spid="131095" grpId="0" autoUpdateAnimBg="0"/>
      <p:bldP spid="131096" grpId="0" autoUpdateAnimBg="0"/>
      <p:bldP spid="131098" grpId="0" autoUpdateAnimBg="0"/>
      <p:bldP spid="131099"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2770" name="Picture 23"/>
          <p:cNvPicPr>
            <a:picLocks noChangeAspect="1" noChangeArrowheads="1"/>
          </p:cNvPicPr>
          <p:nvPr/>
        </p:nvPicPr>
        <p:blipFill>
          <a:blip r:embed="rId3" cstate="print"/>
          <a:srcRect/>
          <a:stretch>
            <a:fillRect/>
          </a:stretch>
        </p:blipFill>
        <p:spPr bwMode="auto">
          <a:xfrm>
            <a:off x="1439394" y="1407916"/>
            <a:ext cx="9762006" cy="4792859"/>
          </a:xfrm>
          <a:prstGeom prst="rect">
            <a:avLst/>
          </a:prstGeom>
          <a:noFill/>
          <a:ln w="12700">
            <a:noFill/>
            <a:miter lim="800000"/>
            <a:headEnd/>
            <a:tailEnd/>
          </a:ln>
        </p:spPr>
      </p:pic>
      <p:sp>
        <p:nvSpPr>
          <p:cNvPr id="140297" name="Oval 9"/>
          <p:cNvSpPr>
            <a:spLocks noChangeArrowheads="1"/>
          </p:cNvSpPr>
          <p:nvPr/>
        </p:nvSpPr>
        <p:spPr bwMode="auto">
          <a:xfrm rot="1261542">
            <a:off x="3967164" y="3103563"/>
            <a:ext cx="625475" cy="1128712"/>
          </a:xfrm>
          <a:prstGeom prst="ellipse">
            <a:avLst/>
          </a:prstGeom>
          <a:noFill/>
          <a:ln w="12700">
            <a:solidFill>
              <a:srgbClr val="ADE4FD"/>
            </a:solidFill>
            <a:round/>
            <a:headEnd/>
            <a:tailEnd/>
          </a:ln>
        </p:spPr>
        <p:txBody>
          <a:bodyPr wrap="none" anchor="ctr"/>
          <a:lstStyle/>
          <a:p>
            <a:endParaRPr lang="nl-NL"/>
          </a:p>
        </p:txBody>
      </p:sp>
      <p:sp>
        <p:nvSpPr>
          <p:cNvPr id="140298" name="Line 10"/>
          <p:cNvSpPr>
            <a:spLocks noChangeShapeType="1"/>
          </p:cNvSpPr>
          <p:nvPr/>
        </p:nvSpPr>
        <p:spPr bwMode="auto">
          <a:xfrm rot="-10719000">
            <a:off x="9972566" y="4886454"/>
            <a:ext cx="381000" cy="685800"/>
          </a:xfrm>
          <a:prstGeom prst="line">
            <a:avLst/>
          </a:prstGeom>
          <a:noFill/>
          <a:ln w="38100">
            <a:solidFill>
              <a:srgbClr val="ADE4FD"/>
            </a:solidFill>
            <a:round/>
            <a:headEnd/>
            <a:tailEnd type="triangle" w="med" len="med"/>
          </a:ln>
        </p:spPr>
        <p:txBody>
          <a:bodyPr wrap="none" anchor="ctr"/>
          <a:lstStyle/>
          <a:p>
            <a:endParaRPr lang="nl-NL"/>
          </a:p>
        </p:txBody>
      </p:sp>
      <p:sp>
        <p:nvSpPr>
          <p:cNvPr id="140299" name="Text Box 11"/>
          <p:cNvSpPr txBox="1">
            <a:spLocks noChangeArrowheads="1"/>
          </p:cNvSpPr>
          <p:nvPr/>
        </p:nvSpPr>
        <p:spPr bwMode="auto">
          <a:xfrm>
            <a:off x="4724401" y="4038600"/>
            <a:ext cx="1206677" cy="461665"/>
          </a:xfrm>
          <a:prstGeom prst="rect">
            <a:avLst/>
          </a:prstGeom>
          <a:noFill/>
          <a:ln w="12700">
            <a:noFill/>
            <a:miter lim="800000"/>
            <a:headEnd/>
            <a:tailEnd/>
          </a:ln>
        </p:spPr>
        <p:txBody>
          <a:bodyPr wrap="none">
            <a:spAutoFit/>
          </a:bodyPr>
          <a:lstStyle/>
          <a:p>
            <a:r>
              <a:rPr lang="nl-NL" sz="2400" dirty="0">
                <a:solidFill>
                  <a:srgbClr val="66CCFF"/>
                </a:solidFill>
              </a:rPr>
              <a:t>Borstvin</a:t>
            </a:r>
            <a:endParaRPr lang="nl-NL" dirty="0">
              <a:solidFill>
                <a:srgbClr val="66CCFF"/>
              </a:solidFill>
            </a:endParaRPr>
          </a:p>
        </p:txBody>
      </p:sp>
      <p:sp>
        <p:nvSpPr>
          <p:cNvPr id="140300" name="Text Box 12"/>
          <p:cNvSpPr txBox="1">
            <a:spLocks noChangeArrowheads="1"/>
          </p:cNvSpPr>
          <p:nvPr/>
        </p:nvSpPr>
        <p:spPr bwMode="auto">
          <a:xfrm>
            <a:off x="5867400" y="2224088"/>
            <a:ext cx="1407758" cy="461665"/>
          </a:xfrm>
          <a:prstGeom prst="rect">
            <a:avLst/>
          </a:prstGeom>
          <a:noFill/>
          <a:ln w="12700">
            <a:noFill/>
            <a:miter lim="800000"/>
            <a:headEnd/>
            <a:tailEnd/>
          </a:ln>
        </p:spPr>
        <p:txBody>
          <a:bodyPr wrap="none">
            <a:spAutoFit/>
          </a:bodyPr>
          <a:lstStyle/>
          <a:p>
            <a:r>
              <a:rPr lang="nl-NL" sz="2400" dirty="0">
                <a:solidFill>
                  <a:srgbClr val="ADE4FD"/>
                </a:solidFill>
              </a:rPr>
              <a:t>1e Rugvin</a:t>
            </a:r>
          </a:p>
        </p:txBody>
      </p:sp>
      <p:sp>
        <p:nvSpPr>
          <p:cNvPr id="140301" name="Line 13"/>
          <p:cNvSpPr>
            <a:spLocks noChangeShapeType="1"/>
          </p:cNvSpPr>
          <p:nvPr/>
        </p:nvSpPr>
        <p:spPr bwMode="auto">
          <a:xfrm rot="6257018">
            <a:off x="5867400" y="2362200"/>
            <a:ext cx="381000" cy="685800"/>
          </a:xfrm>
          <a:prstGeom prst="line">
            <a:avLst/>
          </a:prstGeom>
          <a:noFill/>
          <a:ln w="38100">
            <a:solidFill>
              <a:srgbClr val="ADE4FD"/>
            </a:solidFill>
            <a:round/>
            <a:headEnd/>
            <a:tailEnd type="triangle" w="med" len="med"/>
          </a:ln>
        </p:spPr>
        <p:txBody>
          <a:bodyPr wrap="none" anchor="ctr"/>
          <a:lstStyle/>
          <a:p>
            <a:endParaRPr lang="nl-NL"/>
          </a:p>
        </p:txBody>
      </p:sp>
      <p:sp>
        <p:nvSpPr>
          <p:cNvPr id="140302" name="Line 14"/>
          <p:cNvSpPr>
            <a:spLocks noChangeShapeType="1"/>
          </p:cNvSpPr>
          <p:nvPr/>
        </p:nvSpPr>
        <p:spPr bwMode="auto">
          <a:xfrm rot="-10719000">
            <a:off x="4876801" y="3654426"/>
            <a:ext cx="225425" cy="460375"/>
          </a:xfrm>
          <a:prstGeom prst="line">
            <a:avLst/>
          </a:prstGeom>
          <a:noFill/>
          <a:ln w="38100">
            <a:solidFill>
              <a:srgbClr val="ADE4FD"/>
            </a:solidFill>
            <a:round/>
            <a:headEnd/>
            <a:tailEnd type="triangle" w="med" len="med"/>
          </a:ln>
        </p:spPr>
        <p:txBody>
          <a:bodyPr wrap="none" anchor="ctr"/>
          <a:lstStyle/>
          <a:p>
            <a:endParaRPr lang="nl-NL"/>
          </a:p>
        </p:txBody>
      </p:sp>
      <p:sp>
        <p:nvSpPr>
          <p:cNvPr id="140303" name="Line 15"/>
          <p:cNvSpPr>
            <a:spLocks noChangeShapeType="1"/>
          </p:cNvSpPr>
          <p:nvPr/>
        </p:nvSpPr>
        <p:spPr bwMode="auto">
          <a:xfrm rot="-10719000">
            <a:off x="4344989" y="4492626"/>
            <a:ext cx="301625" cy="460375"/>
          </a:xfrm>
          <a:prstGeom prst="line">
            <a:avLst/>
          </a:prstGeom>
          <a:noFill/>
          <a:ln w="38100">
            <a:solidFill>
              <a:srgbClr val="ADE4FD"/>
            </a:solidFill>
            <a:round/>
            <a:headEnd/>
            <a:tailEnd type="triangle" w="med" len="med"/>
          </a:ln>
        </p:spPr>
        <p:txBody>
          <a:bodyPr wrap="none" anchor="ctr"/>
          <a:lstStyle/>
          <a:p>
            <a:endParaRPr lang="nl-NL"/>
          </a:p>
        </p:txBody>
      </p:sp>
      <p:sp>
        <p:nvSpPr>
          <p:cNvPr id="140304" name="Line 16"/>
          <p:cNvSpPr>
            <a:spLocks noChangeShapeType="1"/>
          </p:cNvSpPr>
          <p:nvPr/>
        </p:nvSpPr>
        <p:spPr bwMode="auto">
          <a:xfrm rot="-361267">
            <a:off x="3712862" y="2979738"/>
            <a:ext cx="228600" cy="457200"/>
          </a:xfrm>
          <a:prstGeom prst="line">
            <a:avLst/>
          </a:prstGeom>
          <a:noFill/>
          <a:ln w="38100">
            <a:solidFill>
              <a:srgbClr val="ADE4FD"/>
            </a:solidFill>
            <a:round/>
            <a:headEnd/>
            <a:tailEnd type="triangle" w="med" len="med"/>
          </a:ln>
        </p:spPr>
        <p:txBody>
          <a:bodyPr wrap="none" anchor="ctr"/>
          <a:lstStyle/>
          <a:p>
            <a:endParaRPr lang="nl-NL"/>
          </a:p>
        </p:txBody>
      </p:sp>
      <p:sp>
        <p:nvSpPr>
          <p:cNvPr id="140305" name="Text Box 17"/>
          <p:cNvSpPr txBox="1">
            <a:spLocks noChangeArrowheads="1"/>
          </p:cNvSpPr>
          <p:nvPr/>
        </p:nvSpPr>
        <p:spPr bwMode="auto">
          <a:xfrm>
            <a:off x="9610173" y="5569266"/>
            <a:ext cx="1301382" cy="461665"/>
          </a:xfrm>
          <a:prstGeom prst="rect">
            <a:avLst/>
          </a:prstGeom>
          <a:noFill/>
          <a:ln w="12700">
            <a:noFill/>
            <a:miter lim="800000"/>
            <a:headEnd/>
            <a:tailEnd/>
          </a:ln>
        </p:spPr>
        <p:txBody>
          <a:bodyPr wrap="none">
            <a:spAutoFit/>
          </a:bodyPr>
          <a:lstStyle/>
          <a:p>
            <a:r>
              <a:rPr lang="nl-NL" sz="2400" dirty="0">
                <a:solidFill>
                  <a:srgbClr val="ADE4FD"/>
                </a:solidFill>
              </a:rPr>
              <a:t>Staartvin</a:t>
            </a:r>
            <a:endParaRPr lang="nl-NL" dirty="0">
              <a:solidFill>
                <a:srgbClr val="ADE4FD"/>
              </a:solidFill>
            </a:endParaRPr>
          </a:p>
        </p:txBody>
      </p:sp>
      <p:sp>
        <p:nvSpPr>
          <p:cNvPr id="140306" name="Text Box 18"/>
          <p:cNvSpPr txBox="1">
            <a:spLocks noChangeArrowheads="1"/>
          </p:cNvSpPr>
          <p:nvPr/>
        </p:nvSpPr>
        <p:spPr bwMode="auto">
          <a:xfrm>
            <a:off x="4114801" y="4953000"/>
            <a:ext cx="1095172" cy="461665"/>
          </a:xfrm>
          <a:prstGeom prst="rect">
            <a:avLst/>
          </a:prstGeom>
          <a:noFill/>
          <a:ln w="12700">
            <a:noFill/>
            <a:miter lim="800000"/>
            <a:headEnd/>
            <a:tailEnd/>
          </a:ln>
        </p:spPr>
        <p:txBody>
          <a:bodyPr wrap="none">
            <a:spAutoFit/>
          </a:bodyPr>
          <a:lstStyle/>
          <a:p>
            <a:r>
              <a:rPr lang="nl-NL" sz="2400" dirty="0">
                <a:solidFill>
                  <a:srgbClr val="ADE4FD"/>
                </a:solidFill>
              </a:rPr>
              <a:t>Buikvin</a:t>
            </a:r>
            <a:endParaRPr lang="nl-NL" dirty="0">
              <a:solidFill>
                <a:srgbClr val="ADE4FD"/>
              </a:solidFill>
            </a:endParaRPr>
          </a:p>
        </p:txBody>
      </p:sp>
      <p:sp>
        <p:nvSpPr>
          <p:cNvPr id="140307" name="Text Box 19"/>
          <p:cNvSpPr txBox="1">
            <a:spLocks noChangeArrowheads="1"/>
          </p:cNvSpPr>
          <p:nvPr/>
        </p:nvSpPr>
        <p:spPr bwMode="auto">
          <a:xfrm>
            <a:off x="5791200" y="5257800"/>
            <a:ext cx="1477969" cy="461665"/>
          </a:xfrm>
          <a:prstGeom prst="rect">
            <a:avLst/>
          </a:prstGeom>
          <a:noFill/>
          <a:ln w="12700">
            <a:noFill/>
            <a:miter lim="800000"/>
            <a:headEnd/>
            <a:tailEnd/>
          </a:ln>
        </p:spPr>
        <p:txBody>
          <a:bodyPr wrap="none">
            <a:spAutoFit/>
          </a:bodyPr>
          <a:lstStyle/>
          <a:p>
            <a:r>
              <a:rPr lang="nl-NL" sz="2400" dirty="0">
                <a:solidFill>
                  <a:srgbClr val="ADE4FD"/>
                </a:solidFill>
              </a:rPr>
              <a:t>1e Aarsvin</a:t>
            </a:r>
          </a:p>
        </p:txBody>
      </p:sp>
      <p:sp>
        <p:nvSpPr>
          <p:cNvPr id="140308" name="Text Box 20"/>
          <p:cNvSpPr txBox="1">
            <a:spLocks noChangeArrowheads="1"/>
          </p:cNvSpPr>
          <p:nvPr/>
        </p:nvSpPr>
        <p:spPr bwMode="auto">
          <a:xfrm>
            <a:off x="3352801" y="2590800"/>
            <a:ext cx="1745221" cy="461665"/>
          </a:xfrm>
          <a:prstGeom prst="rect">
            <a:avLst/>
          </a:prstGeom>
          <a:noFill/>
          <a:ln w="12700">
            <a:noFill/>
            <a:miter lim="800000"/>
            <a:headEnd/>
            <a:tailEnd/>
          </a:ln>
        </p:spPr>
        <p:txBody>
          <a:bodyPr wrap="none">
            <a:spAutoFit/>
          </a:bodyPr>
          <a:lstStyle/>
          <a:p>
            <a:r>
              <a:rPr lang="nl-NL" sz="2400" dirty="0">
                <a:solidFill>
                  <a:srgbClr val="ADE4FD"/>
                </a:solidFill>
              </a:rPr>
              <a:t>Kieuwdeksel</a:t>
            </a:r>
            <a:endParaRPr lang="nl-NL" dirty="0">
              <a:solidFill>
                <a:srgbClr val="ADE4FD"/>
              </a:solidFill>
            </a:endParaRPr>
          </a:p>
        </p:txBody>
      </p:sp>
      <p:sp>
        <p:nvSpPr>
          <p:cNvPr id="140309" name="Text Box 21"/>
          <p:cNvSpPr txBox="1">
            <a:spLocks noChangeArrowheads="1"/>
          </p:cNvSpPr>
          <p:nvPr/>
        </p:nvSpPr>
        <p:spPr bwMode="auto">
          <a:xfrm>
            <a:off x="7107229" y="3332832"/>
            <a:ext cx="849913" cy="461665"/>
          </a:xfrm>
          <a:prstGeom prst="rect">
            <a:avLst/>
          </a:prstGeom>
          <a:noFill/>
          <a:ln w="12700">
            <a:noFill/>
            <a:miter lim="800000"/>
            <a:headEnd/>
            <a:tailEnd/>
          </a:ln>
        </p:spPr>
        <p:txBody>
          <a:bodyPr wrap="none">
            <a:spAutoFit/>
          </a:bodyPr>
          <a:lstStyle/>
          <a:p>
            <a:r>
              <a:rPr lang="nl-NL" sz="2400" dirty="0">
                <a:solidFill>
                  <a:srgbClr val="66CCFF"/>
                </a:solidFill>
              </a:rPr>
              <a:t>Zijlijn</a:t>
            </a:r>
            <a:endParaRPr lang="nl-NL" dirty="0">
              <a:solidFill>
                <a:srgbClr val="66CCFF"/>
              </a:solidFill>
            </a:endParaRPr>
          </a:p>
        </p:txBody>
      </p:sp>
      <p:sp>
        <p:nvSpPr>
          <p:cNvPr id="140310" name="Text Box 22"/>
          <p:cNvSpPr txBox="1">
            <a:spLocks noChangeArrowheads="1"/>
          </p:cNvSpPr>
          <p:nvPr/>
        </p:nvSpPr>
        <p:spPr bwMode="auto">
          <a:xfrm>
            <a:off x="5699018" y="6242161"/>
            <a:ext cx="1476366" cy="461665"/>
          </a:xfrm>
          <a:prstGeom prst="rect">
            <a:avLst/>
          </a:prstGeom>
          <a:noFill/>
          <a:ln w="12700">
            <a:noFill/>
            <a:miter lim="800000"/>
            <a:headEnd/>
            <a:tailEnd/>
          </a:ln>
        </p:spPr>
        <p:txBody>
          <a:bodyPr wrap="none">
            <a:spAutoFit/>
          </a:bodyPr>
          <a:lstStyle/>
          <a:p>
            <a:r>
              <a:rPr lang="nl-NL" sz="2400" dirty="0">
                <a:solidFill>
                  <a:srgbClr val="106AB3"/>
                </a:solidFill>
              </a:rPr>
              <a:t>Kabeljauw</a:t>
            </a:r>
          </a:p>
        </p:txBody>
      </p:sp>
      <p:sp>
        <p:nvSpPr>
          <p:cNvPr id="140313" name="Text Box 25"/>
          <p:cNvSpPr txBox="1">
            <a:spLocks noChangeArrowheads="1"/>
          </p:cNvSpPr>
          <p:nvPr/>
        </p:nvSpPr>
        <p:spPr bwMode="auto">
          <a:xfrm>
            <a:off x="6734175" y="2681288"/>
            <a:ext cx="1407758" cy="461665"/>
          </a:xfrm>
          <a:prstGeom prst="rect">
            <a:avLst/>
          </a:prstGeom>
          <a:noFill/>
          <a:ln w="12700">
            <a:noFill/>
            <a:miter lim="800000"/>
            <a:headEnd/>
            <a:tailEnd/>
          </a:ln>
        </p:spPr>
        <p:txBody>
          <a:bodyPr wrap="none">
            <a:spAutoFit/>
          </a:bodyPr>
          <a:lstStyle/>
          <a:p>
            <a:r>
              <a:rPr lang="nl-NL" sz="2400" dirty="0">
                <a:solidFill>
                  <a:srgbClr val="ADE4FD"/>
                </a:solidFill>
              </a:rPr>
              <a:t>2e Rugvin</a:t>
            </a:r>
          </a:p>
        </p:txBody>
      </p:sp>
      <p:sp>
        <p:nvSpPr>
          <p:cNvPr id="140314" name="Text Box 26"/>
          <p:cNvSpPr txBox="1">
            <a:spLocks noChangeArrowheads="1"/>
          </p:cNvSpPr>
          <p:nvPr/>
        </p:nvSpPr>
        <p:spPr bwMode="auto">
          <a:xfrm>
            <a:off x="8181975" y="3367088"/>
            <a:ext cx="1407758" cy="461665"/>
          </a:xfrm>
          <a:prstGeom prst="rect">
            <a:avLst/>
          </a:prstGeom>
          <a:noFill/>
          <a:ln w="12700">
            <a:noFill/>
            <a:miter lim="800000"/>
            <a:headEnd/>
            <a:tailEnd/>
          </a:ln>
        </p:spPr>
        <p:txBody>
          <a:bodyPr wrap="none">
            <a:spAutoFit/>
          </a:bodyPr>
          <a:lstStyle/>
          <a:p>
            <a:r>
              <a:rPr lang="nl-NL" sz="2400" dirty="0">
                <a:solidFill>
                  <a:srgbClr val="ADE4FD"/>
                </a:solidFill>
              </a:rPr>
              <a:t>3e Rugvin</a:t>
            </a:r>
          </a:p>
        </p:txBody>
      </p:sp>
      <p:sp>
        <p:nvSpPr>
          <p:cNvPr id="140315" name="Line 27"/>
          <p:cNvSpPr>
            <a:spLocks noChangeShapeType="1"/>
          </p:cNvSpPr>
          <p:nvPr/>
        </p:nvSpPr>
        <p:spPr bwMode="auto">
          <a:xfrm rot="6257018">
            <a:off x="6964363" y="2913063"/>
            <a:ext cx="304800" cy="533400"/>
          </a:xfrm>
          <a:prstGeom prst="line">
            <a:avLst/>
          </a:prstGeom>
          <a:noFill/>
          <a:ln w="38100">
            <a:solidFill>
              <a:srgbClr val="ADE4FD"/>
            </a:solidFill>
            <a:round/>
            <a:headEnd/>
            <a:tailEnd type="triangle" w="med" len="med"/>
          </a:ln>
        </p:spPr>
        <p:txBody>
          <a:bodyPr wrap="none" anchor="ctr"/>
          <a:lstStyle/>
          <a:p>
            <a:endParaRPr lang="nl-NL"/>
          </a:p>
        </p:txBody>
      </p:sp>
      <p:sp>
        <p:nvSpPr>
          <p:cNvPr id="140316" name="Line 28"/>
          <p:cNvSpPr>
            <a:spLocks noChangeShapeType="1"/>
          </p:cNvSpPr>
          <p:nvPr/>
        </p:nvSpPr>
        <p:spPr bwMode="auto">
          <a:xfrm rot="5270742">
            <a:off x="8570913" y="3692525"/>
            <a:ext cx="304800" cy="533400"/>
          </a:xfrm>
          <a:prstGeom prst="line">
            <a:avLst/>
          </a:prstGeom>
          <a:noFill/>
          <a:ln w="38100">
            <a:solidFill>
              <a:srgbClr val="ADE4FD"/>
            </a:solidFill>
            <a:round/>
            <a:headEnd/>
            <a:tailEnd type="triangle" w="med" len="med"/>
          </a:ln>
        </p:spPr>
        <p:txBody>
          <a:bodyPr wrap="none" anchor="ctr"/>
          <a:lstStyle/>
          <a:p>
            <a:endParaRPr lang="nl-NL"/>
          </a:p>
        </p:txBody>
      </p:sp>
      <p:sp>
        <p:nvSpPr>
          <p:cNvPr id="140317" name="Text Box 29"/>
          <p:cNvSpPr txBox="1">
            <a:spLocks noChangeArrowheads="1"/>
          </p:cNvSpPr>
          <p:nvPr/>
        </p:nvSpPr>
        <p:spPr bwMode="auto">
          <a:xfrm>
            <a:off x="7467600" y="5486400"/>
            <a:ext cx="1477969" cy="461665"/>
          </a:xfrm>
          <a:prstGeom prst="rect">
            <a:avLst/>
          </a:prstGeom>
          <a:noFill/>
          <a:ln w="12700">
            <a:noFill/>
            <a:miter lim="800000"/>
            <a:headEnd/>
            <a:tailEnd/>
          </a:ln>
        </p:spPr>
        <p:txBody>
          <a:bodyPr wrap="none">
            <a:spAutoFit/>
          </a:bodyPr>
          <a:lstStyle/>
          <a:p>
            <a:r>
              <a:rPr lang="nl-NL" sz="2400" dirty="0">
                <a:solidFill>
                  <a:srgbClr val="ADE4FD"/>
                </a:solidFill>
              </a:rPr>
              <a:t>2e Aarsvin</a:t>
            </a:r>
          </a:p>
        </p:txBody>
      </p:sp>
      <p:sp>
        <p:nvSpPr>
          <p:cNvPr id="140318" name="Line 30"/>
          <p:cNvSpPr>
            <a:spLocks noChangeShapeType="1"/>
          </p:cNvSpPr>
          <p:nvPr/>
        </p:nvSpPr>
        <p:spPr bwMode="auto">
          <a:xfrm rot="-10719000">
            <a:off x="6553201" y="4953001"/>
            <a:ext cx="301625" cy="460375"/>
          </a:xfrm>
          <a:prstGeom prst="line">
            <a:avLst/>
          </a:prstGeom>
          <a:noFill/>
          <a:ln w="38100">
            <a:solidFill>
              <a:srgbClr val="ADE4FD"/>
            </a:solidFill>
            <a:round/>
            <a:headEnd/>
            <a:tailEnd type="triangle" w="med" len="med"/>
          </a:ln>
        </p:spPr>
        <p:txBody>
          <a:bodyPr wrap="none" anchor="ctr"/>
          <a:lstStyle/>
          <a:p>
            <a:endParaRPr lang="nl-NL"/>
          </a:p>
        </p:txBody>
      </p:sp>
      <p:sp>
        <p:nvSpPr>
          <p:cNvPr id="140319" name="Line 31"/>
          <p:cNvSpPr>
            <a:spLocks noChangeShapeType="1"/>
          </p:cNvSpPr>
          <p:nvPr/>
        </p:nvSpPr>
        <p:spPr bwMode="auto">
          <a:xfrm rot="-10719000">
            <a:off x="8077201" y="5105401"/>
            <a:ext cx="301625" cy="460375"/>
          </a:xfrm>
          <a:prstGeom prst="line">
            <a:avLst/>
          </a:prstGeom>
          <a:noFill/>
          <a:ln w="38100">
            <a:solidFill>
              <a:srgbClr val="ADE4FD"/>
            </a:solidFill>
            <a:round/>
            <a:headEnd/>
            <a:tailEnd type="triangle" w="med" len="med"/>
          </a:ln>
        </p:spPr>
        <p:txBody>
          <a:bodyPr wrap="none" anchor="ctr"/>
          <a:lstStyle/>
          <a:p>
            <a:endParaRPr lang="nl-NL"/>
          </a:p>
        </p:txBody>
      </p:sp>
      <p:sp>
        <p:nvSpPr>
          <p:cNvPr id="140321" name="Freeform 33"/>
          <p:cNvSpPr>
            <a:spLocks/>
          </p:cNvSpPr>
          <p:nvPr/>
        </p:nvSpPr>
        <p:spPr bwMode="auto">
          <a:xfrm>
            <a:off x="4642600" y="2877726"/>
            <a:ext cx="4800600" cy="2057400"/>
          </a:xfrm>
          <a:custGeom>
            <a:avLst/>
            <a:gdLst>
              <a:gd name="T0" fmla="*/ 0 w 3024"/>
              <a:gd name="T1" fmla="*/ 120967504 h 1296"/>
              <a:gd name="T2" fmla="*/ 362902482 w 3024"/>
              <a:gd name="T3" fmla="*/ 0 h 1296"/>
              <a:gd name="T4" fmla="*/ 1088707545 w 3024"/>
              <a:gd name="T5" fmla="*/ 120967504 h 1296"/>
              <a:gd name="T6" fmla="*/ 1814512708 w 3024"/>
              <a:gd name="T7" fmla="*/ 362902462 h 1296"/>
              <a:gd name="T8" fmla="*/ 2147483647 w 3024"/>
              <a:gd name="T9" fmla="*/ 725804925 h 1296"/>
              <a:gd name="T10" fmla="*/ 2147483647 w 3024"/>
              <a:gd name="T11" fmla="*/ 1088707487 h 1296"/>
              <a:gd name="T12" fmla="*/ 2147483647 w 3024"/>
              <a:gd name="T13" fmla="*/ 1330642396 h 1296"/>
              <a:gd name="T14" fmla="*/ 2147483647 w 3024"/>
              <a:gd name="T15" fmla="*/ 1572577304 h 1296"/>
              <a:gd name="T16" fmla="*/ 2147483647 w 3024"/>
              <a:gd name="T17" fmla="*/ 1814512610 h 1296"/>
              <a:gd name="T18" fmla="*/ 2147483647 w 3024"/>
              <a:gd name="T19" fmla="*/ 2056447519 h 1296"/>
              <a:gd name="T20" fmla="*/ 2147483647 w 3024"/>
              <a:gd name="T21" fmla="*/ 2147483647 h 1296"/>
              <a:gd name="T22" fmla="*/ 2147483647 w 3024"/>
              <a:gd name="T23" fmla="*/ 2147483647 h 12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24"/>
              <a:gd name="T37" fmla="*/ 0 h 1296"/>
              <a:gd name="T38" fmla="*/ 3024 w 3024"/>
              <a:gd name="T39" fmla="*/ 1296 h 12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24" h="1296">
                <a:moveTo>
                  <a:pt x="0" y="48"/>
                </a:moveTo>
                <a:cubicBezTo>
                  <a:pt x="36" y="24"/>
                  <a:pt x="72" y="0"/>
                  <a:pt x="144" y="0"/>
                </a:cubicBezTo>
                <a:cubicBezTo>
                  <a:pt x="216" y="0"/>
                  <a:pt x="336" y="24"/>
                  <a:pt x="432" y="48"/>
                </a:cubicBezTo>
                <a:cubicBezTo>
                  <a:pt x="528" y="72"/>
                  <a:pt x="624" y="104"/>
                  <a:pt x="720" y="144"/>
                </a:cubicBezTo>
                <a:cubicBezTo>
                  <a:pt x="816" y="184"/>
                  <a:pt x="928" y="240"/>
                  <a:pt x="1008" y="288"/>
                </a:cubicBezTo>
                <a:cubicBezTo>
                  <a:pt x="1088" y="336"/>
                  <a:pt x="1144" y="392"/>
                  <a:pt x="1200" y="432"/>
                </a:cubicBezTo>
                <a:cubicBezTo>
                  <a:pt x="1256" y="472"/>
                  <a:pt x="1304" y="496"/>
                  <a:pt x="1344" y="528"/>
                </a:cubicBezTo>
                <a:cubicBezTo>
                  <a:pt x="1384" y="560"/>
                  <a:pt x="1384" y="592"/>
                  <a:pt x="1440" y="624"/>
                </a:cubicBezTo>
                <a:cubicBezTo>
                  <a:pt x="1496" y="656"/>
                  <a:pt x="1608" y="688"/>
                  <a:pt x="1680" y="720"/>
                </a:cubicBezTo>
                <a:cubicBezTo>
                  <a:pt x="1752" y="752"/>
                  <a:pt x="1792" y="784"/>
                  <a:pt x="1872" y="816"/>
                </a:cubicBezTo>
                <a:cubicBezTo>
                  <a:pt x="1952" y="848"/>
                  <a:pt x="1968" y="832"/>
                  <a:pt x="2160" y="912"/>
                </a:cubicBezTo>
                <a:cubicBezTo>
                  <a:pt x="2352" y="992"/>
                  <a:pt x="2688" y="1144"/>
                  <a:pt x="3024" y="1296"/>
                </a:cubicBezTo>
              </a:path>
            </a:pathLst>
          </a:custGeom>
          <a:noFill/>
          <a:ln w="38100">
            <a:solidFill>
              <a:srgbClr val="ADE4FD"/>
            </a:solidFill>
            <a:round/>
            <a:headEnd/>
            <a:tailEnd/>
          </a:ln>
        </p:spPr>
        <p:txBody>
          <a:bodyPr wrap="none" anchor="ctr"/>
          <a:lstStyle/>
          <a:p>
            <a:endParaRPr lang="nl-NL"/>
          </a:p>
        </p:txBody>
      </p:sp>
      <p:sp>
        <p:nvSpPr>
          <p:cNvPr id="32793" name="Rectangle 34"/>
          <p:cNvSpPr>
            <a:spLocks noGrp="1" noChangeArrowheads="1"/>
          </p:cNvSpPr>
          <p:nvPr>
            <p:ph type="title"/>
          </p:nvPr>
        </p:nvSpPr>
        <p:spPr/>
        <p:txBody>
          <a:bodyPr>
            <a:normAutofit/>
          </a:bodyPr>
          <a:lstStyle/>
          <a:p>
            <a:endParaRPr lang="en-US"/>
          </a:p>
        </p:txBody>
      </p:sp>
    </p:spTree>
    <p:extLst>
      <p:ext uri="{BB962C8B-B14F-4D97-AF65-F5344CB8AC3E}">
        <p14:creationId xmlns:p14="http://schemas.microsoft.com/office/powerpoint/2010/main" val="46860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03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0300"/>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140301"/>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499"/>
                                          </p:stCondLst>
                                        </p:cTn>
                                        <p:tgtEl>
                                          <p:spTgt spid="140299"/>
                                        </p:tgtEl>
                                        <p:attrNameLst>
                                          <p:attrName>style.visibility</p:attrName>
                                        </p:attrNameLst>
                                      </p:cBhvr>
                                      <p:to>
                                        <p:strVal val="visible"/>
                                      </p:to>
                                    </p:set>
                                  </p:childTnLst>
                                </p:cTn>
                              </p:par>
                            </p:childTnLst>
                          </p:cTn>
                        </p:par>
                        <p:par>
                          <p:cTn id="17" fill="hold">
                            <p:stCondLst>
                              <p:cond delay="1500"/>
                            </p:stCondLst>
                            <p:childTnLst>
                              <p:par>
                                <p:cTn id="18" presetID="1" presetClass="entr" presetSubtype="0" fill="hold" grpId="0" nodeType="afterEffect">
                                  <p:stCondLst>
                                    <p:cond delay="0"/>
                                  </p:stCondLst>
                                  <p:childTnLst>
                                    <p:set>
                                      <p:cBhvr>
                                        <p:cTn id="19" dur="1" fill="hold">
                                          <p:stCondLst>
                                            <p:cond delay="499"/>
                                          </p:stCondLst>
                                        </p:cTn>
                                        <p:tgtEl>
                                          <p:spTgt spid="140302"/>
                                        </p:tgtEl>
                                        <p:attrNameLst>
                                          <p:attrName>style.visibility</p:attrName>
                                        </p:attrNameLst>
                                      </p:cBhvr>
                                      <p:to>
                                        <p:strVal val="visible"/>
                                      </p:to>
                                    </p:set>
                                  </p:childTnLst>
                                </p:cTn>
                              </p:par>
                            </p:childTnLst>
                          </p:cTn>
                        </p:par>
                        <p:par>
                          <p:cTn id="20" fill="hold">
                            <p:stCondLst>
                              <p:cond delay="2000"/>
                            </p:stCondLst>
                            <p:childTnLst>
                              <p:par>
                                <p:cTn id="21" presetID="1" presetClass="entr" presetSubtype="0" fill="hold" grpId="0" nodeType="afterEffect">
                                  <p:stCondLst>
                                    <p:cond delay="0"/>
                                  </p:stCondLst>
                                  <p:childTnLst>
                                    <p:set>
                                      <p:cBhvr>
                                        <p:cTn id="22" dur="1" fill="hold">
                                          <p:stCondLst>
                                            <p:cond delay="499"/>
                                          </p:stCondLst>
                                        </p:cTn>
                                        <p:tgtEl>
                                          <p:spTgt spid="140305"/>
                                        </p:tgtEl>
                                        <p:attrNameLst>
                                          <p:attrName>style.visibility</p:attrName>
                                        </p:attrNameLst>
                                      </p:cBhvr>
                                      <p:to>
                                        <p:strVal val="visible"/>
                                      </p:to>
                                    </p:set>
                                  </p:childTnLst>
                                </p:cTn>
                              </p:par>
                            </p:childTnLst>
                          </p:cTn>
                        </p:par>
                        <p:par>
                          <p:cTn id="23" fill="hold">
                            <p:stCondLst>
                              <p:cond delay="2500"/>
                            </p:stCondLst>
                            <p:childTnLst>
                              <p:par>
                                <p:cTn id="24" presetID="1" presetClass="entr" presetSubtype="0" fill="hold" grpId="0" nodeType="afterEffect">
                                  <p:stCondLst>
                                    <p:cond delay="0"/>
                                  </p:stCondLst>
                                  <p:childTnLst>
                                    <p:set>
                                      <p:cBhvr>
                                        <p:cTn id="25" dur="1" fill="hold">
                                          <p:stCondLst>
                                            <p:cond delay="499"/>
                                          </p:stCondLst>
                                        </p:cTn>
                                        <p:tgtEl>
                                          <p:spTgt spid="140298"/>
                                        </p:tgtEl>
                                        <p:attrNameLst>
                                          <p:attrName>style.visibility</p:attrName>
                                        </p:attrNameLst>
                                      </p:cBhvr>
                                      <p:to>
                                        <p:strVal val="visible"/>
                                      </p:to>
                                    </p:set>
                                  </p:childTnLst>
                                </p:cTn>
                              </p:par>
                            </p:childTnLst>
                          </p:cTn>
                        </p:par>
                        <p:par>
                          <p:cTn id="26" fill="hold">
                            <p:stCondLst>
                              <p:cond delay="3000"/>
                            </p:stCondLst>
                            <p:childTnLst>
                              <p:par>
                                <p:cTn id="27" presetID="1" presetClass="entr" presetSubtype="0" fill="hold" grpId="0" nodeType="afterEffect">
                                  <p:stCondLst>
                                    <p:cond delay="0"/>
                                  </p:stCondLst>
                                  <p:childTnLst>
                                    <p:set>
                                      <p:cBhvr>
                                        <p:cTn id="28" dur="1" fill="hold">
                                          <p:stCondLst>
                                            <p:cond delay="499"/>
                                          </p:stCondLst>
                                        </p:cTn>
                                        <p:tgtEl>
                                          <p:spTgt spid="140306"/>
                                        </p:tgtEl>
                                        <p:attrNameLst>
                                          <p:attrName>style.visibility</p:attrName>
                                        </p:attrNameLst>
                                      </p:cBhvr>
                                      <p:to>
                                        <p:strVal val="visible"/>
                                      </p:to>
                                    </p:set>
                                  </p:childTnLst>
                                </p:cTn>
                              </p:par>
                            </p:childTnLst>
                          </p:cTn>
                        </p:par>
                        <p:par>
                          <p:cTn id="29" fill="hold">
                            <p:stCondLst>
                              <p:cond delay="3500"/>
                            </p:stCondLst>
                            <p:childTnLst>
                              <p:par>
                                <p:cTn id="30" presetID="1" presetClass="entr" presetSubtype="0" fill="hold" grpId="0" nodeType="afterEffect">
                                  <p:stCondLst>
                                    <p:cond delay="0"/>
                                  </p:stCondLst>
                                  <p:childTnLst>
                                    <p:set>
                                      <p:cBhvr>
                                        <p:cTn id="31" dur="1" fill="hold">
                                          <p:stCondLst>
                                            <p:cond delay="499"/>
                                          </p:stCondLst>
                                        </p:cTn>
                                        <p:tgtEl>
                                          <p:spTgt spid="140303"/>
                                        </p:tgtEl>
                                        <p:attrNameLst>
                                          <p:attrName>style.visibility</p:attrName>
                                        </p:attrNameLst>
                                      </p:cBhvr>
                                      <p:to>
                                        <p:strVal val="visible"/>
                                      </p:to>
                                    </p:set>
                                  </p:childTnLst>
                                </p:cTn>
                              </p:par>
                            </p:childTnLst>
                          </p:cTn>
                        </p:par>
                        <p:par>
                          <p:cTn id="32" fill="hold">
                            <p:stCondLst>
                              <p:cond delay="4000"/>
                            </p:stCondLst>
                            <p:childTnLst>
                              <p:par>
                                <p:cTn id="33" presetID="1" presetClass="entr" presetSubtype="0" fill="hold" grpId="0" nodeType="afterEffect">
                                  <p:stCondLst>
                                    <p:cond delay="0"/>
                                  </p:stCondLst>
                                  <p:childTnLst>
                                    <p:set>
                                      <p:cBhvr>
                                        <p:cTn id="34" dur="1" fill="hold">
                                          <p:stCondLst>
                                            <p:cond delay="499"/>
                                          </p:stCondLst>
                                        </p:cTn>
                                        <p:tgtEl>
                                          <p:spTgt spid="140308"/>
                                        </p:tgtEl>
                                        <p:attrNameLst>
                                          <p:attrName>style.visibility</p:attrName>
                                        </p:attrNameLst>
                                      </p:cBhvr>
                                      <p:to>
                                        <p:strVal val="visible"/>
                                      </p:to>
                                    </p:set>
                                  </p:childTnLst>
                                </p:cTn>
                              </p:par>
                            </p:childTnLst>
                          </p:cTn>
                        </p:par>
                        <p:par>
                          <p:cTn id="35" fill="hold">
                            <p:stCondLst>
                              <p:cond delay="4500"/>
                            </p:stCondLst>
                            <p:childTnLst>
                              <p:par>
                                <p:cTn id="36" presetID="1" presetClass="entr" presetSubtype="0" fill="hold" grpId="0" nodeType="afterEffect">
                                  <p:stCondLst>
                                    <p:cond delay="0"/>
                                  </p:stCondLst>
                                  <p:childTnLst>
                                    <p:set>
                                      <p:cBhvr>
                                        <p:cTn id="37" dur="1" fill="hold">
                                          <p:stCondLst>
                                            <p:cond delay="499"/>
                                          </p:stCondLst>
                                        </p:cTn>
                                        <p:tgtEl>
                                          <p:spTgt spid="140304"/>
                                        </p:tgtEl>
                                        <p:attrNameLst>
                                          <p:attrName>style.visibility</p:attrName>
                                        </p:attrNameLst>
                                      </p:cBhvr>
                                      <p:to>
                                        <p:strVal val="visible"/>
                                      </p:to>
                                    </p:set>
                                  </p:childTnLst>
                                </p:cTn>
                              </p:par>
                            </p:childTnLst>
                          </p:cTn>
                        </p:par>
                        <p:par>
                          <p:cTn id="38" fill="hold">
                            <p:stCondLst>
                              <p:cond delay="5000"/>
                            </p:stCondLst>
                            <p:childTnLst>
                              <p:par>
                                <p:cTn id="39" presetID="1" presetClass="entr" presetSubtype="0" fill="hold" grpId="0" nodeType="afterEffect">
                                  <p:stCondLst>
                                    <p:cond delay="0"/>
                                  </p:stCondLst>
                                  <p:childTnLst>
                                    <p:set>
                                      <p:cBhvr>
                                        <p:cTn id="40" dur="1" fill="hold">
                                          <p:stCondLst>
                                            <p:cond delay="499"/>
                                          </p:stCondLst>
                                        </p:cTn>
                                        <p:tgtEl>
                                          <p:spTgt spid="140313"/>
                                        </p:tgtEl>
                                        <p:attrNameLst>
                                          <p:attrName>style.visibility</p:attrName>
                                        </p:attrNameLst>
                                      </p:cBhvr>
                                      <p:to>
                                        <p:strVal val="visible"/>
                                      </p:to>
                                    </p:set>
                                  </p:childTnLst>
                                </p:cTn>
                              </p:par>
                            </p:childTnLst>
                          </p:cTn>
                        </p:par>
                        <p:par>
                          <p:cTn id="41" fill="hold">
                            <p:stCondLst>
                              <p:cond delay="5500"/>
                            </p:stCondLst>
                            <p:childTnLst>
                              <p:par>
                                <p:cTn id="42" presetID="1" presetClass="entr" presetSubtype="0" fill="hold" grpId="0" nodeType="afterEffect">
                                  <p:stCondLst>
                                    <p:cond delay="0"/>
                                  </p:stCondLst>
                                  <p:childTnLst>
                                    <p:set>
                                      <p:cBhvr>
                                        <p:cTn id="43" dur="1" fill="hold">
                                          <p:stCondLst>
                                            <p:cond delay="499"/>
                                          </p:stCondLst>
                                        </p:cTn>
                                        <p:tgtEl>
                                          <p:spTgt spid="140315"/>
                                        </p:tgtEl>
                                        <p:attrNameLst>
                                          <p:attrName>style.visibility</p:attrName>
                                        </p:attrNameLst>
                                      </p:cBhvr>
                                      <p:to>
                                        <p:strVal val="visible"/>
                                      </p:to>
                                    </p:set>
                                  </p:childTnLst>
                                </p:cTn>
                              </p:par>
                            </p:childTnLst>
                          </p:cTn>
                        </p:par>
                        <p:par>
                          <p:cTn id="44" fill="hold">
                            <p:stCondLst>
                              <p:cond delay="6000"/>
                            </p:stCondLst>
                            <p:childTnLst>
                              <p:par>
                                <p:cTn id="45" presetID="1" presetClass="entr" presetSubtype="0" fill="hold" grpId="0" nodeType="afterEffect">
                                  <p:stCondLst>
                                    <p:cond delay="0"/>
                                  </p:stCondLst>
                                  <p:childTnLst>
                                    <p:set>
                                      <p:cBhvr>
                                        <p:cTn id="46" dur="1" fill="hold">
                                          <p:stCondLst>
                                            <p:cond delay="499"/>
                                          </p:stCondLst>
                                        </p:cTn>
                                        <p:tgtEl>
                                          <p:spTgt spid="140314"/>
                                        </p:tgtEl>
                                        <p:attrNameLst>
                                          <p:attrName>style.visibility</p:attrName>
                                        </p:attrNameLst>
                                      </p:cBhvr>
                                      <p:to>
                                        <p:strVal val="visible"/>
                                      </p:to>
                                    </p:set>
                                  </p:childTnLst>
                                </p:cTn>
                              </p:par>
                            </p:childTnLst>
                          </p:cTn>
                        </p:par>
                        <p:par>
                          <p:cTn id="47" fill="hold">
                            <p:stCondLst>
                              <p:cond delay="6500"/>
                            </p:stCondLst>
                            <p:childTnLst>
                              <p:par>
                                <p:cTn id="48" presetID="1" presetClass="entr" presetSubtype="0" fill="hold" grpId="0" nodeType="afterEffect">
                                  <p:stCondLst>
                                    <p:cond delay="0"/>
                                  </p:stCondLst>
                                  <p:childTnLst>
                                    <p:set>
                                      <p:cBhvr>
                                        <p:cTn id="49" dur="1" fill="hold">
                                          <p:stCondLst>
                                            <p:cond delay="499"/>
                                          </p:stCondLst>
                                        </p:cTn>
                                        <p:tgtEl>
                                          <p:spTgt spid="140316"/>
                                        </p:tgtEl>
                                        <p:attrNameLst>
                                          <p:attrName>style.visibility</p:attrName>
                                        </p:attrNameLst>
                                      </p:cBhvr>
                                      <p:to>
                                        <p:strVal val="visible"/>
                                      </p:to>
                                    </p:set>
                                  </p:childTnLst>
                                </p:cTn>
                              </p:par>
                            </p:childTnLst>
                          </p:cTn>
                        </p:par>
                        <p:par>
                          <p:cTn id="50" fill="hold">
                            <p:stCondLst>
                              <p:cond delay="7000"/>
                            </p:stCondLst>
                            <p:childTnLst>
                              <p:par>
                                <p:cTn id="51" presetID="1" presetClass="entr" presetSubtype="0" fill="hold" grpId="0" nodeType="afterEffect">
                                  <p:stCondLst>
                                    <p:cond delay="0"/>
                                  </p:stCondLst>
                                  <p:childTnLst>
                                    <p:set>
                                      <p:cBhvr>
                                        <p:cTn id="52" dur="1" fill="hold">
                                          <p:stCondLst>
                                            <p:cond delay="499"/>
                                          </p:stCondLst>
                                        </p:cTn>
                                        <p:tgtEl>
                                          <p:spTgt spid="140307"/>
                                        </p:tgtEl>
                                        <p:attrNameLst>
                                          <p:attrName>style.visibility</p:attrName>
                                        </p:attrNameLst>
                                      </p:cBhvr>
                                      <p:to>
                                        <p:strVal val="visible"/>
                                      </p:to>
                                    </p:set>
                                  </p:childTnLst>
                                </p:cTn>
                              </p:par>
                            </p:childTnLst>
                          </p:cTn>
                        </p:par>
                        <p:par>
                          <p:cTn id="53" fill="hold">
                            <p:stCondLst>
                              <p:cond delay="7500"/>
                            </p:stCondLst>
                            <p:childTnLst>
                              <p:par>
                                <p:cTn id="54" presetID="1" presetClass="entr" presetSubtype="0" fill="hold" grpId="0" nodeType="afterEffect">
                                  <p:stCondLst>
                                    <p:cond delay="0"/>
                                  </p:stCondLst>
                                  <p:childTnLst>
                                    <p:set>
                                      <p:cBhvr>
                                        <p:cTn id="55" dur="1" fill="hold">
                                          <p:stCondLst>
                                            <p:cond delay="499"/>
                                          </p:stCondLst>
                                        </p:cTn>
                                        <p:tgtEl>
                                          <p:spTgt spid="140318"/>
                                        </p:tgtEl>
                                        <p:attrNameLst>
                                          <p:attrName>style.visibility</p:attrName>
                                        </p:attrNameLst>
                                      </p:cBhvr>
                                      <p:to>
                                        <p:strVal val="visible"/>
                                      </p:to>
                                    </p:set>
                                  </p:childTnLst>
                                </p:cTn>
                              </p:par>
                            </p:childTnLst>
                          </p:cTn>
                        </p:par>
                        <p:par>
                          <p:cTn id="56" fill="hold">
                            <p:stCondLst>
                              <p:cond delay="8000"/>
                            </p:stCondLst>
                            <p:childTnLst>
                              <p:par>
                                <p:cTn id="57" presetID="1" presetClass="entr" presetSubtype="0" fill="hold" grpId="0" nodeType="afterEffect">
                                  <p:stCondLst>
                                    <p:cond delay="0"/>
                                  </p:stCondLst>
                                  <p:childTnLst>
                                    <p:set>
                                      <p:cBhvr>
                                        <p:cTn id="58" dur="1" fill="hold">
                                          <p:stCondLst>
                                            <p:cond delay="499"/>
                                          </p:stCondLst>
                                        </p:cTn>
                                        <p:tgtEl>
                                          <p:spTgt spid="140317"/>
                                        </p:tgtEl>
                                        <p:attrNameLst>
                                          <p:attrName>style.visibility</p:attrName>
                                        </p:attrNameLst>
                                      </p:cBhvr>
                                      <p:to>
                                        <p:strVal val="visible"/>
                                      </p:to>
                                    </p:set>
                                  </p:childTnLst>
                                </p:cTn>
                              </p:par>
                            </p:childTnLst>
                          </p:cTn>
                        </p:par>
                        <p:par>
                          <p:cTn id="59" fill="hold">
                            <p:stCondLst>
                              <p:cond delay="8500"/>
                            </p:stCondLst>
                            <p:childTnLst>
                              <p:par>
                                <p:cTn id="60" presetID="1" presetClass="entr" presetSubtype="0" fill="hold" grpId="0" nodeType="afterEffect">
                                  <p:stCondLst>
                                    <p:cond delay="0"/>
                                  </p:stCondLst>
                                  <p:childTnLst>
                                    <p:set>
                                      <p:cBhvr>
                                        <p:cTn id="61" dur="1" fill="hold">
                                          <p:stCondLst>
                                            <p:cond delay="499"/>
                                          </p:stCondLst>
                                        </p:cTn>
                                        <p:tgtEl>
                                          <p:spTgt spid="140319"/>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499"/>
                                          </p:stCondLst>
                                        </p:cTn>
                                        <p:tgtEl>
                                          <p:spTgt spid="140297"/>
                                        </p:tgtEl>
                                        <p:attrNameLst>
                                          <p:attrName>style.visibility</p:attrName>
                                        </p:attrNameLst>
                                      </p:cBhvr>
                                      <p:to>
                                        <p:strVal val="visible"/>
                                      </p:to>
                                    </p:set>
                                  </p:childTnLst>
                                </p:cTn>
                              </p:par>
                            </p:childTnLst>
                          </p:cTn>
                        </p:par>
                        <p:par>
                          <p:cTn id="66" fill="hold">
                            <p:stCondLst>
                              <p:cond delay="500"/>
                            </p:stCondLst>
                            <p:childTnLst>
                              <p:par>
                                <p:cTn id="67" presetID="1" presetClass="entr" presetSubtype="0" fill="hold" grpId="0" nodeType="afterEffect">
                                  <p:stCondLst>
                                    <p:cond delay="0"/>
                                  </p:stCondLst>
                                  <p:childTnLst>
                                    <p:set>
                                      <p:cBhvr>
                                        <p:cTn id="68" dur="1" fill="hold">
                                          <p:stCondLst>
                                            <p:cond delay="499"/>
                                          </p:stCondLst>
                                        </p:cTn>
                                        <p:tgtEl>
                                          <p:spTgt spid="14030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499"/>
                                          </p:stCondLst>
                                        </p:cTn>
                                        <p:tgtEl>
                                          <p:spTgt spid="1403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7" grpId="0" animBg="1"/>
      <p:bldP spid="140298" grpId="0" animBg="1"/>
      <p:bldP spid="140299" grpId="0" autoUpdateAnimBg="0"/>
      <p:bldP spid="140300" grpId="0" autoUpdateAnimBg="0"/>
      <p:bldP spid="140301" grpId="0" animBg="1"/>
      <p:bldP spid="140302" grpId="0" animBg="1"/>
      <p:bldP spid="140303" grpId="0" animBg="1"/>
      <p:bldP spid="140304" grpId="0" animBg="1"/>
      <p:bldP spid="140305" grpId="0" autoUpdateAnimBg="0"/>
      <p:bldP spid="140306" grpId="0" autoUpdateAnimBg="0"/>
      <p:bldP spid="140307" grpId="0" autoUpdateAnimBg="0"/>
      <p:bldP spid="140308" grpId="0" autoUpdateAnimBg="0"/>
      <p:bldP spid="140309" grpId="0" autoUpdateAnimBg="0"/>
      <p:bldP spid="140310" grpId="0" autoUpdateAnimBg="0"/>
      <p:bldP spid="140313" grpId="0" autoUpdateAnimBg="0"/>
      <p:bldP spid="140314" grpId="0" autoUpdateAnimBg="0"/>
      <p:bldP spid="140315" grpId="0" animBg="1"/>
      <p:bldP spid="140316" grpId="0" animBg="1"/>
      <p:bldP spid="140317" grpId="0" autoUpdateAnimBg="0"/>
      <p:bldP spid="140318" grpId="0" animBg="1"/>
      <p:bldP spid="140319" grpId="0" animBg="1"/>
      <p:bldP spid="14032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C52FBC-80C6-27D9-D614-F0AC53056C38}"/>
              </a:ext>
            </a:extLst>
          </p:cNvPr>
          <p:cNvSpPr>
            <a:spLocks noGrp="1"/>
          </p:cNvSpPr>
          <p:nvPr>
            <p:ph type="title"/>
          </p:nvPr>
        </p:nvSpPr>
        <p:spPr/>
        <p:txBody>
          <a:bodyPr/>
          <a:lstStyle/>
          <a:p>
            <a:r>
              <a:rPr lang="nl-NL" dirty="0"/>
              <a:t>Even puzzelen (try-out)</a:t>
            </a:r>
          </a:p>
        </p:txBody>
      </p:sp>
      <p:sp>
        <p:nvSpPr>
          <p:cNvPr id="3" name="Tijdelijke aanduiding voor inhoud 2">
            <a:extLst>
              <a:ext uri="{FF2B5EF4-FFF2-40B4-BE49-F238E27FC236}">
                <a16:creationId xmlns:a16="http://schemas.microsoft.com/office/drawing/2014/main" id="{A2648921-DAD5-3E70-59EA-5338BC6C6FDD}"/>
              </a:ext>
            </a:extLst>
          </p:cNvPr>
          <p:cNvSpPr>
            <a:spLocks noGrp="1"/>
          </p:cNvSpPr>
          <p:nvPr>
            <p:ph idx="1"/>
          </p:nvPr>
        </p:nvSpPr>
        <p:spPr>
          <a:xfrm>
            <a:off x="838200" y="1825624"/>
            <a:ext cx="10515600" cy="4727575"/>
          </a:xfrm>
        </p:spPr>
        <p:txBody>
          <a:bodyPr>
            <a:normAutofit fontScale="92500" lnSpcReduction="10000"/>
          </a:bodyPr>
          <a:lstStyle/>
          <a:p>
            <a:pPr>
              <a:lnSpc>
                <a:spcPct val="107000"/>
              </a:lnSpc>
              <a:spcAft>
                <a:spcPts val="800"/>
              </a:spcAft>
            </a:pPr>
            <a:r>
              <a:rPr lang="nl-NL" b="1" dirty="0">
                <a:effectLst/>
                <a:latin typeface="Calibri" panose="020F0502020204030204" pitchFamily="34" charset="0"/>
                <a:ea typeface="Calibri" panose="020F0502020204030204" pitchFamily="34" charset="0"/>
                <a:cs typeface="Times New Roman" panose="02020603050405020304" pitchFamily="18" charset="0"/>
              </a:rPr>
              <a:t>Opdracht 1:</a:t>
            </a:r>
            <a:r>
              <a:rPr lang="nl-NL" b="1" dirty="0">
                <a:latin typeface="Calibri" panose="020F0502020204030204" pitchFamily="34" charset="0"/>
                <a:ea typeface="Calibri" panose="020F0502020204030204" pitchFamily="34" charset="0"/>
                <a:cs typeface="Times New Roman" panose="02020603050405020304" pitchFamily="18" charset="0"/>
              </a:rPr>
              <a:t> </a:t>
            </a:r>
            <a:r>
              <a:rPr lang="nl-NL" dirty="0">
                <a:effectLst/>
                <a:latin typeface="Calibri" panose="020F0502020204030204" pitchFamily="34" charset="0"/>
                <a:ea typeface="Calibri" panose="020F0502020204030204" pitchFamily="34" charset="0"/>
                <a:cs typeface="Times New Roman" panose="02020603050405020304" pitchFamily="18" charset="0"/>
              </a:rPr>
              <a:t>Wat voor vorm staartvin hebben de volgende vissoorten?      1. Zalm 2. Brasem 3. Meerval  </a:t>
            </a:r>
          </a:p>
          <a:p>
            <a:pPr>
              <a:lnSpc>
                <a:spcPct val="107000"/>
              </a:lnSpc>
              <a:spcAft>
                <a:spcPts val="800"/>
              </a:spcAft>
            </a:pPr>
            <a:r>
              <a:rPr lang="nl-NL" b="1" dirty="0">
                <a:effectLst/>
                <a:latin typeface="Calibri" panose="020F0502020204030204" pitchFamily="34" charset="0"/>
                <a:ea typeface="Calibri" panose="020F0502020204030204" pitchFamily="34" charset="0"/>
                <a:cs typeface="Times New Roman" panose="02020603050405020304" pitchFamily="18" charset="0"/>
              </a:rPr>
              <a:t>Opdracht 2:</a:t>
            </a:r>
            <a:r>
              <a:rPr lang="nl-NL" b="1" dirty="0">
                <a:latin typeface="Calibri" panose="020F0502020204030204" pitchFamily="34" charset="0"/>
                <a:ea typeface="Calibri" panose="020F0502020204030204" pitchFamily="34" charset="0"/>
                <a:cs typeface="Times New Roman" panose="02020603050405020304" pitchFamily="18" charset="0"/>
              </a:rPr>
              <a:t> </a:t>
            </a:r>
            <a:r>
              <a:rPr lang="nl-NL" dirty="0">
                <a:effectLst/>
                <a:latin typeface="Calibri" panose="020F0502020204030204" pitchFamily="34" charset="0"/>
                <a:ea typeface="Calibri" panose="020F0502020204030204" pitchFamily="34" charset="0"/>
                <a:cs typeface="Times New Roman" panose="02020603050405020304" pitchFamily="18" charset="0"/>
              </a:rPr>
              <a:t>Sommige vissoorten hebben een </a:t>
            </a:r>
            <a:r>
              <a:rPr lang="nl-NL" dirty="0" err="1">
                <a:effectLst/>
                <a:latin typeface="Calibri" panose="020F0502020204030204" pitchFamily="34" charset="0"/>
                <a:ea typeface="Calibri" panose="020F0502020204030204" pitchFamily="34" charset="0"/>
                <a:cs typeface="Times New Roman" panose="02020603050405020304" pitchFamily="18" charset="0"/>
              </a:rPr>
              <a:t>vetvin</a:t>
            </a:r>
            <a:r>
              <a:rPr lang="nl-NL" dirty="0">
                <a:effectLst/>
                <a:latin typeface="Calibri" panose="020F0502020204030204" pitchFamily="34" charset="0"/>
                <a:ea typeface="Calibri" panose="020F0502020204030204" pitchFamily="34" charset="0"/>
                <a:cs typeface="Times New Roman" panose="02020603050405020304" pitchFamily="18" charset="0"/>
              </a:rPr>
              <a:t>. Dat betekent niet dat die vinnen vet bevatten, hoor. Ze heten gewoon zo. Welke drie vissoorten hebben een </a:t>
            </a:r>
            <a:r>
              <a:rPr lang="nl-NL" dirty="0" err="1">
                <a:effectLst/>
                <a:latin typeface="Calibri" panose="020F0502020204030204" pitchFamily="34" charset="0"/>
                <a:ea typeface="Calibri" panose="020F0502020204030204" pitchFamily="34" charset="0"/>
                <a:cs typeface="Times New Roman" panose="02020603050405020304" pitchFamily="18" charset="0"/>
              </a:rPr>
              <a:t>vetvin</a:t>
            </a:r>
            <a:r>
              <a:rPr lang="nl-NL"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nl-NL" b="1" dirty="0">
                <a:effectLst/>
                <a:latin typeface="Calibri" panose="020F0502020204030204" pitchFamily="34" charset="0"/>
                <a:ea typeface="Calibri" panose="020F0502020204030204" pitchFamily="34" charset="0"/>
                <a:cs typeface="Times New Roman" panose="02020603050405020304" pitchFamily="18" charset="0"/>
              </a:rPr>
              <a:t>Opdracht 3)</a:t>
            </a:r>
            <a:r>
              <a:rPr lang="nl-NL" dirty="0">
                <a:latin typeface="Calibri" panose="020F0502020204030204" pitchFamily="34" charset="0"/>
                <a:ea typeface="Calibri" panose="020F0502020204030204" pitchFamily="34" charset="0"/>
                <a:cs typeface="Times New Roman" panose="02020603050405020304" pitchFamily="18" charset="0"/>
              </a:rPr>
              <a:t> </a:t>
            </a:r>
            <a:r>
              <a:rPr lang="nl-NL" b="1" dirty="0">
                <a:effectLst/>
                <a:latin typeface="Calibri" panose="020F0502020204030204" pitchFamily="34" charset="0"/>
                <a:ea typeface="Calibri" panose="020F0502020204030204" pitchFamily="34" charset="0"/>
                <a:cs typeface="Times New Roman" panose="02020603050405020304" pitchFamily="18" charset="0"/>
              </a:rPr>
              <a:t>Welke vissen komen in mijn water voor? </a:t>
            </a:r>
            <a:r>
              <a:rPr lang="nl-NL" b="1" dirty="0">
                <a:latin typeface="Calibri" panose="020F0502020204030204" pitchFamily="34" charset="0"/>
                <a:ea typeface="Calibri" panose="020F0502020204030204" pitchFamily="34" charset="0"/>
                <a:cs typeface="Times New Roman" panose="02020603050405020304" pitchFamily="18" charset="0"/>
              </a:rPr>
              <a:t> </a:t>
            </a:r>
            <a:r>
              <a:rPr lang="nl-NL" dirty="0">
                <a:latin typeface="Calibri" panose="020F0502020204030204" pitchFamily="34" charset="0"/>
                <a:ea typeface="Calibri" panose="020F0502020204030204" pitchFamily="34" charset="0"/>
                <a:cs typeface="Times New Roman" panose="02020603050405020304" pitchFamily="18" charset="0"/>
              </a:rPr>
              <a:t>Op het werkblad</a:t>
            </a:r>
            <a:r>
              <a:rPr lang="nl-NL" dirty="0">
                <a:effectLst/>
                <a:latin typeface="Calibri" panose="020F0502020204030204" pitchFamily="34" charset="0"/>
                <a:ea typeface="Calibri" panose="020F0502020204030204" pitchFamily="34" charset="0"/>
                <a:cs typeface="Times New Roman" panose="02020603050405020304" pitchFamily="18" charset="0"/>
              </a:rPr>
              <a:t> staan een paar type wateren uitgelegd. Zoek in de duikersgids een paar bekende duikstekken op en categoriseer deze in onderstaande type water. En welke vissen komen er in deze duikstekken veel voor? Welke planten zijn kenmerkend voor deze duikstekken?</a:t>
            </a:r>
          </a:p>
          <a:p>
            <a:pPr>
              <a:lnSpc>
                <a:spcPct val="107000"/>
              </a:lnSpc>
              <a:spcAft>
                <a:spcPts val="800"/>
              </a:spcAft>
            </a:pP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Tree>
    <p:extLst>
      <p:ext uri="{BB962C8B-B14F-4D97-AF65-F5344CB8AC3E}">
        <p14:creationId xmlns:p14="http://schemas.microsoft.com/office/powerpoint/2010/main" val="2006012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C52FBC-80C6-27D9-D614-F0AC53056C38}"/>
              </a:ext>
            </a:extLst>
          </p:cNvPr>
          <p:cNvSpPr>
            <a:spLocks noGrp="1"/>
          </p:cNvSpPr>
          <p:nvPr>
            <p:ph type="title"/>
          </p:nvPr>
        </p:nvSpPr>
        <p:spPr/>
        <p:txBody>
          <a:bodyPr/>
          <a:lstStyle/>
          <a:p>
            <a:pPr algn="l"/>
            <a:endParaRPr lang="nl-NL" dirty="0"/>
          </a:p>
        </p:txBody>
      </p:sp>
      <p:sp>
        <p:nvSpPr>
          <p:cNvPr id="3" name="Tijdelijke aanduiding voor inhoud 2">
            <a:extLst>
              <a:ext uri="{FF2B5EF4-FFF2-40B4-BE49-F238E27FC236}">
                <a16:creationId xmlns:a16="http://schemas.microsoft.com/office/drawing/2014/main" id="{A2648921-DAD5-3E70-59EA-5338BC6C6FDD}"/>
              </a:ext>
            </a:extLst>
          </p:cNvPr>
          <p:cNvSpPr>
            <a:spLocks noGrp="1"/>
          </p:cNvSpPr>
          <p:nvPr>
            <p:ph idx="1"/>
          </p:nvPr>
        </p:nvSpPr>
        <p:spPr/>
        <p:txBody>
          <a:bodyPr>
            <a:normAutofit/>
          </a:bodyPr>
          <a:lstStyle/>
          <a:p>
            <a:pPr>
              <a:lnSpc>
                <a:spcPct val="107000"/>
              </a:lnSpc>
              <a:spcAft>
                <a:spcPts val="800"/>
              </a:spcAft>
            </a:pPr>
            <a:r>
              <a:rPr lang="nl-NL" sz="2400" b="1" dirty="0">
                <a:effectLst/>
                <a:latin typeface="Calibri" panose="020F0502020204030204" pitchFamily="34" charset="0"/>
                <a:ea typeface="Calibri" panose="020F0502020204030204" pitchFamily="34" charset="0"/>
                <a:cs typeface="Times New Roman" panose="02020603050405020304" pitchFamily="18" charset="0"/>
              </a:rPr>
              <a:t>Opdracht 1:</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l-NL" sz="2400" dirty="0">
                <a:effectLst/>
                <a:latin typeface="Calibri" panose="020F0502020204030204" pitchFamily="34" charset="0"/>
                <a:ea typeface="Calibri" panose="020F0502020204030204" pitchFamily="34" charset="0"/>
                <a:cs typeface="Times New Roman" panose="02020603050405020304" pitchFamily="18" charset="0"/>
              </a:rPr>
              <a:t>Wat voor vorm staartvin hebben de volgende vissoorten?  1. Zalm [recht] 2. Brasem [gevorkt] 3. Meerval [rond]</a:t>
            </a:r>
          </a:p>
          <a:p>
            <a:pPr>
              <a:lnSpc>
                <a:spcPct val="107000"/>
              </a:lnSpc>
              <a:spcAft>
                <a:spcPts val="800"/>
              </a:spcAft>
            </a:pPr>
            <a:r>
              <a:rPr lang="nl-NL" sz="2400" b="1" dirty="0">
                <a:effectLst/>
                <a:latin typeface="Calibri" panose="020F0502020204030204" pitchFamily="34" charset="0"/>
                <a:ea typeface="Calibri" panose="020F0502020204030204" pitchFamily="34" charset="0"/>
                <a:cs typeface="Times New Roman" panose="02020603050405020304" pitchFamily="18" charset="0"/>
              </a:rPr>
              <a:t>Opdracht 2:</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l-NL" sz="2400" dirty="0">
                <a:effectLst/>
                <a:latin typeface="Calibri" panose="020F0502020204030204" pitchFamily="34" charset="0"/>
                <a:ea typeface="Calibri" panose="020F0502020204030204" pitchFamily="34" charset="0"/>
                <a:cs typeface="Times New Roman" panose="02020603050405020304" pitchFamily="18" charset="0"/>
              </a:rPr>
              <a:t>Sommige vissoorten hebben een </a:t>
            </a:r>
            <a:r>
              <a:rPr lang="nl-NL" sz="2400" dirty="0" err="1">
                <a:effectLst/>
                <a:latin typeface="Calibri" panose="020F0502020204030204" pitchFamily="34" charset="0"/>
                <a:ea typeface="Calibri" panose="020F0502020204030204" pitchFamily="34" charset="0"/>
                <a:cs typeface="Times New Roman" panose="02020603050405020304" pitchFamily="18" charset="0"/>
              </a:rPr>
              <a:t>vetvin</a:t>
            </a:r>
            <a:r>
              <a:rPr lang="nl-NL" sz="2400" dirty="0">
                <a:effectLst/>
                <a:latin typeface="Calibri" panose="020F0502020204030204" pitchFamily="34" charset="0"/>
                <a:ea typeface="Calibri" panose="020F0502020204030204" pitchFamily="34" charset="0"/>
                <a:cs typeface="Times New Roman" panose="02020603050405020304" pitchFamily="18" charset="0"/>
              </a:rPr>
              <a:t>. Dat betekent niet dat die vinnen vet bevatten, hoor. Ze heten gewoon zo. Welke drie vissoorten hebben een </a:t>
            </a:r>
            <a:r>
              <a:rPr lang="nl-NL" sz="2400" dirty="0" err="1">
                <a:effectLst/>
                <a:latin typeface="Calibri" panose="020F0502020204030204" pitchFamily="34" charset="0"/>
                <a:ea typeface="Calibri" panose="020F0502020204030204" pitchFamily="34" charset="0"/>
                <a:cs typeface="Times New Roman" panose="02020603050405020304" pitchFamily="18" charset="0"/>
              </a:rPr>
              <a:t>vetvin</a:t>
            </a:r>
            <a:r>
              <a:rPr lang="nl-NL" sz="24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Tree>
    <p:extLst>
      <p:ext uri="{BB962C8B-B14F-4D97-AF65-F5344CB8AC3E}">
        <p14:creationId xmlns:p14="http://schemas.microsoft.com/office/powerpoint/2010/main" val="22196609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8" name="Rectangle 6"/>
          <p:cNvSpPr>
            <a:spLocks noGrp="1" noChangeArrowheads="1"/>
          </p:cNvSpPr>
          <p:nvPr>
            <p:ph type="title"/>
          </p:nvPr>
        </p:nvSpPr>
        <p:spPr/>
        <p:txBody>
          <a:bodyPr>
            <a:normAutofit/>
          </a:bodyPr>
          <a:lstStyle/>
          <a:p>
            <a:pPr algn="l"/>
            <a:r>
              <a:rPr lang="nl-NL"/>
              <a:t>Amfibieën </a:t>
            </a:r>
          </a:p>
        </p:txBody>
      </p:sp>
      <p:sp>
        <p:nvSpPr>
          <p:cNvPr id="33799" name="Rectangle 7"/>
          <p:cNvSpPr>
            <a:spLocks noGrp="1" noChangeArrowheads="1"/>
          </p:cNvSpPr>
          <p:nvPr>
            <p:ph type="body" idx="1"/>
          </p:nvPr>
        </p:nvSpPr>
        <p:spPr>
          <a:xfrm>
            <a:off x="838200" y="1575764"/>
            <a:ext cx="9115452" cy="4114800"/>
          </a:xfrm>
        </p:spPr>
        <p:txBody>
          <a:bodyPr/>
          <a:lstStyle/>
          <a:p>
            <a:r>
              <a:rPr lang="nl-NL" dirty="0"/>
              <a:t>Jeugdvorm altijd in water</a:t>
            </a:r>
          </a:p>
          <a:p>
            <a:r>
              <a:rPr lang="nl-NL" dirty="0"/>
              <a:t>Volwassenen moeten lucht halen</a:t>
            </a:r>
          </a:p>
        </p:txBody>
      </p:sp>
      <p:sp>
        <p:nvSpPr>
          <p:cNvPr id="33800" name="Text Box 8"/>
          <p:cNvSpPr txBox="1">
            <a:spLocks noChangeArrowheads="1"/>
          </p:cNvSpPr>
          <p:nvPr/>
        </p:nvSpPr>
        <p:spPr bwMode="auto">
          <a:xfrm>
            <a:off x="11533661" y="6571363"/>
            <a:ext cx="418704" cy="369332"/>
          </a:xfrm>
          <a:prstGeom prst="rect">
            <a:avLst/>
          </a:prstGeom>
          <a:noFill/>
          <a:ln w="12700">
            <a:noFill/>
            <a:miter lim="800000"/>
            <a:headEnd/>
            <a:tailEnd/>
          </a:ln>
        </p:spPr>
        <p:txBody>
          <a:bodyPr wrap="none">
            <a:spAutoFit/>
          </a:bodyPr>
          <a:lstStyle/>
          <a:p>
            <a:r>
              <a:rPr lang="nl-NL" dirty="0"/>
              <a:t>79</a:t>
            </a:r>
          </a:p>
        </p:txBody>
      </p:sp>
      <p:pic>
        <p:nvPicPr>
          <p:cNvPr id="33801" name="Picture 10"/>
          <p:cNvPicPr>
            <a:picLocks noChangeAspect="1" noChangeArrowheads="1"/>
          </p:cNvPicPr>
          <p:nvPr/>
        </p:nvPicPr>
        <p:blipFill>
          <a:blip r:embed="rId3" cstate="print"/>
          <a:srcRect/>
          <a:stretch>
            <a:fillRect/>
          </a:stretch>
        </p:blipFill>
        <p:spPr bwMode="auto">
          <a:xfrm>
            <a:off x="318442" y="2748883"/>
            <a:ext cx="4909730" cy="3289967"/>
          </a:xfrm>
          <a:prstGeom prst="rect">
            <a:avLst/>
          </a:prstGeom>
          <a:ln>
            <a:noFill/>
          </a:ln>
          <a:effectLst>
            <a:outerShdw blurRad="292100" dist="139700" dir="2700000" algn="tl" rotWithShape="0">
              <a:srgbClr val="333333">
                <a:alpha val="65000"/>
              </a:srgbClr>
            </a:outerShdw>
          </a:effectLst>
        </p:spPr>
      </p:pic>
      <p:sp>
        <p:nvSpPr>
          <p:cNvPr id="125964" name="Text Box 12"/>
          <p:cNvSpPr txBox="1">
            <a:spLocks noChangeArrowheads="1"/>
          </p:cNvSpPr>
          <p:nvPr/>
        </p:nvSpPr>
        <p:spPr bwMode="auto">
          <a:xfrm>
            <a:off x="654453" y="5403042"/>
            <a:ext cx="1669047" cy="461665"/>
          </a:xfrm>
          <a:prstGeom prst="rect">
            <a:avLst/>
          </a:prstGeom>
          <a:noFill/>
          <a:ln w="12700">
            <a:noFill/>
            <a:miter lim="800000"/>
            <a:headEnd/>
            <a:tailEnd/>
          </a:ln>
        </p:spPr>
        <p:txBody>
          <a:bodyPr wrap="none">
            <a:spAutoFit/>
          </a:bodyPr>
          <a:lstStyle/>
          <a:p>
            <a:r>
              <a:rPr lang="nl-NL" sz="2400" dirty="0">
                <a:solidFill>
                  <a:srgbClr val="39FD3E"/>
                </a:solidFill>
              </a:rPr>
              <a:t>Salamander</a:t>
            </a:r>
          </a:p>
        </p:txBody>
      </p:sp>
      <p:pic>
        <p:nvPicPr>
          <p:cNvPr id="4099" name="Picture 3"/>
          <p:cNvPicPr>
            <a:picLocks noChangeAspect="1" noChangeArrowheads="1"/>
          </p:cNvPicPr>
          <p:nvPr/>
        </p:nvPicPr>
        <p:blipFill>
          <a:blip r:embed="rId4" cstate="print"/>
          <a:srcRect/>
          <a:stretch>
            <a:fillRect/>
          </a:stretch>
        </p:blipFill>
        <p:spPr bwMode="auto">
          <a:xfrm>
            <a:off x="6958737" y="21324"/>
            <a:ext cx="3294197" cy="2471023"/>
          </a:xfrm>
          <a:prstGeom prst="rect">
            <a:avLst/>
          </a:prstGeom>
          <a:ln>
            <a:noFill/>
          </a:ln>
          <a:effectLst>
            <a:outerShdw blurRad="292100" dist="139700" dir="2700000" algn="tl" rotWithShape="0">
              <a:srgbClr val="333333">
                <a:alpha val="65000"/>
              </a:srgbClr>
            </a:outerShdw>
          </a:effectLst>
        </p:spPr>
      </p:pic>
      <p:pic>
        <p:nvPicPr>
          <p:cNvPr id="125966" name="Picture 14"/>
          <p:cNvPicPr>
            <a:picLocks noChangeAspect="1" noChangeArrowheads="1"/>
          </p:cNvPicPr>
          <p:nvPr/>
        </p:nvPicPr>
        <p:blipFill>
          <a:blip r:embed="rId5" cstate="print"/>
          <a:srcRect/>
          <a:stretch>
            <a:fillRect/>
          </a:stretch>
        </p:blipFill>
        <p:spPr bwMode="auto">
          <a:xfrm>
            <a:off x="9109283" y="1456477"/>
            <a:ext cx="2843082" cy="1929706"/>
          </a:xfrm>
          <a:prstGeom prst="rect">
            <a:avLst/>
          </a:prstGeom>
          <a:ln>
            <a:noFill/>
          </a:ln>
          <a:effectLst>
            <a:outerShdw blurRad="292100" dist="139700" dir="2700000" algn="tl" rotWithShape="0">
              <a:srgbClr val="333333">
                <a:alpha val="65000"/>
              </a:srgbClr>
            </a:outerShdw>
          </a:effectLst>
        </p:spPr>
      </p:pic>
      <p:pic>
        <p:nvPicPr>
          <p:cNvPr id="2" name="Afbeelding 1"/>
          <p:cNvPicPr>
            <a:picLocks noChangeAspect="1"/>
          </p:cNvPicPr>
          <p:nvPr/>
        </p:nvPicPr>
        <p:blipFill>
          <a:blip r:embed="rId6"/>
          <a:stretch>
            <a:fillRect/>
          </a:stretch>
        </p:blipFill>
        <p:spPr>
          <a:xfrm>
            <a:off x="5962650" y="3530104"/>
            <a:ext cx="4264288" cy="3198217"/>
          </a:xfrm>
          <a:prstGeom prst="rect">
            <a:avLst/>
          </a:prstGeom>
        </p:spPr>
      </p:pic>
      <p:sp>
        <p:nvSpPr>
          <p:cNvPr id="125965" name="Text Box 13"/>
          <p:cNvSpPr txBox="1">
            <a:spLocks noChangeArrowheads="1"/>
          </p:cNvSpPr>
          <p:nvPr/>
        </p:nvSpPr>
        <p:spPr bwMode="auto">
          <a:xfrm>
            <a:off x="9130782" y="1816514"/>
            <a:ext cx="945772" cy="461665"/>
          </a:xfrm>
          <a:prstGeom prst="rect">
            <a:avLst/>
          </a:prstGeom>
          <a:noFill/>
          <a:ln w="12700">
            <a:noFill/>
            <a:miter lim="800000"/>
            <a:headEnd/>
            <a:tailEnd/>
          </a:ln>
        </p:spPr>
        <p:txBody>
          <a:bodyPr wrap="none">
            <a:spAutoFit/>
          </a:bodyPr>
          <a:lstStyle/>
          <a:p>
            <a:r>
              <a:rPr lang="nl-NL" sz="2400" dirty="0">
                <a:solidFill>
                  <a:srgbClr val="39FD3E"/>
                </a:solidFill>
              </a:rPr>
              <a:t>Kikker</a:t>
            </a:r>
          </a:p>
        </p:txBody>
      </p:sp>
      <p:sp>
        <p:nvSpPr>
          <p:cNvPr id="13" name="Text Box 12"/>
          <p:cNvSpPr txBox="1">
            <a:spLocks noChangeArrowheads="1"/>
          </p:cNvSpPr>
          <p:nvPr/>
        </p:nvSpPr>
        <p:spPr bwMode="auto">
          <a:xfrm>
            <a:off x="8148586" y="6266656"/>
            <a:ext cx="646139" cy="461665"/>
          </a:xfrm>
          <a:prstGeom prst="rect">
            <a:avLst/>
          </a:prstGeom>
          <a:noFill/>
          <a:ln w="12700">
            <a:noFill/>
            <a:miter lim="800000"/>
            <a:headEnd/>
            <a:tailEnd/>
          </a:ln>
        </p:spPr>
        <p:txBody>
          <a:bodyPr wrap="none">
            <a:spAutoFit/>
          </a:bodyPr>
          <a:lstStyle/>
          <a:p>
            <a:r>
              <a:rPr lang="nl-NL" sz="2400" dirty="0">
                <a:solidFill>
                  <a:srgbClr val="39FD3E"/>
                </a:solidFill>
              </a:rPr>
              <a:t>Pad</a:t>
            </a:r>
          </a:p>
        </p:txBody>
      </p:sp>
    </p:spTree>
    <p:extLst>
      <p:ext uri="{BB962C8B-B14F-4D97-AF65-F5344CB8AC3E}">
        <p14:creationId xmlns:p14="http://schemas.microsoft.com/office/powerpoint/2010/main" val="260173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5964"/>
                                        </p:tgtEl>
                                        <p:attrNameLst>
                                          <p:attrName>style.visibility</p:attrName>
                                        </p:attrNameLst>
                                      </p:cBhvr>
                                      <p:to>
                                        <p:strVal val="visible"/>
                                      </p:to>
                                    </p:set>
                                    <p:anim calcmode="lin" valueType="num">
                                      <p:cBhvr additive="base">
                                        <p:cTn id="7" dur="500" fill="hold"/>
                                        <p:tgtEl>
                                          <p:spTgt spid="125964"/>
                                        </p:tgtEl>
                                        <p:attrNameLst>
                                          <p:attrName>ppt_x</p:attrName>
                                        </p:attrNameLst>
                                      </p:cBhvr>
                                      <p:tavLst>
                                        <p:tav tm="0">
                                          <p:val>
                                            <p:strVal val="#ppt_x"/>
                                          </p:val>
                                        </p:tav>
                                        <p:tav tm="100000">
                                          <p:val>
                                            <p:strVal val="#ppt_x"/>
                                          </p:val>
                                        </p:tav>
                                      </p:tavLst>
                                    </p:anim>
                                    <p:anim calcmode="lin" valueType="num">
                                      <p:cBhvr additive="base">
                                        <p:cTn id="8" dur="500" fill="hold"/>
                                        <p:tgtEl>
                                          <p:spTgt spid="12596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499"/>
                                          </p:stCondLst>
                                        </p:cTn>
                                        <p:tgtEl>
                                          <p:spTgt spid="125965"/>
                                        </p:tgtEl>
                                        <p:attrNameLst>
                                          <p:attrName>style.visibility</p:attrName>
                                        </p:attrNameLst>
                                      </p:cBhvr>
                                      <p:to>
                                        <p:strVal val="visible"/>
                                      </p:to>
                                    </p:set>
                                  </p:childTnLst>
                                </p:cTn>
                              </p:par>
                            </p:childTnLst>
                          </p:cTn>
                        </p:par>
                        <p:par>
                          <p:cTn id="12" fill="hold">
                            <p:stCondLst>
                              <p:cond delay="1000"/>
                            </p:stCondLst>
                            <p:childTnLst>
                              <p:par>
                                <p:cTn id="13" presetID="1" presetClass="entr" presetSubtype="0" fill="hold" nodeType="afterEffect">
                                  <p:stCondLst>
                                    <p:cond delay="0"/>
                                  </p:stCondLst>
                                  <p:childTnLst>
                                    <p:set>
                                      <p:cBhvr>
                                        <p:cTn id="14" dur="1" fill="hold">
                                          <p:stCondLst>
                                            <p:cond delay="0"/>
                                          </p:stCondLst>
                                        </p:cTn>
                                        <p:tgtEl>
                                          <p:spTgt spid="1259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64" grpId="0" autoUpdateAnimBg="0"/>
      <p:bldP spid="125965" grpId="0" autoUpdateAnimBg="0"/>
      <p:bldP spid="13"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6"/>
          <p:cNvSpPr>
            <a:spLocks noGrp="1" noChangeArrowheads="1"/>
          </p:cNvSpPr>
          <p:nvPr>
            <p:ph type="title"/>
          </p:nvPr>
        </p:nvSpPr>
        <p:spPr/>
        <p:txBody>
          <a:bodyPr/>
          <a:lstStyle/>
          <a:p>
            <a:r>
              <a:rPr lang="nl-NL"/>
              <a:t>Reptielen</a:t>
            </a:r>
            <a:endParaRPr lang="nl-NL" dirty="0"/>
          </a:p>
        </p:txBody>
      </p:sp>
      <p:pic>
        <p:nvPicPr>
          <p:cNvPr id="2" name="Tijdelijke aanduiding voor inhoud 1">
            <a:extLst>
              <a:ext uri="{FF2B5EF4-FFF2-40B4-BE49-F238E27FC236}">
                <a16:creationId xmlns:a16="http://schemas.microsoft.com/office/drawing/2014/main" id="{747DF2C6-2582-4233-A808-BCC892BF52C6}"/>
              </a:ext>
            </a:extLst>
          </p:cNvPr>
          <p:cNvPicPr>
            <a:picLocks noGrp="1" noChangeAspect="1"/>
          </p:cNvPicPr>
          <p:nvPr>
            <p:ph idx="1"/>
          </p:nvPr>
        </p:nvPicPr>
        <p:blipFill>
          <a:blip r:embed="rId3"/>
          <a:stretch>
            <a:fillRect/>
          </a:stretch>
        </p:blipFill>
        <p:spPr>
          <a:xfrm>
            <a:off x="2350655" y="1375449"/>
            <a:ext cx="7490689" cy="4993792"/>
          </a:xfrm>
          <a:prstGeom prst="rect">
            <a:avLst/>
          </a:prstGeom>
        </p:spPr>
      </p:pic>
      <p:sp>
        <p:nvSpPr>
          <p:cNvPr id="5" name="Tekstvak 4">
            <a:extLst>
              <a:ext uri="{FF2B5EF4-FFF2-40B4-BE49-F238E27FC236}">
                <a16:creationId xmlns:a16="http://schemas.microsoft.com/office/drawing/2014/main" id="{503BF8C8-C86A-469F-A236-38FF955B014F}"/>
              </a:ext>
            </a:extLst>
          </p:cNvPr>
          <p:cNvSpPr txBox="1"/>
          <p:nvPr/>
        </p:nvSpPr>
        <p:spPr>
          <a:xfrm>
            <a:off x="2350655" y="6369241"/>
            <a:ext cx="7125854" cy="369332"/>
          </a:xfrm>
          <a:prstGeom prst="rect">
            <a:avLst/>
          </a:prstGeom>
          <a:noFill/>
        </p:spPr>
        <p:txBody>
          <a:bodyPr wrap="square" rtlCol="0">
            <a:spAutoFit/>
          </a:bodyPr>
          <a:lstStyle/>
          <a:p>
            <a:r>
              <a:rPr lang="nl-NL" dirty="0"/>
              <a:t>Tiel,  </a:t>
            </a:r>
            <a:r>
              <a:rPr lang="nl-NL" dirty="0" err="1"/>
              <a:t>Vueda</a:t>
            </a:r>
            <a:r>
              <a:rPr lang="nl-NL" dirty="0"/>
              <a:t> bos. Achtergelaten roodwangschildpad</a:t>
            </a:r>
          </a:p>
        </p:txBody>
      </p:sp>
    </p:spTree>
    <p:extLst>
      <p:ext uri="{BB962C8B-B14F-4D97-AF65-F5344CB8AC3E}">
        <p14:creationId xmlns:p14="http://schemas.microsoft.com/office/powerpoint/2010/main" val="2838458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44" name="Picture 8"/>
          <p:cNvPicPr>
            <a:picLocks noChangeAspect="1" noChangeArrowheads="1"/>
          </p:cNvPicPr>
          <p:nvPr/>
        </p:nvPicPr>
        <p:blipFill>
          <a:blip r:embed="rId3" cstate="print"/>
          <a:srcRect/>
          <a:stretch>
            <a:fillRect/>
          </a:stretch>
        </p:blipFill>
        <p:spPr bwMode="auto">
          <a:xfrm>
            <a:off x="2075525" y="1485223"/>
            <a:ext cx="8153400" cy="5200650"/>
          </a:xfrm>
          <a:prstGeom prst="rect">
            <a:avLst/>
          </a:prstGeom>
          <a:noFill/>
          <a:ln w="12700">
            <a:noFill/>
            <a:miter lim="800000"/>
            <a:headEnd/>
            <a:tailEnd/>
          </a:ln>
        </p:spPr>
      </p:pic>
      <p:sp>
        <p:nvSpPr>
          <p:cNvPr id="35842" name="Rectangle 6"/>
          <p:cNvSpPr>
            <a:spLocks noGrp="1" noChangeArrowheads="1"/>
          </p:cNvSpPr>
          <p:nvPr>
            <p:ph type="title"/>
          </p:nvPr>
        </p:nvSpPr>
        <p:spPr/>
        <p:txBody>
          <a:bodyPr/>
          <a:lstStyle/>
          <a:p>
            <a:r>
              <a:rPr lang="nl-NL"/>
              <a:t>Vogels</a:t>
            </a:r>
            <a:endParaRPr lang="nl-NL" dirty="0"/>
          </a:p>
        </p:txBody>
      </p:sp>
    </p:spTree>
    <p:extLst>
      <p:ext uri="{BB962C8B-B14F-4D97-AF65-F5344CB8AC3E}">
        <p14:creationId xmlns:p14="http://schemas.microsoft.com/office/powerpoint/2010/main" val="2452207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6"/>
          <p:cNvSpPr>
            <a:spLocks noGrp="1" noChangeArrowheads="1"/>
          </p:cNvSpPr>
          <p:nvPr>
            <p:ph type="title"/>
          </p:nvPr>
        </p:nvSpPr>
        <p:spPr/>
        <p:txBody>
          <a:bodyPr/>
          <a:lstStyle/>
          <a:p>
            <a:r>
              <a:rPr lang="nl-NL"/>
              <a:t>Vogels</a:t>
            </a:r>
            <a:endParaRPr lang="nl-NL" dirty="0"/>
          </a:p>
        </p:txBody>
      </p:sp>
      <p:pic>
        <p:nvPicPr>
          <p:cNvPr id="3" name="Afbeelding 2"/>
          <p:cNvPicPr>
            <a:picLocks noChangeAspect="1"/>
          </p:cNvPicPr>
          <p:nvPr/>
        </p:nvPicPr>
        <p:blipFill>
          <a:blip r:embed="rId3"/>
          <a:stretch>
            <a:fillRect/>
          </a:stretch>
        </p:blipFill>
        <p:spPr>
          <a:xfrm>
            <a:off x="5057171" y="1556256"/>
            <a:ext cx="6398369" cy="47987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2349" name="Picture 13"/>
          <p:cNvPicPr>
            <a:picLocks noChangeAspect="1" noChangeArrowheads="1"/>
          </p:cNvPicPr>
          <p:nvPr/>
        </p:nvPicPr>
        <p:blipFill>
          <a:blip r:embed="rId4" cstate="print"/>
          <a:srcRect/>
          <a:stretch>
            <a:fillRect/>
          </a:stretch>
        </p:blipFill>
        <p:spPr bwMode="auto">
          <a:xfrm>
            <a:off x="612833" y="159953"/>
            <a:ext cx="3945055" cy="57953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2350" name="Text Box 14"/>
          <p:cNvSpPr txBox="1">
            <a:spLocks noChangeArrowheads="1"/>
          </p:cNvSpPr>
          <p:nvPr/>
        </p:nvSpPr>
        <p:spPr bwMode="auto">
          <a:xfrm>
            <a:off x="8816050" y="971481"/>
            <a:ext cx="1223963" cy="584775"/>
          </a:xfrm>
          <a:prstGeom prst="rect">
            <a:avLst/>
          </a:prstGeom>
          <a:noFill/>
          <a:ln w="12700">
            <a:noFill/>
            <a:miter lim="800000"/>
            <a:headEnd/>
            <a:tailEnd/>
          </a:ln>
        </p:spPr>
        <p:txBody>
          <a:bodyPr>
            <a:spAutoFit/>
          </a:bodyPr>
          <a:lstStyle/>
          <a:p>
            <a:r>
              <a:rPr lang="nl-NL" sz="3200" dirty="0">
                <a:solidFill>
                  <a:srgbClr val="00B050"/>
                </a:solidFill>
              </a:rPr>
              <a:t>Fuut</a:t>
            </a:r>
          </a:p>
        </p:txBody>
      </p:sp>
      <p:sp>
        <p:nvSpPr>
          <p:cNvPr id="142351" name="Text Box 15"/>
          <p:cNvSpPr txBox="1">
            <a:spLocks noChangeArrowheads="1"/>
          </p:cNvSpPr>
          <p:nvPr/>
        </p:nvSpPr>
        <p:spPr bwMode="auto">
          <a:xfrm>
            <a:off x="2251781" y="5127482"/>
            <a:ext cx="2102627" cy="584775"/>
          </a:xfrm>
          <a:prstGeom prst="rect">
            <a:avLst/>
          </a:prstGeom>
          <a:noFill/>
          <a:ln w="12700">
            <a:noFill/>
            <a:miter lim="800000"/>
            <a:headEnd/>
            <a:tailEnd/>
          </a:ln>
        </p:spPr>
        <p:txBody>
          <a:bodyPr wrap="none">
            <a:spAutoFit/>
          </a:bodyPr>
          <a:lstStyle/>
          <a:p>
            <a:r>
              <a:rPr lang="nl-NL" sz="3200" dirty="0"/>
              <a:t>Aalscholver</a:t>
            </a:r>
          </a:p>
        </p:txBody>
      </p:sp>
    </p:spTree>
    <p:extLst>
      <p:ext uri="{BB962C8B-B14F-4D97-AF65-F5344CB8AC3E}">
        <p14:creationId xmlns:p14="http://schemas.microsoft.com/office/powerpoint/2010/main" val="758445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42349"/>
                                        </p:tgtEl>
                                        <p:attrNameLst>
                                          <p:attrName>style.visibility</p:attrName>
                                        </p:attrNameLst>
                                      </p:cBhvr>
                                      <p:to>
                                        <p:strVal val="visible"/>
                                      </p:to>
                                    </p:set>
                                    <p:anim calcmode="lin" valueType="num">
                                      <p:cBhvr>
                                        <p:cTn id="7" dur="1000" fill="hold"/>
                                        <p:tgtEl>
                                          <p:spTgt spid="142349"/>
                                        </p:tgtEl>
                                        <p:attrNameLst>
                                          <p:attrName>ppt_w</p:attrName>
                                        </p:attrNameLst>
                                      </p:cBhvr>
                                      <p:tavLst>
                                        <p:tav tm="0">
                                          <p:val>
                                            <p:strVal val="#ppt_w*0.70"/>
                                          </p:val>
                                        </p:tav>
                                        <p:tav tm="100000">
                                          <p:val>
                                            <p:strVal val="#ppt_w"/>
                                          </p:val>
                                        </p:tav>
                                      </p:tavLst>
                                    </p:anim>
                                    <p:anim calcmode="lin" valueType="num">
                                      <p:cBhvr>
                                        <p:cTn id="8" dur="1000" fill="hold"/>
                                        <p:tgtEl>
                                          <p:spTgt spid="142349"/>
                                        </p:tgtEl>
                                        <p:attrNameLst>
                                          <p:attrName>ppt_h</p:attrName>
                                        </p:attrNameLst>
                                      </p:cBhvr>
                                      <p:tavLst>
                                        <p:tav tm="0">
                                          <p:val>
                                            <p:strVal val="#ppt_h"/>
                                          </p:val>
                                        </p:tav>
                                        <p:tav tm="100000">
                                          <p:val>
                                            <p:strVal val="#ppt_h"/>
                                          </p:val>
                                        </p:tav>
                                      </p:tavLst>
                                    </p:anim>
                                    <p:animEffect transition="in" filter="fade">
                                      <p:cBhvr>
                                        <p:cTn id="9" dur="1000"/>
                                        <p:tgtEl>
                                          <p:spTgt spid="142349"/>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142350"/>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4235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50" grpId="0"/>
      <p:bldP spid="14235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p:cNvSpPr>
            <a:spLocks noGrp="1" noChangeArrowheads="1"/>
          </p:cNvSpPr>
          <p:nvPr>
            <p:ph type="title"/>
          </p:nvPr>
        </p:nvSpPr>
        <p:spPr/>
        <p:txBody>
          <a:bodyPr/>
          <a:lstStyle/>
          <a:p>
            <a:r>
              <a:rPr lang="nl-NL" dirty="0"/>
              <a:t>Zoogdieren</a:t>
            </a:r>
          </a:p>
        </p:txBody>
      </p:sp>
      <p:sp>
        <p:nvSpPr>
          <p:cNvPr id="37891" name="Rectangle 7"/>
          <p:cNvSpPr>
            <a:spLocks noGrp="1" noChangeArrowheads="1"/>
          </p:cNvSpPr>
          <p:nvPr>
            <p:ph idx="1"/>
          </p:nvPr>
        </p:nvSpPr>
        <p:spPr>
          <a:xfrm>
            <a:off x="596852" y="1564015"/>
            <a:ext cx="4561703" cy="4351338"/>
          </a:xfrm>
        </p:spPr>
        <p:txBody>
          <a:bodyPr/>
          <a:lstStyle/>
          <a:p>
            <a:r>
              <a:rPr lang="nl-NL" dirty="0"/>
              <a:t>Warmbloedig</a:t>
            </a:r>
          </a:p>
          <a:p>
            <a:r>
              <a:rPr lang="nl-NL" dirty="0"/>
              <a:t>Moeten altijd lucht halen</a:t>
            </a:r>
          </a:p>
          <a:p>
            <a:r>
              <a:rPr lang="nl-NL" dirty="0"/>
              <a:t>Sommige altijd in het water (walvissen), sommige van tijd tot tijd (zeehonden)</a:t>
            </a:r>
          </a:p>
          <a:p>
            <a:r>
              <a:rPr lang="nl-NL" dirty="0"/>
              <a:t>Zowel zoet- (otter, bever) als zoutwater</a:t>
            </a:r>
          </a:p>
        </p:txBody>
      </p:sp>
      <p:sp>
        <p:nvSpPr>
          <p:cNvPr id="37893" name="Text Box 9"/>
          <p:cNvSpPr txBox="1">
            <a:spLocks noChangeArrowheads="1"/>
          </p:cNvSpPr>
          <p:nvPr/>
        </p:nvSpPr>
        <p:spPr bwMode="auto">
          <a:xfrm>
            <a:off x="11567824" y="6587839"/>
            <a:ext cx="418704" cy="369332"/>
          </a:xfrm>
          <a:prstGeom prst="rect">
            <a:avLst/>
          </a:prstGeom>
          <a:noFill/>
          <a:ln w="12700">
            <a:noFill/>
            <a:miter lim="800000"/>
            <a:headEnd/>
            <a:tailEnd/>
          </a:ln>
        </p:spPr>
        <p:txBody>
          <a:bodyPr wrap="none">
            <a:spAutoFit/>
          </a:bodyPr>
          <a:lstStyle/>
          <a:p>
            <a:r>
              <a:rPr lang="nl-NL" dirty="0"/>
              <a:t>83</a:t>
            </a:r>
          </a:p>
        </p:txBody>
      </p:sp>
      <p:sp>
        <p:nvSpPr>
          <p:cNvPr id="2" name="Tekstvak 1"/>
          <p:cNvSpPr txBox="1"/>
          <p:nvPr/>
        </p:nvSpPr>
        <p:spPr>
          <a:xfrm flipH="1">
            <a:off x="3350541" y="5788680"/>
            <a:ext cx="1754858" cy="523220"/>
          </a:xfrm>
          <a:prstGeom prst="rect">
            <a:avLst/>
          </a:prstGeom>
          <a:noFill/>
        </p:spPr>
        <p:txBody>
          <a:bodyPr wrap="square" rtlCol="0">
            <a:spAutoFit/>
          </a:bodyPr>
          <a:lstStyle/>
          <a:p>
            <a:r>
              <a:rPr lang="nl-NL" sz="2800" dirty="0">
                <a:solidFill>
                  <a:srgbClr val="106AB3"/>
                </a:solidFill>
              </a:rPr>
              <a:t>Zeeleeuw</a:t>
            </a:r>
          </a:p>
        </p:txBody>
      </p:sp>
      <p:pic>
        <p:nvPicPr>
          <p:cNvPr id="5" name="Afbeelding 4">
            <a:extLst>
              <a:ext uri="{FF2B5EF4-FFF2-40B4-BE49-F238E27FC236}">
                <a16:creationId xmlns:a16="http://schemas.microsoft.com/office/drawing/2014/main" id="{CE6F5AD4-30D6-4180-B4DC-7AEAB5BA94E8}"/>
              </a:ext>
            </a:extLst>
          </p:cNvPr>
          <p:cNvPicPr>
            <a:picLocks noChangeAspect="1"/>
          </p:cNvPicPr>
          <p:nvPr/>
        </p:nvPicPr>
        <p:blipFill>
          <a:blip r:embed="rId3"/>
          <a:stretch>
            <a:fillRect/>
          </a:stretch>
        </p:blipFill>
        <p:spPr>
          <a:xfrm>
            <a:off x="5211712" y="1532880"/>
            <a:ext cx="6633307" cy="4425046"/>
          </a:xfrm>
          <a:prstGeom prst="rect">
            <a:avLst/>
          </a:prstGeom>
        </p:spPr>
      </p:pic>
    </p:spTree>
    <p:extLst>
      <p:ext uri="{BB962C8B-B14F-4D97-AF65-F5344CB8AC3E}">
        <p14:creationId xmlns:p14="http://schemas.microsoft.com/office/powerpoint/2010/main" val="34359655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16"/>
          <p:cNvSpPr txBox="1">
            <a:spLocks noChangeArrowheads="1"/>
          </p:cNvSpPr>
          <p:nvPr/>
        </p:nvSpPr>
        <p:spPr bwMode="auto">
          <a:xfrm>
            <a:off x="6383339" y="6538938"/>
            <a:ext cx="2399439" cy="369332"/>
          </a:xfrm>
          <a:prstGeom prst="rect">
            <a:avLst/>
          </a:prstGeom>
          <a:noFill/>
          <a:ln w="12700">
            <a:noFill/>
            <a:miter lim="800000"/>
            <a:headEnd/>
            <a:tailEnd/>
          </a:ln>
        </p:spPr>
        <p:txBody>
          <a:bodyPr wrap="none">
            <a:spAutoFit/>
          </a:bodyPr>
          <a:lstStyle/>
          <a:p>
            <a:r>
              <a:rPr lang="nl-NL" dirty="0">
                <a:solidFill>
                  <a:srgbClr val="006600"/>
                </a:solidFill>
              </a:rPr>
              <a:t>“</a:t>
            </a:r>
            <a:r>
              <a:rPr lang="nl-NL" dirty="0">
                <a:solidFill>
                  <a:srgbClr val="000099"/>
                </a:solidFill>
              </a:rPr>
              <a:t>Zeeland” – Esther Kool</a:t>
            </a:r>
          </a:p>
        </p:txBody>
      </p:sp>
      <p:pic>
        <p:nvPicPr>
          <p:cNvPr id="41988" name="Picture 6"/>
          <p:cNvPicPr>
            <a:picLocks noChangeAspect="1" noChangeArrowheads="1"/>
          </p:cNvPicPr>
          <p:nvPr/>
        </p:nvPicPr>
        <p:blipFill>
          <a:blip r:embed="rId3" cstate="print"/>
          <a:srcRect/>
          <a:stretch>
            <a:fillRect/>
          </a:stretch>
        </p:blipFill>
        <p:spPr bwMode="auto">
          <a:xfrm>
            <a:off x="1523969" y="0"/>
            <a:ext cx="4575175" cy="6858000"/>
          </a:xfrm>
          <a:prstGeom prst="rect">
            <a:avLst/>
          </a:prstGeom>
          <a:noFill/>
          <a:ln w="12700">
            <a:noFill/>
            <a:miter lim="800000"/>
            <a:headEnd/>
            <a:tailEnd/>
          </a:ln>
        </p:spPr>
      </p:pic>
      <p:sp>
        <p:nvSpPr>
          <p:cNvPr id="5" name="Tekstvak 4"/>
          <p:cNvSpPr txBox="1"/>
          <p:nvPr/>
        </p:nvSpPr>
        <p:spPr>
          <a:xfrm>
            <a:off x="3381356" y="1142984"/>
            <a:ext cx="1235146" cy="369332"/>
          </a:xfrm>
          <a:prstGeom prst="rect">
            <a:avLst/>
          </a:prstGeom>
          <a:noFill/>
        </p:spPr>
        <p:txBody>
          <a:bodyPr wrap="none" rtlCol="0">
            <a:spAutoFit/>
          </a:bodyPr>
          <a:lstStyle/>
          <a:p>
            <a:r>
              <a:rPr lang="en-GB" dirty="0" err="1">
                <a:solidFill>
                  <a:srgbClr val="ADE4FD"/>
                </a:solidFill>
              </a:rPr>
              <a:t>Glaszakpijp</a:t>
            </a:r>
            <a:endParaRPr lang="en-GB" dirty="0">
              <a:solidFill>
                <a:srgbClr val="ADE4FD"/>
              </a:solidFill>
            </a:endParaRPr>
          </a:p>
        </p:txBody>
      </p:sp>
      <p:sp>
        <p:nvSpPr>
          <p:cNvPr id="6" name="Tekstvak 5"/>
          <p:cNvSpPr txBox="1"/>
          <p:nvPr/>
        </p:nvSpPr>
        <p:spPr>
          <a:xfrm>
            <a:off x="1809720" y="928670"/>
            <a:ext cx="914674" cy="369332"/>
          </a:xfrm>
          <a:prstGeom prst="rect">
            <a:avLst/>
          </a:prstGeom>
          <a:noFill/>
        </p:spPr>
        <p:txBody>
          <a:bodyPr wrap="none" rtlCol="0">
            <a:spAutoFit/>
          </a:bodyPr>
          <a:lstStyle/>
          <a:p>
            <a:r>
              <a:rPr lang="en-GB" dirty="0" err="1">
                <a:solidFill>
                  <a:srgbClr val="ADE4FD"/>
                </a:solidFill>
              </a:rPr>
              <a:t>Ribkwal</a:t>
            </a:r>
            <a:endParaRPr lang="en-GB" dirty="0">
              <a:solidFill>
                <a:srgbClr val="ADE4FD"/>
              </a:solidFill>
            </a:endParaRPr>
          </a:p>
        </p:txBody>
      </p:sp>
      <p:sp>
        <p:nvSpPr>
          <p:cNvPr id="7" name="Tekstvak 6"/>
          <p:cNvSpPr txBox="1"/>
          <p:nvPr/>
        </p:nvSpPr>
        <p:spPr>
          <a:xfrm>
            <a:off x="2238348" y="4143380"/>
            <a:ext cx="940770" cy="369332"/>
          </a:xfrm>
          <a:prstGeom prst="rect">
            <a:avLst/>
          </a:prstGeom>
          <a:noFill/>
        </p:spPr>
        <p:txBody>
          <a:bodyPr wrap="none" rtlCol="0">
            <a:spAutoFit/>
          </a:bodyPr>
          <a:lstStyle/>
          <a:p>
            <a:r>
              <a:rPr lang="en-GB" dirty="0" err="1">
                <a:solidFill>
                  <a:srgbClr val="ADE4FD"/>
                </a:solidFill>
              </a:rPr>
              <a:t>Grondel</a:t>
            </a:r>
            <a:endParaRPr lang="en-GB" dirty="0">
              <a:solidFill>
                <a:srgbClr val="ADE4FD"/>
              </a:solidFill>
            </a:endParaRPr>
          </a:p>
        </p:txBody>
      </p:sp>
      <p:sp>
        <p:nvSpPr>
          <p:cNvPr id="8" name="Tekstvak 7"/>
          <p:cNvSpPr txBox="1"/>
          <p:nvPr/>
        </p:nvSpPr>
        <p:spPr>
          <a:xfrm>
            <a:off x="4310050" y="5214950"/>
            <a:ext cx="754694" cy="369332"/>
          </a:xfrm>
          <a:prstGeom prst="rect">
            <a:avLst/>
          </a:prstGeom>
          <a:noFill/>
        </p:spPr>
        <p:txBody>
          <a:bodyPr wrap="none" rtlCol="0">
            <a:spAutoFit/>
          </a:bodyPr>
          <a:lstStyle/>
          <a:p>
            <a:r>
              <a:rPr lang="en-GB" dirty="0" err="1">
                <a:solidFill>
                  <a:srgbClr val="ADE4FD"/>
                </a:solidFill>
              </a:rPr>
              <a:t>Kreeft</a:t>
            </a:r>
            <a:endParaRPr lang="en-GB" dirty="0">
              <a:solidFill>
                <a:srgbClr val="ADE4FD"/>
              </a:solidFill>
            </a:endParaRPr>
          </a:p>
        </p:txBody>
      </p:sp>
      <p:sp>
        <p:nvSpPr>
          <p:cNvPr id="9" name="Tekstvak 8"/>
          <p:cNvSpPr txBox="1"/>
          <p:nvPr/>
        </p:nvSpPr>
        <p:spPr>
          <a:xfrm>
            <a:off x="1738282" y="5786454"/>
            <a:ext cx="1622880" cy="369332"/>
          </a:xfrm>
          <a:prstGeom prst="rect">
            <a:avLst/>
          </a:prstGeom>
          <a:noFill/>
        </p:spPr>
        <p:txBody>
          <a:bodyPr wrap="none" rtlCol="0">
            <a:spAutoFit/>
          </a:bodyPr>
          <a:lstStyle/>
          <a:p>
            <a:r>
              <a:rPr lang="en-GB" dirty="0" err="1">
                <a:solidFill>
                  <a:srgbClr val="ADE4FD"/>
                </a:solidFill>
              </a:rPr>
              <a:t>Heremietkreeft</a:t>
            </a:r>
            <a:endParaRPr lang="en-GB" dirty="0">
              <a:solidFill>
                <a:srgbClr val="ADE4FD"/>
              </a:solidFill>
            </a:endParaRPr>
          </a:p>
        </p:txBody>
      </p:sp>
      <p:sp>
        <p:nvSpPr>
          <p:cNvPr id="10" name="Tekstvak 9"/>
          <p:cNvSpPr txBox="1"/>
          <p:nvPr/>
        </p:nvSpPr>
        <p:spPr>
          <a:xfrm>
            <a:off x="3024166" y="3357562"/>
            <a:ext cx="2075440" cy="369332"/>
          </a:xfrm>
          <a:prstGeom prst="rect">
            <a:avLst/>
          </a:prstGeom>
          <a:noFill/>
        </p:spPr>
        <p:txBody>
          <a:bodyPr wrap="none" rtlCol="0">
            <a:spAutoFit/>
          </a:bodyPr>
          <a:lstStyle/>
          <a:p>
            <a:r>
              <a:rPr lang="en-GB" dirty="0" err="1">
                <a:solidFill>
                  <a:srgbClr val="ADE4FD"/>
                </a:solidFill>
              </a:rPr>
              <a:t>Golfbrekeranemoon</a:t>
            </a:r>
            <a:endParaRPr lang="en-GB" dirty="0">
              <a:solidFill>
                <a:srgbClr val="ADE4FD"/>
              </a:solidFill>
            </a:endParaRPr>
          </a:p>
        </p:txBody>
      </p:sp>
      <p:sp>
        <p:nvSpPr>
          <p:cNvPr id="11" name="Tekstvak 10"/>
          <p:cNvSpPr txBox="1"/>
          <p:nvPr/>
        </p:nvSpPr>
        <p:spPr>
          <a:xfrm>
            <a:off x="1524001" y="3571876"/>
            <a:ext cx="691215" cy="369332"/>
          </a:xfrm>
          <a:prstGeom prst="rect">
            <a:avLst/>
          </a:prstGeom>
          <a:noFill/>
        </p:spPr>
        <p:txBody>
          <a:bodyPr wrap="none" rtlCol="0">
            <a:spAutoFit/>
          </a:bodyPr>
          <a:lstStyle/>
          <a:p>
            <a:r>
              <a:rPr lang="en-GB" dirty="0">
                <a:solidFill>
                  <a:srgbClr val="ADE4FD"/>
                </a:solidFill>
              </a:rPr>
              <a:t>Sepia</a:t>
            </a:r>
          </a:p>
        </p:txBody>
      </p:sp>
      <p:sp>
        <p:nvSpPr>
          <p:cNvPr id="12" name="Tekstvak 11"/>
          <p:cNvSpPr txBox="1"/>
          <p:nvPr/>
        </p:nvSpPr>
        <p:spPr>
          <a:xfrm>
            <a:off x="3809984" y="4071943"/>
            <a:ext cx="1811330" cy="646331"/>
          </a:xfrm>
          <a:prstGeom prst="rect">
            <a:avLst/>
          </a:prstGeom>
          <a:noFill/>
        </p:spPr>
        <p:txBody>
          <a:bodyPr wrap="none" rtlCol="0">
            <a:spAutoFit/>
          </a:bodyPr>
          <a:lstStyle/>
          <a:p>
            <a:r>
              <a:rPr lang="en-GB" dirty="0" err="1">
                <a:solidFill>
                  <a:srgbClr val="ADE4FD"/>
                </a:solidFill>
              </a:rPr>
              <a:t>Oester</a:t>
            </a:r>
            <a:r>
              <a:rPr lang="en-GB" dirty="0">
                <a:solidFill>
                  <a:srgbClr val="ADE4FD"/>
                </a:solidFill>
              </a:rPr>
              <a:t> met </a:t>
            </a:r>
          </a:p>
          <a:p>
            <a:r>
              <a:rPr lang="en-GB" dirty="0" err="1">
                <a:solidFill>
                  <a:srgbClr val="ADE4FD"/>
                </a:solidFill>
              </a:rPr>
              <a:t>kolonie</a:t>
            </a:r>
            <a:r>
              <a:rPr lang="en-GB" dirty="0">
                <a:solidFill>
                  <a:srgbClr val="ADE4FD"/>
                </a:solidFill>
              </a:rPr>
              <a:t> </a:t>
            </a:r>
            <a:r>
              <a:rPr lang="en-GB" dirty="0" err="1">
                <a:solidFill>
                  <a:srgbClr val="ADE4FD"/>
                </a:solidFill>
              </a:rPr>
              <a:t>zakpijpen</a:t>
            </a:r>
            <a:endParaRPr lang="en-GB" dirty="0">
              <a:solidFill>
                <a:srgbClr val="ADE4FD"/>
              </a:solidFill>
            </a:endParaRPr>
          </a:p>
        </p:txBody>
      </p:sp>
      <p:sp>
        <p:nvSpPr>
          <p:cNvPr id="13" name="Tekstvak 12"/>
          <p:cNvSpPr txBox="1"/>
          <p:nvPr/>
        </p:nvSpPr>
        <p:spPr>
          <a:xfrm>
            <a:off x="1952596" y="0"/>
            <a:ext cx="772712" cy="369332"/>
          </a:xfrm>
          <a:prstGeom prst="rect">
            <a:avLst/>
          </a:prstGeom>
          <a:noFill/>
        </p:spPr>
        <p:txBody>
          <a:bodyPr wrap="none" rtlCol="0">
            <a:spAutoFit/>
          </a:bodyPr>
          <a:lstStyle/>
          <a:p>
            <a:r>
              <a:rPr lang="en-GB" dirty="0" err="1">
                <a:solidFill>
                  <a:srgbClr val="ADE4FD"/>
                </a:solidFill>
              </a:rPr>
              <a:t>Zeesla</a:t>
            </a:r>
            <a:endParaRPr lang="en-GB" dirty="0">
              <a:solidFill>
                <a:srgbClr val="ADE4FD"/>
              </a:solidFill>
            </a:endParaRPr>
          </a:p>
        </p:txBody>
      </p:sp>
      <p:sp>
        <p:nvSpPr>
          <p:cNvPr id="14" name="Tekstvak 13"/>
          <p:cNvSpPr txBox="1"/>
          <p:nvPr/>
        </p:nvSpPr>
        <p:spPr>
          <a:xfrm>
            <a:off x="4952993" y="1428736"/>
            <a:ext cx="851515" cy="369332"/>
          </a:xfrm>
          <a:prstGeom prst="rect">
            <a:avLst/>
          </a:prstGeom>
          <a:noFill/>
        </p:spPr>
        <p:txBody>
          <a:bodyPr wrap="none" rtlCol="0">
            <a:spAutoFit/>
          </a:bodyPr>
          <a:lstStyle/>
          <a:p>
            <a:r>
              <a:rPr lang="en-GB" dirty="0" err="1">
                <a:solidFill>
                  <a:srgbClr val="ADE4FD"/>
                </a:solidFill>
              </a:rPr>
              <a:t>Mossel</a:t>
            </a:r>
            <a:endParaRPr lang="en-GB" dirty="0">
              <a:solidFill>
                <a:srgbClr val="ADE4FD"/>
              </a:solidFill>
            </a:endParaRPr>
          </a:p>
        </p:txBody>
      </p:sp>
      <p:sp>
        <p:nvSpPr>
          <p:cNvPr id="2" name="Rectangle 8">
            <a:extLst>
              <a:ext uri="{FF2B5EF4-FFF2-40B4-BE49-F238E27FC236}">
                <a16:creationId xmlns:a16="http://schemas.microsoft.com/office/drawing/2014/main" id="{34D55F21-6EE5-C74E-8EE7-B9CB472CD42B}"/>
              </a:ext>
            </a:extLst>
          </p:cNvPr>
          <p:cNvSpPr>
            <a:spLocks noGrp="1" noChangeArrowheads="1"/>
          </p:cNvSpPr>
          <p:nvPr>
            <p:ph idx="1"/>
          </p:nvPr>
        </p:nvSpPr>
        <p:spPr>
          <a:xfrm>
            <a:off x="6324600" y="3076575"/>
            <a:ext cx="5657850" cy="3100388"/>
          </a:xfrm>
        </p:spPr>
        <p:txBody>
          <a:bodyPr/>
          <a:lstStyle/>
          <a:p>
            <a:r>
              <a:rPr lang="nl-NL" dirty="0"/>
              <a:t>Tot welke stammen/klassen horen soorten Zoet &amp; Zout?</a:t>
            </a:r>
          </a:p>
          <a:p>
            <a:r>
              <a:rPr lang="nl-NL" dirty="0"/>
              <a:t>Doorlezen boek hst. 3-6</a:t>
            </a:r>
          </a:p>
          <a:p>
            <a:r>
              <a:rPr lang="nl-NL" dirty="0"/>
              <a:t>Vragen/opmerkingen 2e dagdeel?</a:t>
            </a:r>
          </a:p>
          <a:p>
            <a:r>
              <a:rPr lang="nl-NL" dirty="0"/>
              <a:t>Presentaties etc.: www.kooltiel.nl</a:t>
            </a:r>
          </a:p>
        </p:txBody>
      </p:sp>
      <p:sp>
        <p:nvSpPr>
          <p:cNvPr id="3" name="Rectangle 7">
            <a:extLst>
              <a:ext uri="{FF2B5EF4-FFF2-40B4-BE49-F238E27FC236}">
                <a16:creationId xmlns:a16="http://schemas.microsoft.com/office/drawing/2014/main" id="{4044D946-D83E-9D0C-8A07-438E11D58CE8}"/>
              </a:ext>
            </a:extLst>
          </p:cNvPr>
          <p:cNvSpPr>
            <a:spLocks noGrp="1" noChangeArrowheads="1"/>
          </p:cNvSpPr>
          <p:nvPr>
            <p:ph type="title"/>
          </p:nvPr>
        </p:nvSpPr>
        <p:spPr>
          <a:xfrm>
            <a:off x="6315074" y="469900"/>
            <a:ext cx="5076825" cy="1325563"/>
          </a:xfrm>
        </p:spPr>
        <p:txBody>
          <a:bodyPr/>
          <a:lstStyle/>
          <a:p>
            <a:pPr algn="l"/>
            <a:r>
              <a:rPr lang="nl-NL" dirty="0"/>
              <a:t>Het huiswerk</a:t>
            </a:r>
          </a:p>
        </p:txBody>
      </p:sp>
    </p:spTree>
    <p:extLst>
      <p:ext uri="{BB962C8B-B14F-4D97-AF65-F5344CB8AC3E}">
        <p14:creationId xmlns:p14="http://schemas.microsoft.com/office/powerpoint/2010/main" val="135950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anim calcmode="lin" valueType="num">
                                      <p:cBhvr>
                                        <p:cTn id="14" dur="2000" fill="hold"/>
                                        <p:tgtEl>
                                          <p:spTgt spid="6"/>
                                        </p:tgtEl>
                                        <p:attrNameLst>
                                          <p:attrName>style.rotation</p:attrName>
                                        </p:attrNameLst>
                                      </p:cBhvr>
                                      <p:tavLst>
                                        <p:tav tm="0">
                                          <p:val>
                                            <p:fltVal val="720"/>
                                          </p:val>
                                        </p:tav>
                                        <p:tav tm="100000">
                                          <p:val>
                                            <p:fltVal val="0"/>
                                          </p:val>
                                        </p:tav>
                                      </p:tavLst>
                                    </p:anim>
                                    <p:anim calcmode="lin" valueType="num">
                                      <p:cBhvr>
                                        <p:cTn id="15" dur="2000" fill="hold"/>
                                        <p:tgtEl>
                                          <p:spTgt spid="6"/>
                                        </p:tgtEl>
                                        <p:attrNameLst>
                                          <p:attrName>ppt_h</p:attrName>
                                        </p:attrNameLst>
                                      </p:cBhvr>
                                      <p:tavLst>
                                        <p:tav tm="0">
                                          <p:val>
                                            <p:fltVal val="0"/>
                                          </p:val>
                                        </p:tav>
                                        <p:tav tm="100000">
                                          <p:val>
                                            <p:strVal val="#ppt_h"/>
                                          </p:val>
                                        </p:tav>
                                      </p:tavLst>
                                    </p:anim>
                                    <p:anim calcmode="lin" valueType="num">
                                      <p:cBhvr>
                                        <p:cTn id="16" dur="2000" fill="hold"/>
                                        <p:tgtEl>
                                          <p:spTgt spid="6"/>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anim calcmode="lin" valueType="num">
                                      <p:cBhvr>
                                        <p:cTn id="20" dur="2000" fill="hold"/>
                                        <p:tgtEl>
                                          <p:spTgt spid="7"/>
                                        </p:tgtEl>
                                        <p:attrNameLst>
                                          <p:attrName>style.rotation</p:attrName>
                                        </p:attrNameLst>
                                      </p:cBhvr>
                                      <p:tavLst>
                                        <p:tav tm="0">
                                          <p:val>
                                            <p:fltVal val="720"/>
                                          </p:val>
                                        </p:tav>
                                        <p:tav tm="100000">
                                          <p:val>
                                            <p:fltVal val="0"/>
                                          </p:val>
                                        </p:tav>
                                      </p:tavLst>
                                    </p:anim>
                                    <p:anim calcmode="lin" valueType="num">
                                      <p:cBhvr>
                                        <p:cTn id="21" dur="2000" fill="hold"/>
                                        <p:tgtEl>
                                          <p:spTgt spid="7"/>
                                        </p:tgtEl>
                                        <p:attrNameLst>
                                          <p:attrName>ppt_h</p:attrName>
                                        </p:attrNameLst>
                                      </p:cBhvr>
                                      <p:tavLst>
                                        <p:tav tm="0">
                                          <p:val>
                                            <p:fltVal val="0"/>
                                          </p:val>
                                        </p:tav>
                                        <p:tav tm="100000">
                                          <p:val>
                                            <p:strVal val="#ppt_h"/>
                                          </p:val>
                                        </p:tav>
                                      </p:tavLst>
                                    </p:anim>
                                    <p:anim calcmode="lin" valueType="num">
                                      <p:cBhvr>
                                        <p:cTn id="22" dur="2000" fill="hold"/>
                                        <p:tgtEl>
                                          <p:spTgt spid="7"/>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000"/>
                                        <p:tgtEl>
                                          <p:spTgt spid="8"/>
                                        </p:tgtEl>
                                      </p:cBhvr>
                                    </p:animEffect>
                                    <p:anim calcmode="lin" valueType="num">
                                      <p:cBhvr>
                                        <p:cTn id="26" dur="2000" fill="hold"/>
                                        <p:tgtEl>
                                          <p:spTgt spid="8"/>
                                        </p:tgtEl>
                                        <p:attrNameLst>
                                          <p:attrName>style.rotation</p:attrName>
                                        </p:attrNameLst>
                                      </p:cBhvr>
                                      <p:tavLst>
                                        <p:tav tm="0">
                                          <p:val>
                                            <p:fltVal val="720"/>
                                          </p:val>
                                        </p:tav>
                                        <p:tav tm="100000">
                                          <p:val>
                                            <p:fltVal val="0"/>
                                          </p:val>
                                        </p:tav>
                                      </p:tavLst>
                                    </p:anim>
                                    <p:anim calcmode="lin" valueType="num">
                                      <p:cBhvr>
                                        <p:cTn id="27" dur="2000" fill="hold"/>
                                        <p:tgtEl>
                                          <p:spTgt spid="8"/>
                                        </p:tgtEl>
                                        <p:attrNameLst>
                                          <p:attrName>ppt_h</p:attrName>
                                        </p:attrNameLst>
                                      </p:cBhvr>
                                      <p:tavLst>
                                        <p:tav tm="0">
                                          <p:val>
                                            <p:fltVal val="0"/>
                                          </p:val>
                                        </p:tav>
                                        <p:tav tm="100000">
                                          <p:val>
                                            <p:strVal val="#ppt_h"/>
                                          </p:val>
                                        </p:tav>
                                      </p:tavLst>
                                    </p:anim>
                                    <p:anim calcmode="lin" valueType="num">
                                      <p:cBhvr>
                                        <p:cTn id="28" dur="2000" fill="hold"/>
                                        <p:tgtEl>
                                          <p:spTgt spid="8"/>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000"/>
                                        <p:tgtEl>
                                          <p:spTgt spid="9"/>
                                        </p:tgtEl>
                                      </p:cBhvr>
                                    </p:animEffect>
                                    <p:anim calcmode="lin" valueType="num">
                                      <p:cBhvr>
                                        <p:cTn id="32" dur="2000" fill="hold"/>
                                        <p:tgtEl>
                                          <p:spTgt spid="9"/>
                                        </p:tgtEl>
                                        <p:attrNameLst>
                                          <p:attrName>style.rotation</p:attrName>
                                        </p:attrNameLst>
                                      </p:cBhvr>
                                      <p:tavLst>
                                        <p:tav tm="0">
                                          <p:val>
                                            <p:fltVal val="720"/>
                                          </p:val>
                                        </p:tav>
                                        <p:tav tm="100000">
                                          <p:val>
                                            <p:fltVal val="0"/>
                                          </p:val>
                                        </p:tav>
                                      </p:tavLst>
                                    </p:anim>
                                    <p:anim calcmode="lin" valueType="num">
                                      <p:cBhvr>
                                        <p:cTn id="33" dur="2000" fill="hold"/>
                                        <p:tgtEl>
                                          <p:spTgt spid="9"/>
                                        </p:tgtEl>
                                        <p:attrNameLst>
                                          <p:attrName>ppt_h</p:attrName>
                                        </p:attrNameLst>
                                      </p:cBhvr>
                                      <p:tavLst>
                                        <p:tav tm="0">
                                          <p:val>
                                            <p:fltVal val="0"/>
                                          </p:val>
                                        </p:tav>
                                        <p:tav tm="100000">
                                          <p:val>
                                            <p:strVal val="#ppt_h"/>
                                          </p:val>
                                        </p:tav>
                                      </p:tavLst>
                                    </p:anim>
                                    <p:anim calcmode="lin" valueType="num">
                                      <p:cBhvr>
                                        <p:cTn id="34" dur="2000" fill="hold"/>
                                        <p:tgtEl>
                                          <p:spTgt spid="9"/>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000"/>
                                        <p:tgtEl>
                                          <p:spTgt spid="10"/>
                                        </p:tgtEl>
                                      </p:cBhvr>
                                    </p:animEffect>
                                    <p:anim calcmode="lin" valueType="num">
                                      <p:cBhvr>
                                        <p:cTn id="38" dur="2000" fill="hold"/>
                                        <p:tgtEl>
                                          <p:spTgt spid="10"/>
                                        </p:tgtEl>
                                        <p:attrNameLst>
                                          <p:attrName>style.rotation</p:attrName>
                                        </p:attrNameLst>
                                      </p:cBhvr>
                                      <p:tavLst>
                                        <p:tav tm="0">
                                          <p:val>
                                            <p:fltVal val="720"/>
                                          </p:val>
                                        </p:tav>
                                        <p:tav tm="100000">
                                          <p:val>
                                            <p:fltVal val="0"/>
                                          </p:val>
                                        </p:tav>
                                      </p:tavLst>
                                    </p:anim>
                                    <p:anim calcmode="lin" valueType="num">
                                      <p:cBhvr>
                                        <p:cTn id="39" dur="2000" fill="hold"/>
                                        <p:tgtEl>
                                          <p:spTgt spid="10"/>
                                        </p:tgtEl>
                                        <p:attrNameLst>
                                          <p:attrName>ppt_h</p:attrName>
                                        </p:attrNameLst>
                                      </p:cBhvr>
                                      <p:tavLst>
                                        <p:tav tm="0">
                                          <p:val>
                                            <p:fltVal val="0"/>
                                          </p:val>
                                        </p:tav>
                                        <p:tav tm="100000">
                                          <p:val>
                                            <p:strVal val="#ppt_h"/>
                                          </p:val>
                                        </p:tav>
                                      </p:tavLst>
                                    </p:anim>
                                    <p:anim calcmode="lin" valueType="num">
                                      <p:cBhvr>
                                        <p:cTn id="40" dur="2000" fill="hold"/>
                                        <p:tgtEl>
                                          <p:spTgt spid="10"/>
                                        </p:tgtEl>
                                        <p:attrNameLst>
                                          <p:attrName>ppt_w</p:attrName>
                                        </p:attrNameLst>
                                      </p:cBhvr>
                                      <p:tavLst>
                                        <p:tav tm="0">
                                          <p:val>
                                            <p:fltVal val="0"/>
                                          </p:val>
                                        </p:tav>
                                        <p:tav tm="100000">
                                          <p:val>
                                            <p:strVal val="#ppt_w"/>
                                          </p:val>
                                        </p:tav>
                                      </p:tavLst>
                                    </p:anim>
                                  </p:childTnLst>
                                </p:cTn>
                              </p:par>
                              <p:par>
                                <p:cTn id="41" presetID="35"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2000"/>
                                        <p:tgtEl>
                                          <p:spTgt spid="11"/>
                                        </p:tgtEl>
                                      </p:cBhvr>
                                    </p:animEffect>
                                    <p:anim calcmode="lin" valueType="num">
                                      <p:cBhvr>
                                        <p:cTn id="44" dur="2000" fill="hold"/>
                                        <p:tgtEl>
                                          <p:spTgt spid="11"/>
                                        </p:tgtEl>
                                        <p:attrNameLst>
                                          <p:attrName>style.rotation</p:attrName>
                                        </p:attrNameLst>
                                      </p:cBhvr>
                                      <p:tavLst>
                                        <p:tav tm="0">
                                          <p:val>
                                            <p:fltVal val="720"/>
                                          </p:val>
                                        </p:tav>
                                        <p:tav tm="100000">
                                          <p:val>
                                            <p:fltVal val="0"/>
                                          </p:val>
                                        </p:tav>
                                      </p:tavLst>
                                    </p:anim>
                                    <p:anim calcmode="lin" valueType="num">
                                      <p:cBhvr>
                                        <p:cTn id="45" dur="2000" fill="hold"/>
                                        <p:tgtEl>
                                          <p:spTgt spid="11"/>
                                        </p:tgtEl>
                                        <p:attrNameLst>
                                          <p:attrName>ppt_h</p:attrName>
                                        </p:attrNameLst>
                                      </p:cBhvr>
                                      <p:tavLst>
                                        <p:tav tm="0">
                                          <p:val>
                                            <p:fltVal val="0"/>
                                          </p:val>
                                        </p:tav>
                                        <p:tav tm="100000">
                                          <p:val>
                                            <p:strVal val="#ppt_h"/>
                                          </p:val>
                                        </p:tav>
                                      </p:tavLst>
                                    </p:anim>
                                    <p:anim calcmode="lin" valueType="num">
                                      <p:cBhvr>
                                        <p:cTn id="46" dur="2000" fill="hold"/>
                                        <p:tgtEl>
                                          <p:spTgt spid="11"/>
                                        </p:tgtEl>
                                        <p:attrNameLst>
                                          <p:attrName>ppt_w</p:attrName>
                                        </p:attrNameLst>
                                      </p:cBhvr>
                                      <p:tavLst>
                                        <p:tav tm="0">
                                          <p:val>
                                            <p:fltVal val="0"/>
                                          </p:val>
                                        </p:tav>
                                        <p:tav tm="100000">
                                          <p:val>
                                            <p:strVal val="#ppt_w"/>
                                          </p:val>
                                        </p:tav>
                                      </p:tavLst>
                                    </p:anim>
                                  </p:childTnLst>
                                </p:cTn>
                              </p:par>
                              <p:par>
                                <p:cTn id="47" presetID="35"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2000"/>
                                        <p:tgtEl>
                                          <p:spTgt spid="12"/>
                                        </p:tgtEl>
                                      </p:cBhvr>
                                    </p:animEffect>
                                    <p:anim calcmode="lin" valueType="num">
                                      <p:cBhvr>
                                        <p:cTn id="50" dur="2000" fill="hold"/>
                                        <p:tgtEl>
                                          <p:spTgt spid="12"/>
                                        </p:tgtEl>
                                        <p:attrNameLst>
                                          <p:attrName>style.rotation</p:attrName>
                                        </p:attrNameLst>
                                      </p:cBhvr>
                                      <p:tavLst>
                                        <p:tav tm="0">
                                          <p:val>
                                            <p:fltVal val="720"/>
                                          </p:val>
                                        </p:tav>
                                        <p:tav tm="100000">
                                          <p:val>
                                            <p:fltVal val="0"/>
                                          </p:val>
                                        </p:tav>
                                      </p:tavLst>
                                    </p:anim>
                                    <p:anim calcmode="lin" valueType="num">
                                      <p:cBhvr>
                                        <p:cTn id="51" dur="2000" fill="hold"/>
                                        <p:tgtEl>
                                          <p:spTgt spid="12"/>
                                        </p:tgtEl>
                                        <p:attrNameLst>
                                          <p:attrName>ppt_h</p:attrName>
                                        </p:attrNameLst>
                                      </p:cBhvr>
                                      <p:tavLst>
                                        <p:tav tm="0">
                                          <p:val>
                                            <p:fltVal val="0"/>
                                          </p:val>
                                        </p:tav>
                                        <p:tav tm="100000">
                                          <p:val>
                                            <p:strVal val="#ppt_h"/>
                                          </p:val>
                                        </p:tav>
                                      </p:tavLst>
                                    </p:anim>
                                    <p:anim calcmode="lin" valueType="num">
                                      <p:cBhvr>
                                        <p:cTn id="52" dur="2000" fill="hold"/>
                                        <p:tgtEl>
                                          <p:spTgt spid="12"/>
                                        </p:tgtEl>
                                        <p:attrNameLst>
                                          <p:attrName>ppt_w</p:attrName>
                                        </p:attrNameLst>
                                      </p:cBhvr>
                                      <p:tavLst>
                                        <p:tav tm="0">
                                          <p:val>
                                            <p:fltVal val="0"/>
                                          </p:val>
                                        </p:tav>
                                        <p:tav tm="100000">
                                          <p:val>
                                            <p:strVal val="#ppt_w"/>
                                          </p:val>
                                        </p:tav>
                                      </p:tavLst>
                                    </p:anim>
                                  </p:childTnLst>
                                </p:cTn>
                              </p:par>
                              <p:par>
                                <p:cTn id="53" presetID="35"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2000"/>
                                        <p:tgtEl>
                                          <p:spTgt spid="13"/>
                                        </p:tgtEl>
                                      </p:cBhvr>
                                    </p:animEffect>
                                    <p:anim calcmode="lin" valueType="num">
                                      <p:cBhvr>
                                        <p:cTn id="56" dur="2000" fill="hold"/>
                                        <p:tgtEl>
                                          <p:spTgt spid="13"/>
                                        </p:tgtEl>
                                        <p:attrNameLst>
                                          <p:attrName>style.rotation</p:attrName>
                                        </p:attrNameLst>
                                      </p:cBhvr>
                                      <p:tavLst>
                                        <p:tav tm="0">
                                          <p:val>
                                            <p:fltVal val="720"/>
                                          </p:val>
                                        </p:tav>
                                        <p:tav tm="100000">
                                          <p:val>
                                            <p:fltVal val="0"/>
                                          </p:val>
                                        </p:tav>
                                      </p:tavLst>
                                    </p:anim>
                                    <p:anim calcmode="lin" valueType="num">
                                      <p:cBhvr>
                                        <p:cTn id="57" dur="2000" fill="hold"/>
                                        <p:tgtEl>
                                          <p:spTgt spid="13"/>
                                        </p:tgtEl>
                                        <p:attrNameLst>
                                          <p:attrName>ppt_h</p:attrName>
                                        </p:attrNameLst>
                                      </p:cBhvr>
                                      <p:tavLst>
                                        <p:tav tm="0">
                                          <p:val>
                                            <p:fltVal val="0"/>
                                          </p:val>
                                        </p:tav>
                                        <p:tav tm="100000">
                                          <p:val>
                                            <p:strVal val="#ppt_h"/>
                                          </p:val>
                                        </p:tav>
                                      </p:tavLst>
                                    </p:anim>
                                    <p:anim calcmode="lin" valueType="num">
                                      <p:cBhvr>
                                        <p:cTn id="58" dur="2000" fill="hold"/>
                                        <p:tgtEl>
                                          <p:spTgt spid="13"/>
                                        </p:tgtEl>
                                        <p:attrNameLst>
                                          <p:attrName>ppt_w</p:attrName>
                                        </p:attrNameLst>
                                      </p:cBhvr>
                                      <p:tavLst>
                                        <p:tav tm="0">
                                          <p:val>
                                            <p:fltVal val="0"/>
                                          </p:val>
                                        </p:tav>
                                        <p:tav tm="100000">
                                          <p:val>
                                            <p:strVal val="#ppt_w"/>
                                          </p:val>
                                        </p:tav>
                                      </p:tavLst>
                                    </p:anim>
                                  </p:childTnLst>
                                </p:cTn>
                              </p:par>
                              <p:par>
                                <p:cTn id="59" presetID="35"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2000"/>
                                        <p:tgtEl>
                                          <p:spTgt spid="14"/>
                                        </p:tgtEl>
                                      </p:cBhvr>
                                    </p:animEffect>
                                    <p:anim calcmode="lin" valueType="num">
                                      <p:cBhvr>
                                        <p:cTn id="62" dur="2000" fill="hold"/>
                                        <p:tgtEl>
                                          <p:spTgt spid="14"/>
                                        </p:tgtEl>
                                        <p:attrNameLst>
                                          <p:attrName>style.rotation</p:attrName>
                                        </p:attrNameLst>
                                      </p:cBhvr>
                                      <p:tavLst>
                                        <p:tav tm="0">
                                          <p:val>
                                            <p:fltVal val="720"/>
                                          </p:val>
                                        </p:tav>
                                        <p:tav tm="100000">
                                          <p:val>
                                            <p:fltVal val="0"/>
                                          </p:val>
                                        </p:tav>
                                      </p:tavLst>
                                    </p:anim>
                                    <p:anim calcmode="lin" valueType="num">
                                      <p:cBhvr>
                                        <p:cTn id="63" dur="2000" fill="hold"/>
                                        <p:tgtEl>
                                          <p:spTgt spid="14"/>
                                        </p:tgtEl>
                                        <p:attrNameLst>
                                          <p:attrName>ppt_h</p:attrName>
                                        </p:attrNameLst>
                                      </p:cBhvr>
                                      <p:tavLst>
                                        <p:tav tm="0">
                                          <p:val>
                                            <p:fltVal val="0"/>
                                          </p:val>
                                        </p:tav>
                                        <p:tav tm="100000">
                                          <p:val>
                                            <p:strVal val="#ppt_h"/>
                                          </p:val>
                                        </p:tav>
                                      </p:tavLst>
                                    </p:anim>
                                    <p:anim calcmode="lin" valueType="num">
                                      <p:cBhvr>
                                        <p:cTn id="64" dur="2000" fill="hold"/>
                                        <p:tgtEl>
                                          <p:spTgt spid="1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Lst>
  </p:timing>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3347</TotalTime>
  <Words>1094</Words>
  <Application>Microsoft Office PowerPoint</Application>
  <PresentationFormat>Breedbeeld</PresentationFormat>
  <Paragraphs>301</Paragraphs>
  <Slides>32</Slides>
  <Notes>28</Notes>
  <HiddenSlides>5</HiddenSlides>
  <MMClips>0</MMClips>
  <ScaleCrop>false</ScaleCrop>
  <HeadingPairs>
    <vt:vector size="8" baseType="variant">
      <vt:variant>
        <vt:lpstr>Gebruikte lettertypen</vt:lpstr>
      </vt:variant>
      <vt:variant>
        <vt:i4>3</vt:i4>
      </vt:variant>
      <vt:variant>
        <vt:lpstr>Thema</vt:lpstr>
      </vt:variant>
      <vt:variant>
        <vt:i4>1</vt:i4>
      </vt:variant>
      <vt:variant>
        <vt:lpstr>Ingesloten OLE-bronprogramma's</vt:lpstr>
      </vt:variant>
      <vt:variant>
        <vt:i4>1</vt:i4>
      </vt:variant>
      <vt:variant>
        <vt:lpstr>Diatitels</vt:lpstr>
      </vt:variant>
      <vt:variant>
        <vt:i4>32</vt:i4>
      </vt:variant>
    </vt:vector>
  </HeadingPairs>
  <TitlesOfParts>
    <vt:vector size="37" baseType="lpstr">
      <vt:lpstr>Arial</vt:lpstr>
      <vt:lpstr>Calibri</vt:lpstr>
      <vt:lpstr>Lucida Sans</vt:lpstr>
      <vt:lpstr>Kantoorthema</vt:lpstr>
      <vt:lpstr>Image</vt:lpstr>
      <vt:lpstr>Specialisatie Biologie Blok 3: Dierenrijk II</vt:lpstr>
      <vt:lpstr>Inhoud les 3 bijeenkomst</vt:lpstr>
      <vt:lpstr>De soorten</vt:lpstr>
      <vt:lpstr>PowerPoint-presentatie</vt:lpstr>
      <vt:lpstr>PowerPoint-presentatie</vt:lpstr>
      <vt:lpstr>PowerPoint-presentatie</vt:lpstr>
      <vt:lpstr>Waar waren we:</vt:lpstr>
      <vt:lpstr>Stekelhuidigen</vt:lpstr>
      <vt:lpstr>Stekelhuidigen</vt:lpstr>
      <vt:lpstr>Stekelhuidigen: zeesterren</vt:lpstr>
      <vt:lpstr>Slangsterren</vt:lpstr>
      <vt:lpstr>Stekelhuidigen: Zee-egels</vt:lpstr>
      <vt:lpstr>Mosdiertjes</vt:lpstr>
      <vt:lpstr>PowerPoint-presentatie</vt:lpstr>
      <vt:lpstr>Gewervelden</vt:lpstr>
      <vt:lpstr>Zakpijpen (ook wel: manteldieren genoemd)</vt:lpstr>
      <vt:lpstr>PowerPoint-presentatie</vt:lpstr>
      <vt:lpstr>PowerPoint-presentatie</vt:lpstr>
      <vt:lpstr>Gewervelden</vt:lpstr>
      <vt:lpstr>Vissen</vt:lpstr>
      <vt:lpstr>Kraakbeenvissen</vt:lpstr>
      <vt:lpstr>Teken een vis</vt:lpstr>
      <vt:lpstr>Vissen</vt:lpstr>
      <vt:lpstr>PowerPoint-presentatie</vt:lpstr>
      <vt:lpstr>Even puzzelen (try-out)</vt:lpstr>
      <vt:lpstr>PowerPoint-presentatie</vt:lpstr>
      <vt:lpstr>Amfibieën </vt:lpstr>
      <vt:lpstr>Reptielen</vt:lpstr>
      <vt:lpstr>Vogels</vt:lpstr>
      <vt:lpstr>Vogels</vt:lpstr>
      <vt:lpstr>Zoogdieren</vt:lpstr>
      <vt:lpstr>Het huiswerk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Rob en Nelleke Kool</dc:creator>
  <cp:lastModifiedBy>Rob en Nelleke Kool</cp:lastModifiedBy>
  <cp:revision>157</cp:revision>
  <dcterms:created xsi:type="dcterms:W3CDTF">2017-06-17T11:10:25Z</dcterms:created>
  <dcterms:modified xsi:type="dcterms:W3CDTF">2024-09-10T09:25:19Z</dcterms:modified>
</cp:coreProperties>
</file>