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6"/>
  </p:notesMasterIdLst>
  <p:sldIdLst>
    <p:sldId id="287" r:id="rId2"/>
    <p:sldId id="334" r:id="rId3"/>
    <p:sldId id="262" r:id="rId4"/>
    <p:sldId id="263" r:id="rId5"/>
    <p:sldId id="264" r:id="rId6"/>
    <p:sldId id="265" r:id="rId7"/>
    <p:sldId id="335" r:id="rId8"/>
    <p:sldId id="288" r:id="rId9"/>
    <p:sldId id="289" r:id="rId10"/>
    <p:sldId id="290" r:id="rId11"/>
    <p:sldId id="291" r:id="rId12"/>
    <p:sldId id="292" r:id="rId13"/>
    <p:sldId id="293" r:id="rId14"/>
    <p:sldId id="333" r:id="rId15"/>
    <p:sldId id="294" r:id="rId16"/>
    <p:sldId id="295" r:id="rId17"/>
    <p:sldId id="296" r:id="rId18"/>
    <p:sldId id="297" r:id="rId19"/>
    <p:sldId id="298" r:id="rId20"/>
    <p:sldId id="299" r:id="rId21"/>
    <p:sldId id="300" r:id="rId22"/>
    <p:sldId id="301" r:id="rId23"/>
    <p:sldId id="336" r:id="rId24"/>
    <p:sldId id="332" r:id="rId25"/>
    <p:sldId id="327" r:id="rId26"/>
    <p:sldId id="328" r:id="rId27"/>
    <p:sldId id="329" r:id="rId28"/>
    <p:sldId id="330" r:id="rId29"/>
    <p:sldId id="302" r:id="rId30"/>
    <p:sldId id="303" r:id="rId31"/>
    <p:sldId id="304" r:id="rId32"/>
    <p:sldId id="305" r:id="rId33"/>
    <p:sldId id="306" r:id="rId34"/>
    <p:sldId id="317" r:id="rId35"/>
    <p:sldId id="307" r:id="rId36"/>
    <p:sldId id="318" r:id="rId37"/>
    <p:sldId id="308" r:id="rId38"/>
    <p:sldId id="319" r:id="rId39"/>
    <p:sldId id="309" r:id="rId40"/>
    <p:sldId id="320" r:id="rId41"/>
    <p:sldId id="310" r:id="rId42"/>
    <p:sldId id="321" r:id="rId43"/>
    <p:sldId id="311" r:id="rId44"/>
    <p:sldId id="322" r:id="rId45"/>
    <p:sldId id="312" r:id="rId46"/>
    <p:sldId id="323" r:id="rId47"/>
    <p:sldId id="313" r:id="rId48"/>
    <p:sldId id="324" r:id="rId49"/>
    <p:sldId id="314" r:id="rId50"/>
    <p:sldId id="325" r:id="rId51"/>
    <p:sldId id="315" r:id="rId52"/>
    <p:sldId id="326" r:id="rId53"/>
    <p:sldId id="316" r:id="rId54"/>
    <p:sldId id="331"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893D"/>
    <a:srgbClr val="106AB3"/>
    <a:srgbClr val="FF6600"/>
    <a:srgbClr val="52AB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136" autoAdjust="0"/>
  </p:normalViewPr>
  <p:slideViewPr>
    <p:cSldViewPr snapToGrid="0">
      <p:cViewPr varScale="1">
        <p:scale>
          <a:sx n="91" d="100"/>
          <a:sy n="91" d="100"/>
        </p:scale>
        <p:origin x="966" y="114"/>
      </p:cViewPr>
      <p:guideLst/>
    </p:cSldViewPr>
  </p:slideViewPr>
  <p:outlineViewPr>
    <p:cViewPr>
      <p:scale>
        <a:sx n="33" d="100"/>
        <a:sy n="33" d="100"/>
      </p:scale>
      <p:origin x="0" y="-4182"/>
    </p:cViewPr>
  </p:outlineViewPr>
  <p:notesTextViewPr>
    <p:cViewPr>
      <p:scale>
        <a:sx n="1" d="1"/>
        <a:sy n="1" d="1"/>
      </p:scale>
      <p:origin x="0" y="0"/>
    </p:cViewPr>
  </p:notesTextViewPr>
  <p:sorterViewPr>
    <p:cViewPr>
      <p:scale>
        <a:sx n="100" d="100"/>
        <a:sy n="100" d="100"/>
      </p:scale>
      <p:origin x="0" y="-105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7AD8A9-69BD-4A2C-9CF4-7B7CAF875036}" type="datetimeFigureOut">
              <a:rPr lang="nl-NL" smtClean="0"/>
              <a:t>15-9-2024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06E35B-D865-477B-920F-A913517414E6}" type="slidenum">
              <a:rPr lang="nl-NL" smtClean="0"/>
              <a:t>‹nr.›</a:t>
            </a:fld>
            <a:endParaRPr lang="nl-NL"/>
          </a:p>
        </p:txBody>
      </p:sp>
    </p:spTree>
    <p:extLst>
      <p:ext uri="{BB962C8B-B14F-4D97-AF65-F5344CB8AC3E}">
        <p14:creationId xmlns:p14="http://schemas.microsoft.com/office/powerpoint/2010/main" val="216557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a:t>
            </a:fld>
            <a:endParaRPr lang="nl-NL"/>
          </a:p>
        </p:txBody>
      </p:sp>
    </p:spTree>
    <p:extLst>
      <p:ext uri="{BB962C8B-B14F-4D97-AF65-F5344CB8AC3E}">
        <p14:creationId xmlns:p14="http://schemas.microsoft.com/office/powerpoint/2010/main" val="179065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a:t>
            </a:fld>
            <a:endParaRPr lang="nl-NL"/>
          </a:p>
        </p:txBody>
      </p:sp>
    </p:spTree>
    <p:extLst>
      <p:ext uri="{BB962C8B-B14F-4D97-AF65-F5344CB8AC3E}">
        <p14:creationId xmlns:p14="http://schemas.microsoft.com/office/powerpoint/2010/main" val="2962027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a:t>
            </a:fld>
            <a:endParaRPr lang="nl-NL"/>
          </a:p>
        </p:txBody>
      </p:sp>
    </p:spTree>
    <p:extLst>
      <p:ext uri="{BB962C8B-B14F-4D97-AF65-F5344CB8AC3E}">
        <p14:creationId xmlns:p14="http://schemas.microsoft.com/office/powerpoint/2010/main" val="2342653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6</a:t>
            </a:fld>
            <a:endParaRPr lang="nl-NL"/>
          </a:p>
        </p:txBody>
      </p:sp>
    </p:spTree>
    <p:extLst>
      <p:ext uri="{BB962C8B-B14F-4D97-AF65-F5344CB8AC3E}">
        <p14:creationId xmlns:p14="http://schemas.microsoft.com/office/powerpoint/2010/main" val="2160385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hand van deze tekening kunnen de belangrijkste kenmerken voor herkenning en determinatie van vissen worden behandeld.</a:t>
            </a:r>
          </a:p>
        </p:txBody>
      </p:sp>
      <p:sp>
        <p:nvSpPr>
          <p:cNvPr id="4" name="Tijdelijke aanduiding voor dianummer 3"/>
          <p:cNvSpPr>
            <a:spLocks noGrp="1"/>
          </p:cNvSpPr>
          <p:nvPr>
            <p:ph type="sldNum" sz="quarter" idx="10"/>
          </p:nvPr>
        </p:nvSpPr>
        <p:spPr/>
        <p:txBody>
          <a:bodyPr/>
          <a:lstStyle/>
          <a:p>
            <a:fld id="{C606E35B-D865-477B-920F-A913517414E6}" type="slidenum">
              <a:rPr lang="nl-NL" smtClean="0"/>
              <a:t>7</a:t>
            </a:fld>
            <a:endParaRPr lang="nl-NL"/>
          </a:p>
        </p:txBody>
      </p:sp>
    </p:spTree>
    <p:extLst>
      <p:ext uri="{BB962C8B-B14F-4D97-AF65-F5344CB8AC3E}">
        <p14:creationId xmlns:p14="http://schemas.microsoft.com/office/powerpoint/2010/main" val="3473990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dt" sz="quarter" idx="1"/>
          </p:nvPr>
        </p:nvSpPr>
        <p:spPr>
          <a:noFill/>
        </p:spPr>
        <p:txBody>
          <a:bodyPr/>
          <a:lstStyle/>
          <a:p>
            <a:fld id="{5C8462D3-B758-4D10-BB8D-365C1495C32B}" type="datetime1">
              <a:rPr lang="nl-NL"/>
              <a:pPr/>
              <a:t>15-9-2024</a:t>
            </a:fld>
            <a:endParaRPr lang="nl-NL"/>
          </a:p>
        </p:txBody>
      </p:sp>
      <p:sp>
        <p:nvSpPr>
          <p:cNvPr id="44035" name="Rectangle 6"/>
          <p:cNvSpPr>
            <a:spLocks noGrp="1" noChangeArrowheads="1"/>
          </p:cNvSpPr>
          <p:nvPr>
            <p:ph type="ftr" sz="quarter" idx="4"/>
          </p:nvPr>
        </p:nvSpPr>
        <p:spPr>
          <a:noFill/>
        </p:spPr>
        <p:txBody>
          <a:bodyPr/>
          <a:lstStyle/>
          <a:p>
            <a:r>
              <a:rPr lang="nl-NL"/>
              <a:t>Rob Kool NOB instructeur 120</a:t>
            </a:r>
          </a:p>
        </p:txBody>
      </p:sp>
      <p:sp>
        <p:nvSpPr>
          <p:cNvPr id="44036" name="Rectangle 7"/>
          <p:cNvSpPr>
            <a:spLocks noGrp="1" noChangeArrowheads="1"/>
          </p:cNvSpPr>
          <p:nvPr>
            <p:ph type="sldNum" sz="quarter" idx="5"/>
          </p:nvPr>
        </p:nvSpPr>
        <p:spPr>
          <a:noFill/>
        </p:spPr>
        <p:txBody>
          <a:bodyPr/>
          <a:lstStyle/>
          <a:p>
            <a:fld id="{3FD56C70-B8F1-4B2D-ACE9-E222D88A2953}" type="slidenum">
              <a:rPr lang="nl-NL"/>
              <a:pPr/>
              <a:t>8</a:t>
            </a:fld>
            <a:endParaRPr lang="nl-NL"/>
          </a:p>
        </p:txBody>
      </p:sp>
      <p:sp>
        <p:nvSpPr>
          <p:cNvPr id="44037" name="Rectangle 2"/>
          <p:cNvSpPr>
            <a:spLocks noGrp="1" noRot="1" noChangeAspect="1" noChangeArrowheads="1" noTextEdit="1"/>
          </p:cNvSpPr>
          <p:nvPr>
            <p:ph type="sldImg"/>
          </p:nvPr>
        </p:nvSpPr>
        <p:spPr>
          <a:xfrm>
            <a:off x="685800" y="1143000"/>
            <a:ext cx="5486400" cy="3086100"/>
          </a:xfrm>
          <a:ln/>
        </p:spPr>
      </p:sp>
      <p:sp>
        <p:nvSpPr>
          <p:cNvPr id="44038" name="Rectangle 3"/>
          <p:cNvSpPr>
            <a:spLocks noGrp="1" noChangeArrowheads="1"/>
          </p:cNvSpPr>
          <p:nvPr>
            <p:ph type="body" idx="1"/>
          </p:nvPr>
        </p:nvSpPr>
        <p:spPr>
          <a:noFill/>
          <a:ln/>
        </p:spPr>
        <p:txBody>
          <a:bodyPr/>
          <a:lstStyle/>
          <a:p>
            <a:pPr algn="l"/>
            <a:r>
              <a:rPr lang="nl-NL" dirty="0"/>
              <a:t>Veel</a:t>
            </a:r>
            <a:r>
              <a:rPr lang="nl-NL" baseline="0" dirty="0"/>
              <a:t> elementen van de hoofdstukken 3-5  zijn tijdens  in de eerste drie blokken impliciet al langs gekomen. De sheets in dit blok zijn vooral om de mensen zelf aan het werk te zetten.</a:t>
            </a:r>
            <a:endParaRPr lang="nl-NL" dirty="0"/>
          </a:p>
        </p:txBody>
      </p:sp>
    </p:spTree>
    <p:extLst>
      <p:ext uri="{BB962C8B-B14F-4D97-AF65-F5344CB8AC3E}">
        <p14:creationId xmlns:p14="http://schemas.microsoft.com/office/powerpoint/2010/main" val="3338477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9</a:t>
            </a:fld>
            <a:endParaRPr lang="nl-NL"/>
          </a:p>
        </p:txBody>
      </p:sp>
    </p:spTree>
    <p:extLst>
      <p:ext uri="{BB962C8B-B14F-4D97-AF65-F5344CB8AC3E}">
        <p14:creationId xmlns:p14="http://schemas.microsoft.com/office/powerpoint/2010/main" val="3316377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Deze sheet is vooral om relaties</a:t>
            </a:r>
            <a:r>
              <a:rPr lang="nl-NL" baseline="0" dirty="0"/>
              <a:t> te kunnen herhalen. In de eerste drie blokken is dit alles al besproken als het goed is. Een aardige discussie is de vraag waar de grens tussen predatie en neutraliteit ligt. In </a:t>
            </a:r>
            <a:r>
              <a:rPr lang="nl-NL" baseline="0" dirty="0" err="1"/>
              <a:t>Vinkeveen</a:t>
            </a:r>
            <a:r>
              <a:rPr lang="nl-NL" baseline="0" dirty="0"/>
              <a:t> zien we grote baarzen en snoekbaarzen naast elkaar zwemmen zonder dat we aandacht aan elkaar besteden. In Slijk </a:t>
            </a:r>
            <a:r>
              <a:rPr lang="nl-NL" baseline="0" dirty="0" err="1"/>
              <a:t>Ewijk</a:t>
            </a:r>
            <a:r>
              <a:rPr lang="nl-NL" baseline="0" dirty="0"/>
              <a:t> ging het even anders. De bloedzuiger leeft als </a:t>
            </a:r>
            <a:r>
              <a:rPr lang="nl-NL" baseline="0" dirty="0" err="1"/>
              <a:t>ectoparasiet</a:t>
            </a:r>
            <a:r>
              <a:rPr lang="nl-NL" baseline="0" dirty="0"/>
              <a:t> op een typische predator. </a:t>
            </a:r>
          </a:p>
          <a:p>
            <a:r>
              <a:rPr lang="nl-NL" baseline="0" dirty="0"/>
              <a:t>De competitie om ruimte in de mosselkolonie is duidelijk</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10</a:t>
            </a:fld>
            <a:endParaRPr lang="nl-NL"/>
          </a:p>
        </p:txBody>
      </p:sp>
    </p:spTree>
    <p:extLst>
      <p:ext uri="{BB962C8B-B14F-4D97-AF65-F5344CB8AC3E}">
        <p14:creationId xmlns:p14="http://schemas.microsoft.com/office/powerpoint/2010/main" val="912656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11</a:t>
            </a:fld>
            <a:endParaRPr lang="nl-NL"/>
          </a:p>
        </p:txBody>
      </p:sp>
    </p:spTree>
    <p:extLst>
      <p:ext uri="{BB962C8B-B14F-4D97-AF65-F5344CB8AC3E}">
        <p14:creationId xmlns:p14="http://schemas.microsoft.com/office/powerpoint/2010/main" val="3513571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dt" sz="quarter" idx="1"/>
          </p:nvPr>
        </p:nvSpPr>
        <p:spPr>
          <a:noFill/>
        </p:spPr>
        <p:txBody>
          <a:bodyPr/>
          <a:lstStyle/>
          <a:p>
            <a:fld id="{95A17B98-85FB-4962-A963-0E0DDC8B4836}" type="datetime1">
              <a:rPr lang="nl-NL"/>
              <a:pPr/>
              <a:t>15-9-2024</a:t>
            </a:fld>
            <a:endParaRPr lang="nl-NL"/>
          </a:p>
        </p:txBody>
      </p:sp>
      <p:sp>
        <p:nvSpPr>
          <p:cNvPr id="49155" name="Rectangle 6"/>
          <p:cNvSpPr>
            <a:spLocks noGrp="1" noChangeArrowheads="1"/>
          </p:cNvSpPr>
          <p:nvPr>
            <p:ph type="ftr" sz="quarter" idx="4"/>
          </p:nvPr>
        </p:nvSpPr>
        <p:spPr>
          <a:noFill/>
        </p:spPr>
        <p:txBody>
          <a:bodyPr/>
          <a:lstStyle/>
          <a:p>
            <a:r>
              <a:rPr lang="nl-NL"/>
              <a:t>Rob Kool NOB instructeur 120</a:t>
            </a:r>
          </a:p>
        </p:txBody>
      </p:sp>
      <p:sp>
        <p:nvSpPr>
          <p:cNvPr id="49156" name="Rectangle 7"/>
          <p:cNvSpPr>
            <a:spLocks noGrp="1" noChangeArrowheads="1"/>
          </p:cNvSpPr>
          <p:nvPr>
            <p:ph type="sldNum" sz="quarter" idx="5"/>
          </p:nvPr>
        </p:nvSpPr>
        <p:spPr>
          <a:noFill/>
        </p:spPr>
        <p:txBody>
          <a:bodyPr/>
          <a:lstStyle/>
          <a:p>
            <a:fld id="{756874C6-7A10-4886-9CE9-F4BC97DACE3F}" type="slidenum">
              <a:rPr lang="nl-NL"/>
              <a:pPr/>
              <a:t>12</a:t>
            </a:fld>
            <a:endParaRPr lang="nl-NL"/>
          </a:p>
        </p:txBody>
      </p:sp>
      <p:sp>
        <p:nvSpPr>
          <p:cNvPr id="49157" name="Rectangle 2"/>
          <p:cNvSpPr>
            <a:spLocks noGrp="1" noRot="1" noChangeAspect="1" noChangeArrowheads="1" noTextEdit="1"/>
          </p:cNvSpPr>
          <p:nvPr>
            <p:ph type="sldImg"/>
          </p:nvPr>
        </p:nvSpPr>
        <p:spPr>
          <a:xfrm>
            <a:off x="685800" y="1143000"/>
            <a:ext cx="5486400" cy="3086100"/>
          </a:xfrm>
          <a:ln/>
        </p:spPr>
      </p:sp>
      <p:sp>
        <p:nvSpPr>
          <p:cNvPr id="49158" name="Rectangle 3"/>
          <p:cNvSpPr>
            <a:spLocks noGrp="1" noChangeArrowheads="1"/>
          </p:cNvSpPr>
          <p:nvPr>
            <p:ph type="body" idx="1"/>
          </p:nvPr>
        </p:nvSpPr>
        <p:spPr>
          <a:noFill/>
          <a:ln/>
        </p:spPr>
        <p:txBody>
          <a:bodyPr/>
          <a:lstStyle/>
          <a:p>
            <a:r>
              <a:rPr lang="nl-NL" dirty="0"/>
              <a:t>Soorten moeten bij elkaar en bij </a:t>
            </a:r>
            <a:r>
              <a:rPr lang="nl-NL" dirty="0" err="1"/>
              <a:t>a-biotische</a:t>
            </a:r>
            <a:r>
              <a:rPr lang="nl-NL" dirty="0"/>
              <a:t> factoren passen. Zoetwatervis en zeeplanten is geen succes.</a:t>
            </a:r>
          </a:p>
          <a:p>
            <a:r>
              <a:rPr lang="nl-NL" dirty="0"/>
              <a:t>Te veel beweging/stroming kan slopend voor ecosysteem zijn. Deze planten passen wel bij getoonde </a:t>
            </a:r>
            <a:r>
              <a:rPr lang="nl-NL" dirty="0" err="1"/>
              <a:t>a-biotische</a:t>
            </a:r>
            <a:r>
              <a:rPr lang="nl-NL" dirty="0"/>
              <a:t> factoren.</a:t>
            </a:r>
          </a:p>
        </p:txBody>
      </p:sp>
    </p:spTree>
    <p:extLst>
      <p:ext uri="{BB962C8B-B14F-4D97-AF65-F5344CB8AC3E}">
        <p14:creationId xmlns:p14="http://schemas.microsoft.com/office/powerpoint/2010/main" val="1071287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dt" sz="quarter" idx="1"/>
          </p:nvPr>
        </p:nvSpPr>
        <p:spPr>
          <a:noFill/>
        </p:spPr>
        <p:txBody>
          <a:bodyPr/>
          <a:lstStyle/>
          <a:p>
            <a:fld id="{2AE54A80-37D9-4650-ADA2-DBF09C80C1C0}" type="datetime1">
              <a:rPr lang="nl-NL"/>
              <a:pPr/>
              <a:t>15-9-2024</a:t>
            </a:fld>
            <a:endParaRPr lang="nl-NL"/>
          </a:p>
        </p:txBody>
      </p:sp>
      <p:sp>
        <p:nvSpPr>
          <p:cNvPr id="50179" name="Rectangle 6"/>
          <p:cNvSpPr>
            <a:spLocks noGrp="1" noChangeArrowheads="1"/>
          </p:cNvSpPr>
          <p:nvPr>
            <p:ph type="ftr" sz="quarter" idx="4"/>
          </p:nvPr>
        </p:nvSpPr>
        <p:spPr>
          <a:noFill/>
        </p:spPr>
        <p:txBody>
          <a:bodyPr/>
          <a:lstStyle/>
          <a:p>
            <a:r>
              <a:rPr lang="nl-NL"/>
              <a:t>Rob Kool NOB instructeur 120</a:t>
            </a:r>
          </a:p>
        </p:txBody>
      </p:sp>
      <p:sp>
        <p:nvSpPr>
          <p:cNvPr id="50180" name="Rectangle 7"/>
          <p:cNvSpPr>
            <a:spLocks noGrp="1" noChangeArrowheads="1"/>
          </p:cNvSpPr>
          <p:nvPr>
            <p:ph type="sldNum" sz="quarter" idx="5"/>
          </p:nvPr>
        </p:nvSpPr>
        <p:spPr>
          <a:noFill/>
        </p:spPr>
        <p:txBody>
          <a:bodyPr/>
          <a:lstStyle/>
          <a:p>
            <a:fld id="{47E35B5E-408F-4137-B2E6-41CBFE8444AF}" type="slidenum">
              <a:rPr lang="nl-NL"/>
              <a:pPr/>
              <a:t>13</a:t>
            </a:fld>
            <a:endParaRPr lang="nl-NL"/>
          </a:p>
        </p:txBody>
      </p:sp>
      <p:sp>
        <p:nvSpPr>
          <p:cNvPr id="50181" name="Rectangle 2"/>
          <p:cNvSpPr>
            <a:spLocks noGrp="1" noRot="1" noChangeAspect="1" noChangeArrowheads="1" noTextEdit="1"/>
          </p:cNvSpPr>
          <p:nvPr>
            <p:ph type="sldImg"/>
          </p:nvPr>
        </p:nvSpPr>
        <p:spPr>
          <a:xfrm>
            <a:off x="685800" y="1143000"/>
            <a:ext cx="5486400" cy="3086100"/>
          </a:xfrm>
          <a:ln/>
        </p:spPr>
      </p:sp>
      <p:sp>
        <p:nvSpPr>
          <p:cNvPr id="50182" name="Rectangle 3"/>
          <p:cNvSpPr>
            <a:spLocks noGrp="1" noChangeArrowheads="1"/>
          </p:cNvSpPr>
          <p:nvPr>
            <p:ph type="body" idx="1"/>
          </p:nvPr>
        </p:nvSpPr>
        <p:spPr>
          <a:noFill/>
          <a:ln/>
        </p:spPr>
        <p:txBody>
          <a:bodyPr/>
          <a:lstStyle/>
          <a:p>
            <a:r>
              <a:rPr lang="nl-NL" dirty="0" err="1"/>
              <a:t>Grevelingen</a:t>
            </a:r>
            <a:r>
              <a:rPr lang="nl-NL" dirty="0"/>
              <a:t> was jong systeem nadat het van zoet weer zout werd. We</a:t>
            </a:r>
            <a:r>
              <a:rPr lang="nl-NL" baseline="0" dirty="0"/>
              <a:t> zullen dit nu ook in het Haringvliet gaan zien. </a:t>
            </a:r>
          </a:p>
          <a:p>
            <a:r>
              <a:rPr lang="nl-NL" baseline="0" dirty="0"/>
              <a:t>De deltawerken hebben echter ook grote invloed op de Oosterschelde. Beide systemen moeten zich continue aanpassen.</a:t>
            </a:r>
            <a:endParaRPr lang="nl-NL" dirty="0"/>
          </a:p>
        </p:txBody>
      </p:sp>
    </p:spTree>
    <p:extLst>
      <p:ext uri="{BB962C8B-B14F-4D97-AF65-F5344CB8AC3E}">
        <p14:creationId xmlns:p14="http://schemas.microsoft.com/office/powerpoint/2010/main" val="636842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1-Rivierdonderpad		rivieren, beken, meren, kanalen, vaarten en sloten		2.</a:t>
            </a:r>
          </a:p>
          <a:p>
            <a:r>
              <a:rPr lang="nl-NL" sz="1200" kern="1200" dirty="0">
                <a:solidFill>
                  <a:schemeClr val="tx1"/>
                </a:solidFill>
                <a:effectLst/>
                <a:latin typeface="+mn-lt"/>
                <a:ea typeface="+mn-ea"/>
                <a:cs typeface="+mn-cs"/>
              </a:rPr>
              <a:t>2-Grote modderkruiper		Moerasvis 							1.</a:t>
            </a:r>
          </a:p>
          <a:p>
            <a:r>
              <a:rPr lang="nl-NL" sz="1200" kern="1200" dirty="0">
                <a:solidFill>
                  <a:schemeClr val="tx1"/>
                </a:solidFill>
                <a:effectLst/>
                <a:latin typeface="+mn-lt"/>
                <a:ea typeface="+mn-ea"/>
                <a:cs typeface="+mn-cs"/>
              </a:rPr>
              <a:t>3-Kopvoorn 			rivieren, de </a:t>
            </a:r>
            <a:r>
              <a:rPr lang="nl-NL" sz="1200" kern="1200" dirty="0" err="1">
                <a:solidFill>
                  <a:schemeClr val="tx1"/>
                </a:solidFill>
                <a:effectLst/>
                <a:latin typeface="+mn-lt"/>
                <a:ea typeface="+mn-ea"/>
                <a:cs typeface="+mn-cs"/>
              </a:rPr>
              <a:t>bovenlopen</a:t>
            </a:r>
            <a:r>
              <a:rPr lang="nl-NL" sz="1200" kern="1200" dirty="0">
                <a:solidFill>
                  <a:schemeClr val="tx1"/>
                </a:solidFill>
                <a:effectLst/>
                <a:latin typeface="+mn-lt"/>
                <a:ea typeface="+mn-ea"/>
                <a:cs typeface="+mn-cs"/>
              </a:rPr>
              <a:t> en in de benedenlopen.		3.</a:t>
            </a:r>
          </a:p>
          <a:p>
            <a:endParaRPr lang="nl-NL" dirty="0"/>
          </a:p>
        </p:txBody>
      </p:sp>
      <p:sp>
        <p:nvSpPr>
          <p:cNvPr id="4" name="Tijdelijke aanduiding voor dianummer 3"/>
          <p:cNvSpPr>
            <a:spLocks noGrp="1"/>
          </p:cNvSpPr>
          <p:nvPr>
            <p:ph type="sldNum" sz="quarter" idx="5"/>
          </p:nvPr>
        </p:nvSpPr>
        <p:spPr/>
        <p:txBody>
          <a:bodyPr/>
          <a:lstStyle/>
          <a:p>
            <a:fld id="{C606E35B-D865-477B-920F-A913517414E6}" type="slidenum">
              <a:rPr lang="nl-NL" smtClean="0"/>
              <a:t>14</a:t>
            </a:fld>
            <a:endParaRPr lang="nl-NL"/>
          </a:p>
        </p:txBody>
      </p:sp>
    </p:spTree>
    <p:extLst>
      <p:ext uri="{BB962C8B-B14F-4D97-AF65-F5344CB8AC3E}">
        <p14:creationId xmlns:p14="http://schemas.microsoft.com/office/powerpoint/2010/main" val="130619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dt" sz="quarter" idx="1"/>
          </p:nvPr>
        </p:nvSpPr>
        <p:spPr>
          <a:noFill/>
        </p:spPr>
        <p:txBody>
          <a:bodyPr/>
          <a:lstStyle/>
          <a:p>
            <a:fld id="{B1D11D35-EA4A-42EC-838A-E062F309DE49}" type="datetime1">
              <a:rPr lang="nl-NL"/>
              <a:pPr/>
              <a:t>15-9-2024</a:t>
            </a:fld>
            <a:endParaRPr lang="nl-NL"/>
          </a:p>
        </p:txBody>
      </p:sp>
      <p:sp>
        <p:nvSpPr>
          <p:cNvPr id="70659" name="Rectangle 6"/>
          <p:cNvSpPr>
            <a:spLocks noGrp="1" noChangeArrowheads="1"/>
          </p:cNvSpPr>
          <p:nvPr>
            <p:ph type="ftr" sz="quarter" idx="4"/>
          </p:nvPr>
        </p:nvSpPr>
        <p:spPr>
          <a:noFill/>
        </p:spPr>
        <p:txBody>
          <a:bodyPr/>
          <a:lstStyle/>
          <a:p>
            <a:r>
              <a:rPr lang="nl-NL"/>
              <a:t>Rob Kool NOB instructeur 120</a:t>
            </a:r>
          </a:p>
        </p:txBody>
      </p:sp>
      <p:sp>
        <p:nvSpPr>
          <p:cNvPr id="70660" name="Rectangle 7"/>
          <p:cNvSpPr>
            <a:spLocks noGrp="1" noChangeArrowheads="1"/>
          </p:cNvSpPr>
          <p:nvPr>
            <p:ph type="sldNum" sz="quarter" idx="5"/>
          </p:nvPr>
        </p:nvSpPr>
        <p:spPr>
          <a:noFill/>
        </p:spPr>
        <p:txBody>
          <a:bodyPr/>
          <a:lstStyle/>
          <a:p>
            <a:fld id="{8019A70F-7B4E-4995-B489-84FB89F04345}" type="slidenum">
              <a:rPr lang="nl-NL"/>
              <a:pPr/>
              <a:t>15</a:t>
            </a:fld>
            <a:endParaRPr lang="nl-NL"/>
          </a:p>
        </p:txBody>
      </p:sp>
      <p:sp>
        <p:nvSpPr>
          <p:cNvPr id="70661" name="Rectangle 2"/>
          <p:cNvSpPr>
            <a:spLocks noGrp="1" noRot="1" noChangeAspect="1" noChangeArrowheads="1" noTextEdit="1"/>
          </p:cNvSpPr>
          <p:nvPr>
            <p:ph type="sldImg"/>
          </p:nvPr>
        </p:nvSpPr>
        <p:spPr>
          <a:xfrm>
            <a:off x="685800" y="1143000"/>
            <a:ext cx="5486400" cy="3086100"/>
          </a:xfrm>
          <a:ln/>
        </p:spPr>
      </p:sp>
      <p:sp>
        <p:nvSpPr>
          <p:cNvPr id="70662" name="Rectangle 3"/>
          <p:cNvSpPr>
            <a:spLocks noGrp="1" noChangeArrowheads="1"/>
          </p:cNvSpPr>
          <p:nvPr>
            <p:ph type="body" idx="1"/>
          </p:nvPr>
        </p:nvSpPr>
        <p:spPr>
          <a:noFill/>
          <a:ln/>
        </p:spPr>
        <p:txBody>
          <a:bodyPr/>
          <a:lstStyle/>
          <a:p>
            <a:r>
              <a:rPr lang="nl-NL" dirty="0"/>
              <a:t>Hele brede getijdenzone, delen blijven vaak droog, maar de kreken vullen zich met zout water. De droge delen worden gekenmerkt door</a:t>
            </a:r>
            <a:r>
              <a:rPr lang="nl-NL" baseline="0" dirty="0"/>
              <a:t> plantensoorten die goed tegen zout kunnen.</a:t>
            </a:r>
            <a:endParaRPr lang="nl-NL" dirty="0"/>
          </a:p>
        </p:txBody>
      </p:sp>
    </p:spTree>
    <p:extLst>
      <p:ext uri="{BB962C8B-B14F-4D97-AF65-F5344CB8AC3E}">
        <p14:creationId xmlns:p14="http://schemas.microsoft.com/office/powerpoint/2010/main" val="2289418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dt" sz="quarter" idx="1"/>
          </p:nvPr>
        </p:nvSpPr>
        <p:spPr>
          <a:noFill/>
        </p:spPr>
        <p:txBody>
          <a:bodyPr/>
          <a:lstStyle/>
          <a:p>
            <a:fld id="{D5BB1306-F730-40BC-90E3-7D5A83ABEE1C}" type="datetime1">
              <a:rPr lang="nl-NL"/>
              <a:pPr/>
              <a:t>15-9-2024</a:t>
            </a:fld>
            <a:endParaRPr lang="nl-NL"/>
          </a:p>
        </p:txBody>
      </p:sp>
      <p:sp>
        <p:nvSpPr>
          <p:cNvPr id="72707" name="Rectangle 6"/>
          <p:cNvSpPr>
            <a:spLocks noGrp="1" noChangeArrowheads="1"/>
          </p:cNvSpPr>
          <p:nvPr>
            <p:ph type="ftr" sz="quarter" idx="4"/>
          </p:nvPr>
        </p:nvSpPr>
        <p:spPr>
          <a:noFill/>
        </p:spPr>
        <p:txBody>
          <a:bodyPr/>
          <a:lstStyle/>
          <a:p>
            <a:r>
              <a:rPr lang="nl-NL"/>
              <a:t>Rob Kool NOB instructeur 120</a:t>
            </a:r>
          </a:p>
        </p:txBody>
      </p:sp>
      <p:sp>
        <p:nvSpPr>
          <p:cNvPr id="72708" name="Rectangle 7"/>
          <p:cNvSpPr>
            <a:spLocks noGrp="1" noChangeArrowheads="1"/>
          </p:cNvSpPr>
          <p:nvPr>
            <p:ph type="sldNum" sz="quarter" idx="5"/>
          </p:nvPr>
        </p:nvSpPr>
        <p:spPr>
          <a:noFill/>
        </p:spPr>
        <p:txBody>
          <a:bodyPr/>
          <a:lstStyle/>
          <a:p>
            <a:fld id="{6ED39D59-40C3-48B2-9286-E85071D3EC83}" type="slidenum">
              <a:rPr lang="nl-NL"/>
              <a:pPr/>
              <a:t>16</a:t>
            </a:fld>
            <a:endParaRPr lang="nl-NL"/>
          </a:p>
        </p:txBody>
      </p:sp>
      <p:sp>
        <p:nvSpPr>
          <p:cNvPr id="72709" name="Rectangle 2"/>
          <p:cNvSpPr>
            <a:spLocks noGrp="1" noRot="1" noChangeAspect="1" noChangeArrowheads="1" noTextEdit="1"/>
          </p:cNvSpPr>
          <p:nvPr>
            <p:ph type="sldImg"/>
          </p:nvPr>
        </p:nvSpPr>
        <p:spPr>
          <a:xfrm>
            <a:off x="685800" y="1143000"/>
            <a:ext cx="5486400" cy="3086100"/>
          </a:xfrm>
          <a:ln/>
        </p:spPr>
      </p:sp>
      <p:sp>
        <p:nvSpPr>
          <p:cNvPr id="72710" name="Rectangle 3"/>
          <p:cNvSpPr>
            <a:spLocks noGrp="1" noChangeArrowheads="1"/>
          </p:cNvSpPr>
          <p:nvPr>
            <p:ph type="body" idx="1"/>
          </p:nvPr>
        </p:nvSpPr>
        <p:spPr>
          <a:noFill/>
          <a:ln/>
        </p:spPr>
        <p:txBody>
          <a:bodyPr/>
          <a:lstStyle/>
          <a:p>
            <a:r>
              <a:rPr lang="nl-NL" dirty="0"/>
              <a:t>Smalle</a:t>
            </a:r>
            <a:r>
              <a:rPr lang="nl-NL" baseline="0" dirty="0"/>
              <a:t> getijdenzone</a:t>
            </a:r>
            <a:endParaRPr lang="nl-NL" dirty="0"/>
          </a:p>
        </p:txBody>
      </p:sp>
    </p:spTree>
    <p:extLst>
      <p:ext uri="{BB962C8B-B14F-4D97-AF65-F5344CB8AC3E}">
        <p14:creationId xmlns:p14="http://schemas.microsoft.com/office/powerpoint/2010/main" val="560189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17</a:t>
            </a:fld>
            <a:endParaRPr lang="nl-NL"/>
          </a:p>
        </p:txBody>
      </p:sp>
    </p:spTree>
    <p:extLst>
      <p:ext uri="{BB962C8B-B14F-4D97-AF65-F5344CB8AC3E}">
        <p14:creationId xmlns:p14="http://schemas.microsoft.com/office/powerpoint/2010/main" val="3432532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dt" sz="quarter" idx="1"/>
          </p:nvPr>
        </p:nvSpPr>
        <p:spPr>
          <a:noFill/>
        </p:spPr>
        <p:txBody>
          <a:bodyPr/>
          <a:lstStyle/>
          <a:p>
            <a:fld id="{0C348E35-EDB2-4106-8C1C-D302A179F824}" type="datetime1">
              <a:rPr lang="nl-NL"/>
              <a:pPr/>
              <a:t>15-9-2024</a:t>
            </a:fld>
            <a:endParaRPr lang="nl-NL"/>
          </a:p>
        </p:txBody>
      </p:sp>
      <p:sp>
        <p:nvSpPr>
          <p:cNvPr id="52227" name="Rectangle 6"/>
          <p:cNvSpPr>
            <a:spLocks noGrp="1" noChangeArrowheads="1"/>
          </p:cNvSpPr>
          <p:nvPr>
            <p:ph type="ftr" sz="quarter" idx="4"/>
          </p:nvPr>
        </p:nvSpPr>
        <p:spPr>
          <a:noFill/>
        </p:spPr>
        <p:txBody>
          <a:bodyPr/>
          <a:lstStyle/>
          <a:p>
            <a:r>
              <a:rPr lang="nl-NL"/>
              <a:t>Rob Kool NOB instructeur 120</a:t>
            </a:r>
          </a:p>
        </p:txBody>
      </p:sp>
      <p:sp>
        <p:nvSpPr>
          <p:cNvPr id="52228" name="Rectangle 7"/>
          <p:cNvSpPr>
            <a:spLocks noGrp="1" noChangeArrowheads="1"/>
          </p:cNvSpPr>
          <p:nvPr>
            <p:ph type="sldNum" sz="quarter" idx="5"/>
          </p:nvPr>
        </p:nvSpPr>
        <p:spPr>
          <a:noFill/>
        </p:spPr>
        <p:txBody>
          <a:bodyPr/>
          <a:lstStyle/>
          <a:p>
            <a:fld id="{07242C50-ED82-45E0-B43D-95AD84D9E31A}" type="slidenum">
              <a:rPr lang="nl-NL"/>
              <a:pPr/>
              <a:t>18</a:t>
            </a:fld>
            <a:endParaRPr lang="nl-NL"/>
          </a:p>
        </p:txBody>
      </p:sp>
      <p:sp>
        <p:nvSpPr>
          <p:cNvPr id="52229" name="Rectangle 2"/>
          <p:cNvSpPr>
            <a:spLocks noGrp="1" noRot="1" noChangeAspect="1" noChangeArrowheads="1" noTextEdit="1"/>
          </p:cNvSpPr>
          <p:nvPr>
            <p:ph type="sldImg"/>
          </p:nvPr>
        </p:nvSpPr>
        <p:spPr>
          <a:xfrm>
            <a:off x="685800" y="1143000"/>
            <a:ext cx="5486400" cy="3086100"/>
          </a:xfrm>
          <a:ln/>
        </p:spPr>
      </p:sp>
      <p:sp>
        <p:nvSpPr>
          <p:cNvPr id="52230"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168007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dt" sz="quarter" idx="1"/>
          </p:nvPr>
        </p:nvSpPr>
        <p:spPr>
          <a:noFill/>
        </p:spPr>
        <p:txBody>
          <a:bodyPr/>
          <a:lstStyle/>
          <a:p>
            <a:fld id="{3DA37411-181F-4C32-9B27-B5EDF5DAD26B}" type="datetime1">
              <a:rPr lang="nl-NL"/>
              <a:pPr/>
              <a:t>15-9-2024</a:t>
            </a:fld>
            <a:endParaRPr lang="nl-NL"/>
          </a:p>
        </p:txBody>
      </p:sp>
      <p:sp>
        <p:nvSpPr>
          <p:cNvPr id="53251" name="Rectangle 6"/>
          <p:cNvSpPr>
            <a:spLocks noGrp="1" noChangeArrowheads="1"/>
          </p:cNvSpPr>
          <p:nvPr>
            <p:ph type="ftr" sz="quarter" idx="4"/>
          </p:nvPr>
        </p:nvSpPr>
        <p:spPr>
          <a:noFill/>
        </p:spPr>
        <p:txBody>
          <a:bodyPr/>
          <a:lstStyle/>
          <a:p>
            <a:r>
              <a:rPr lang="nl-NL"/>
              <a:t>Rob Kool NOB instructeur 120</a:t>
            </a:r>
          </a:p>
        </p:txBody>
      </p:sp>
      <p:sp>
        <p:nvSpPr>
          <p:cNvPr id="53252" name="Rectangle 7"/>
          <p:cNvSpPr>
            <a:spLocks noGrp="1" noChangeArrowheads="1"/>
          </p:cNvSpPr>
          <p:nvPr>
            <p:ph type="sldNum" sz="quarter" idx="5"/>
          </p:nvPr>
        </p:nvSpPr>
        <p:spPr>
          <a:noFill/>
        </p:spPr>
        <p:txBody>
          <a:bodyPr/>
          <a:lstStyle/>
          <a:p>
            <a:fld id="{129EB043-0D54-4047-862F-5B1262F48241}" type="slidenum">
              <a:rPr lang="nl-NL"/>
              <a:pPr/>
              <a:t>19</a:t>
            </a:fld>
            <a:endParaRPr lang="nl-NL"/>
          </a:p>
        </p:txBody>
      </p:sp>
      <p:sp>
        <p:nvSpPr>
          <p:cNvPr id="53253" name="Rectangle 2"/>
          <p:cNvSpPr>
            <a:spLocks noGrp="1" noRot="1" noChangeAspect="1" noChangeArrowheads="1" noTextEdit="1"/>
          </p:cNvSpPr>
          <p:nvPr>
            <p:ph type="sldImg"/>
          </p:nvPr>
        </p:nvSpPr>
        <p:spPr>
          <a:xfrm>
            <a:off x="685800" y="1143000"/>
            <a:ext cx="5486400" cy="3086100"/>
          </a:xfrm>
          <a:ln/>
        </p:spPr>
      </p:sp>
      <p:sp>
        <p:nvSpPr>
          <p:cNvPr id="53254" name="Rectangle 3"/>
          <p:cNvSpPr>
            <a:spLocks noGrp="1" noChangeArrowheads="1"/>
          </p:cNvSpPr>
          <p:nvPr>
            <p:ph type="body" idx="1"/>
          </p:nvPr>
        </p:nvSpPr>
        <p:spPr>
          <a:noFill/>
          <a:ln/>
        </p:spPr>
        <p:txBody>
          <a:bodyPr/>
          <a:lstStyle/>
          <a:p>
            <a:r>
              <a:rPr lang="nl-NL" dirty="0"/>
              <a:t>Zeerasp = </a:t>
            </a:r>
            <a:r>
              <a:rPr lang="nl-NL" dirty="0" err="1"/>
              <a:t>hydroidpoliep</a:t>
            </a:r>
            <a:endParaRPr lang="nl-NL" dirty="0"/>
          </a:p>
        </p:txBody>
      </p:sp>
    </p:spTree>
    <p:extLst>
      <p:ext uri="{BB962C8B-B14F-4D97-AF65-F5344CB8AC3E}">
        <p14:creationId xmlns:p14="http://schemas.microsoft.com/office/powerpoint/2010/main" val="557076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a:noFill/>
        </p:spPr>
        <p:txBody>
          <a:bodyPr/>
          <a:lstStyle/>
          <a:p>
            <a:fld id="{6403AF97-3D74-4882-B3AA-14DDD3718237}" type="datetime1">
              <a:rPr lang="nl-NL"/>
              <a:pPr/>
              <a:t>15-9-2024</a:t>
            </a:fld>
            <a:endParaRPr lang="nl-NL"/>
          </a:p>
        </p:txBody>
      </p:sp>
      <p:sp>
        <p:nvSpPr>
          <p:cNvPr id="54275" name="Rectangle 6"/>
          <p:cNvSpPr>
            <a:spLocks noGrp="1" noChangeArrowheads="1"/>
          </p:cNvSpPr>
          <p:nvPr>
            <p:ph type="ftr" sz="quarter" idx="4"/>
          </p:nvPr>
        </p:nvSpPr>
        <p:spPr>
          <a:noFill/>
        </p:spPr>
        <p:txBody>
          <a:bodyPr/>
          <a:lstStyle/>
          <a:p>
            <a:r>
              <a:rPr lang="nl-NL"/>
              <a:t>Rob Kool NOB instructeur 120</a:t>
            </a:r>
          </a:p>
        </p:txBody>
      </p:sp>
      <p:sp>
        <p:nvSpPr>
          <p:cNvPr id="54276" name="Rectangle 7"/>
          <p:cNvSpPr>
            <a:spLocks noGrp="1" noChangeArrowheads="1"/>
          </p:cNvSpPr>
          <p:nvPr>
            <p:ph type="sldNum" sz="quarter" idx="5"/>
          </p:nvPr>
        </p:nvSpPr>
        <p:spPr>
          <a:noFill/>
        </p:spPr>
        <p:txBody>
          <a:bodyPr/>
          <a:lstStyle/>
          <a:p>
            <a:fld id="{BF5DBEE0-7A0C-4C28-8E5D-FB91C0E2E50A}" type="slidenum">
              <a:rPr lang="nl-NL"/>
              <a:pPr/>
              <a:t>20</a:t>
            </a:fld>
            <a:endParaRPr lang="nl-NL"/>
          </a:p>
        </p:txBody>
      </p:sp>
      <p:sp>
        <p:nvSpPr>
          <p:cNvPr id="54277" name="Rectangle 2"/>
          <p:cNvSpPr>
            <a:spLocks noGrp="1" noRot="1" noChangeAspect="1" noChangeArrowheads="1" noTextEdit="1"/>
          </p:cNvSpPr>
          <p:nvPr>
            <p:ph type="sldImg"/>
          </p:nvPr>
        </p:nvSpPr>
        <p:spPr>
          <a:xfrm>
            <a:off x="685800" y="1143000"/>
            <a:ext cx="5486400" cy="3086100"/>
          </a:xfrm>
          <a:ln/>
        </p:spPr>
      </p:sp>
      <p:sp>
        <p:nvSpPr>
          <p:cNvPr id="54278" name="Rectangle 3"/>
          <p:cNvSpPr>
            <a:spLocks noGrp="1" noChangeArrowheads="1"/>
          </p:cNvSpPr>
          <p:nvPr>
            <p:ph type="body" idx="1"/>
          </p:nvPr>
        </p:nvSpPr>
        <p:spPr>
          <a:noFill/>
          <a:ln/>
        </p:spPr>
        <p:txBody>
          <a:bodyPr/>
          <a:lstStyle/>
          <a:p>
            <a:r>
              <a:rPr lang="nl-NL" dirty="0"/>
              <a:t>Nb. </a:t>
            </a:r>
            <a:r>
              <a:rPr lang="nl-NL"/>
              <a:t>Verhoudingen piramide </a:t>
            </a:r>
            <a:r>
              <a:rPr lang="nl-NL" dirty="0"/>
              <a:t>zijn niet kloppend te krijgen!</a:t>
            </a:r>
          </a:p>
        </p:txBody>
      </p:sp>
    </p:spTree>
    <p:extLst>
      <p:ext uri="{BB962C8B-B14F-4D97-AF65-F5344CB8AC3E}">
        <p14:creationId xmlns:p14="http://schemas.microsoft.com/office/powerpoint/2010/main" val="162115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dt" sz="quarter" idx="1"/>
          </p:nvPr>
        </p:nvSpPr>
        <p:spPr>
          <a:noFill/>
        </p:spPr>
        <p:txBody>
          <a:bodyPr/>
          <a:lstStyle/>
          <a:p>
            <a:fld id="{CE1C0BD9-DE0E-4F57-818C-BD383E7DB47F}" type="datetime1">
              <a:rPr lang="nl-NL"/>
              <a:pPr/>
              <a:t>15-9-2024</a:t>
            </a:fld>
            <a:endParaRPr lang="nl-NL"/>
          </a:p>
        </p:txBody>
      </p:sp>
      <p:sp>
        <p:nvSpPr>
          <p:cNvPr id="55299" name="Rectangle 6"/>
          <p:cNvSpPr>
            <a:spLocks noGrp="1" noChangeArrowheads="1"/>
          </p:cNvSpPr>
          <p:nvPr>
            <p:ph type="ftr" sz="quarter" idx="4"/>
          </p:nvPr>
        </p:nvSpPr>
        <p:spPr>
          <a:noFill/>
        </p:spPr>
        <p:txBody>
          <a:bodyPr/>
          <a:lstStyle/>
          <a:p>
            <a:r>
              <a:rPr lang="nl-NL"/>
              <a:t>Rob Kool NOB instructeur 120</a:t>
            </a:r>
          </a:p>
        </p:txBody>
      </p:sp>
      <p:sp>
        <p:nvSpPr>
          <p:cNvPr id="55300" name="Rectangle 7"/>
          <p:cNvSpPr>
            <a:spLocks noGrp="1" noChangeArrowheads="1"/>
          </p:cNvSpPr>
          <p:nvPr>
            <p:ph type="sldNum" sz="quarter" idx="5"/>
          </p:nvPr>
        </p:nvSpPr>
        <p:spPr>
          <a:noFill/>
        </p:spPr>
        <p:txBody>
          <a:bodyPr/>
          <a:lstStyle/>
          <a:p>
            <a:fld id="{6B8A5BD4-B1E5-466D-91D8-50FBB5E197B7}" type="slidenum">
              <a:rPr lang="nl-NL"/>
              <a:pPr/>
              <a:t>21</a:t>
            </a:fld>
            <a:endParaRPr lang="nl-NL"/>
          </a:p>
        </p:txBody>
      </p:sp>
      <p:sp>
        <p:nvSpPr>
          <p:cNvPr id="55301" name="Rectangle 2"/>
          <p:cNvSpPr>
            <a:spLocks noGrp="1" noRot="1" noChangeAspect="1" noChangeArrowheads="1" noTextEdit="1"/>
          </p:cNvSpPr>
          <p:nvPr>
            <p:ph type="sldImg"/>
          </p:nvPr>
        </p:nvSpPr>
        <p:spPr>
          <a:xfrm>
            <a:off x="685800" y="1143000"/>
            <a:ext cx="5486400" cy="3086100"/>
          </a:xfrm>
          <a:ln/>
        </p:spPr>
      </p:sp>
      <p:sp>
        <p:nvSpPr>
          <p:cNvPr id="55302"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2398550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Je club zijn eigen kalender? Het is zo eenvoudig</a:t>
            </a:r>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22</a:t>
            </a:fld>
            <a:endParaRPr lang="nl-NL"/>
          </a:p>
        </p:txBody>
      </p:sp>
    </p:spTree>
    <p:extLst>
      <p:ext uri="{BB962C8B-B14F-4D97-AF65-F5344CB8AC3E}">
        <p14:creationId xmlns:p14="http://schemas.microsoft.com/office/powerpoint/2010/main" val="924709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25</a:t>
            </a:fld>
            <a:endParaRPr lang="nl-NL"/>
          </a:p>
        </p:txBody>
      </p:sp>
    </p:spTree>
    <p:extLst>
      <p:ext uri="{BB962C8B-B14F-4D97-AF65-F5344CB8AC3E}">
        <p14:creationId xmlns:p14="http://schemas.microsoft.com/office/powerpoint/2010/main" val="1119450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noProof="0" dirty="0"/>
              <a:t>Milieu</a:t>
            </a:r>
            <a:r>
              <a:rPr lang="nl-NL" baseline="0" noProof="0" dirty="0"/>
              <a:t> vriendelijk duiken. Wat voor associaties roept dit op?  Hier een aantal beelden om een discussie mee te voeren. De cursisten kunnen het zelf wel invullen. Even ter verduidelijking:</a:t>
            </a:r>
          </a:p>
          <a:p>
            <a:pPr>
              <a:buFont typeface="Arial" pitchFamily="34" charset="0"/>
              <a:buChar char="•"/>
            </a:pPr>
            <a:r>
              <a:rPr lang="nl-NL" baseline="0" noProof="0" dirty="0"/>
              <a:t> Gebiedsbescherming: uit </a:t>
            </a:r>
            <a:r>
              <a:rPr lang="nl-NL" baseline="0" noProof="0" dirty="0" err="1"/>
              <a:t>natura</a:t>
            </a:r>
            <a:r>
              <a:rPr lang="nl-NL" baseline="0" noProof="0" dirty="0"/>
              <a:t> 2000, het grote nationale (en Europese) natuurbeschermingsproject.</a:t>
            </a:r>
          </a:p>
          <a:p>
            <a:pPr>
              <a:buFont typeface="Arial" pitchFamily="34" charset="0"/>
              <a:buChar char="•"/>
            </a:pPr>
            <a:r>
              <a:rPr lang="nl-NL" baseline="0" noProof="0" dirty="0"/>
              <a:t> Wereld Natuurfonds</a:t>
            </a:r>
          </a:p>
          <a:p>
            <a:pPr>
              <a:buFont typeface="Arial" pitchFamily="34" charset="0"/>
              <a:buChar char="•"/>
            </a:pPr>
            <a:r>
              <a:rPr lang="nl-NL" baseline="0" noProof="0" dirty="0"/>
              <a:t> Bord </a:t>
            </a:r>
            <a:r>
              <a:rPr lang="nl-NL" baseline="0" noProof="0" dirty="0" err="1"/>
              <a:t>Rijkerswoerd</a:t>
            </a:r>
            <a:r>
              <a:rPr lang="nl-NL" baseline="0" noProof="0" dirty="0"/>
              <a:t>: Duik nooit in ondiep water is een waarschuwing voor zwemmers. Of ook voor ons?</a:t>
            </a:r>
          </a:p>
          <a:p>
            <a:pPr>
              <a:buFont typeface="Arial" pitchFamily="34" charset="0"/>
              <a:buChar char="•"/>
            </a:pPr>
            <a:r>
              <a:rPr lang="nl-NL" baseline="0" noProof="0" dirty="0"/>
              <a:t> De </a:t>
            </a:r>
            <a:r>
              <a:rPr lang="nl-NL" baseline="0" noProof="0" dirty="0" err="1"/>
              <a:t>pinguins</a:t>
            </a:r>
            <a:r>
              <a:rPr lang="nl-NL" baseline="0" noProof="0" dirty="0"/>
              <a:t>: waterdieren op land zijn extra kwetsbaar (het omgekeerde geldt ook)</a:t>
            </a:r>
          </a:p>
          <a:p>
            <a:pPr>
              <a:buFont typeface="Arial" pitchFamily="34" charset="0"/>
              <a:buChar char="•"/>
            </a:pPr>
            <a:r>
              <a:rPr lang="nl-NL" baseline="0" noProof="0" dirty="0"/>
              <a:t> Een Amerikaans waarschuwingsbord: hebben we echt borden nodig?</a:t>
            </a:r>
          </a:p>
          <a:p>
            <a:pPr>
              <a:buFont typeface="Arial" pitchFamily="34" charset="0"/>
              <a:buChar char="•"/>
            </a:pPr>
            <a:r>
              <a:rPr lang="nl-NL" baseline="0" noProof="0" dirty="0"/>
              <a:t> </a:t>
            </a:r>
            <a:r>
              <a:rPr lang="nl-NL" baseline="0" noProof="0" dirty="0" err="1"/>
              <a:t>You</a:t>
            </a:r>
            <a:r>
              <a:rPr lang="nl-NL" baseline="0" noProof="0" dirty="0"/>
              <a:t> turn the </a:t>
            </a:r>
            <a:r>
              <a:rPr lang="nl-NL" baseline="0" noProof="0" dirty="0" err="1"/>
              <a:t>earth</a:t>
            </a:r>
            <a:r>
              <a:rPr lang="nl-NL" baseline="0" noProof="0" dirty="0"/>
              <a:t>: </a:t>
            </a:r>
            <a:r>
              <a:rPr lang="nl-NL" baseline="0" noProof="0" dirty="0" err="1"/>
              <a:t>Greenpeace</a:t>
            </a:r>
            <a:r>
              <a:rPr lang="nl-NL" baseline="0" noProof="0" dirty="0"/>
              <a:t> gelooft meer in actie dan borden</a:t>
            </a:r>
          </a:p>
          <a:p>
            <a:pPr>
              <a:buFont typeface="Arial" pitchFamily="34" charset="0"/>
              <a:buChar char="•"/>
            </a:pPr>
            <a:r>
              <a:rPr lang="nl-NL" baseline="0" noProof="0" dirty="0"/>
              <a:t> Het glijdende figuur is uit Engeland: Pas op uitglijden over wieren! Maar ook : stamp de getijdenzone niet kapot.</a:t>
            </a:r>
          </a:p>
          <a:p>
            <a:pPr>
              <a:buFont typeface="Arial" pitchFamily="34" charset="0"/>
              <a:buChar char="•"/>
            </a:pPr>
            <a:r>
              <a:rPr lang="nl-NL" baseline="0" noProof="0" dirty="0"/>
              <a:t> Niet vissen? Ook niet jagen? </a:t>
            </a:r>
            <a:endParaRPr lang="nl-NL" noProof="0"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26</a:t>
            </a:fld>
            <a:endParaRPr lang="nl-NL"/>
          </a:p>
        </p:txBody>
      </p:sp>
    </p:spTree>
    <p:extLst>
      <p:ext uri="{BB962C8B-B14F-4D97-AF65-F5344CB8AC3E}">
        <p14:creationId xmlns:p14="http://schemas.microsoft.com/office/powerpoint/2010/main" val="2247577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27</a:t>
            </a:fld>
            <a:endParaRPr lang="nl-NL"/>
          </a:p>
        </p:txBody>
      </p:sp>
    </p:spTree>
    <p:extLst>
      <p:ext uri="{BB962C8B-B14F-4D97-AF65-F5344CB8AC3E}">
        <p14:creationId xmlns:p14="http://schemas.microsoft.com/office/powerpoint/2010/main" val="3205471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Blok 5 &amp; 6 zijn volkomen uitwisselbaar. Indeling hier wordt bepaald</a:t>
            </a:r>
            <a:r>
              <a:rPr lang="nl-NL" baseline="0" dirty="0"/>
              <a:t> door lokale situatie</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28</a:t>
            </a:fld>
            <a:endParaRPr lang="nl-NL"/>
          </a:p>
        </p:txBody>
      </p:sp>
    </p:spTree>
    <p:extLst>
      <p:ext uri="{BB962C8B-B14F-4D97-AF65-F5344CB8AC3E}">
        <p14:creationId xmlns:p14="http://schemas.microsoft.com/office/powerpoint/2010/main" val="4228137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29</a:t>
            </a:fld>
            <a:endParaRPr lang="nl-NL"/>
          </a:p>
        </p:txBody>
      </p:sp>
    </p:spTree>
    <p:extLst>
      <p:ext uri="{BB962C8B-B14F-4D97-AF65-F5344CB8AC3E}">
        <p14:creationId xmlns:p14="http://schemas.microsoft.com/office/powerpoint/2010/main" val="2225220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30</a:t>
            </a:fld>
            <a:endParaRPr lang="nl-NL"/>
          </a:p>
        </p:txBody>
      </p:sp>
    </p:spTree>
    <p:extLst>
      <p:ext uri="{BB962C8B-B14F-4D97-AF65-F5344CB8AC3E}">
        <p14:creationId xmlns:p14="http://schemas.microsoft.com/office/powerpoint/2010/main" val="2212410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31</a:t>
            </a:fld>
            <a:endParaRPr lang="nl-NL"/>
          </a:p>
        </p:txBody>
      </p:sp>
    </p:spTree>
    <p:extLst>
      <p:ext uri="{BB962C8B-B14F-4D97-AF65-F5344CB8AC3E}">
        <p14:creationId xmlns:p14="http://schemas.microsoft.com/office/powerpoint/2010/main" val="397402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33</a:t>
            </a:fld>
            <a:endParaRPr lang="nl-NL"/>
          </a:p>
        </p:txBody>
      </p:sp>
    </p:spTree>
    <p:extLst>
      <p:ext uri="{BB962C8B-B14F-4D97-AF65-F5344CB8AC3E}">
        <p14:creationId xmlns:p14="http://schemas.microsoft.com/office/powerpoint/2010/main" val="818356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Planten</a:t>
            </a:r>
            <a:r>
              <a:rPr lang="nl-NL" baseline="0" dirty="0"/>
              <a:t> zijn producenten</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34</a:t>
            </a:fld>
            <a:endParaRPr lang="nl-NL"/>
          </a:p>
        </p:txBody>
      </p:sp>
    </p:spTree>
    <p:extLst>
      <p:ext uri="{BB962C8B-B14F-4D97-AF65-F5344CB8AC3E}">
        <p14:creationId xmlns:p14="http://schemas.microsoft.com/office/powerpoint/2010/main" val="35272619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35</a:t>
            </a:fld>
            <a:endParaRPr lang="nl-NL"/>
          </a:p>
        </p:txBody>
      </p:sp>
    </p:spTree>
    <p:extLst>
      <p:ext uri="{BB962C8B-B14F-4D97-AF65-F5344CB8AC3E}">
        <p14:creationId xmlns:p14="http://schemas.microsoft.com/office/powerpoint/2010/main" val="36853593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Spinkrab en</a:t>
            </a:r>
            <a:r>
              <a:rPr lang="nl-NL" baseline="0" dirty="0"/>
              <a:t> dit mosdiertje kunnen niet tegen lage zoutconcentraties</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36</a:t>
            </a:fld>
            <a:endParaRPr lang="nl-NL"/>
          </a:p>
        </p:txBody>
      </p:sp>
    </p:spTree>
    <p:extLst>
      <p:ext uri="{BB962C8B-B14F-4D97-AF65-F5344CB8AC3E}">
        <p14:creationId xmlns:p14="http://schemas.microsoft.com/office/powerpoint/2010/main" val="3175869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37</a:t>
            </a:fld>
            <a:endParaRPr lang="nl-NL"/>
          </a:p>
        </p:txBody>
      </p:sp>
    </p:spTree>
    <p:extLst>
      <p:ext uri="{BB962C8B-B14F-4D97-AF65-F5344CB8AC3E}">
        <p14:creationId xmlns:p14="http://schemas.microsoft.com/office/powerpoint/2010/main" val="30727021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F: kan hier ook op eigen kracht gekomen</a:t>
            </a:r>
            <a:r>
              <a:rPr lang="nl-NL" baseline="0" dirty="0"/>
              <a:t> zijn, hoeft niet perse globalisatie te zijn. Een zeer geringe opwarming van de zee kan ook al net voldoende zijn geweest om het areaal (leefgebied) uit te breiden.</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38</a:t>
            </a:fld>
            <a:endParaRPr lang="nl-NL"/>
          </a:p>
        </p:txBody>
      </p:sp>
    </p:spTree>
    <p:extLst>
      <p:ext uri="{BB962C8B-B14F-4D97-AF65-F5344CB8AC3E}">
        <p14:creationId xmlns:p14="http://schemas.microsoft.com/office/powerpoint/2010/main" val="38280546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39</a:t>
            </a:fld>
            <a:endParaRPr lang="nl-NL"/>
          </a:p>
        </p:txBody>
      </p:sp>
    </p:spTree>
    <p:extLst>
      <p:ext uri="{BB962C8B-B14F-4D97-AF65-F5344CB8AC3E}">
        <p14:creationId xmlns:p14="http://schemas.microsoft.com/office/powerpoint/2010/main" val="2080356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Dodemansduim en </a:t>
            </a:r>
            <a:r>
              <a:rPr lang="nl-NL" dirty="0" err="1"/>
              <a:t>Gorgoon</a:t>
            </a:r>
            <a:r>
              <a:rPr lang="nl-NL" dirty="0"/>
              <a:t> komen ook in kouder water voor. </a:t>
            </a:r>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40</a:t>
            </a:fld>
            <a:endParaRPr lang="nl-NL"/>
          </a:p>
        </p:txBody>
      </p:sp>
    </p:spTree>
    <p:extLst>
      <p:ext uri="{BB962C8B-B14F-4D97-AF65-F5344CB8AC3E}">
        <p14:creationId xmlns:p14="http://schemas.microsoft.com/office/powerpoint/2010/main" val="248394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Foto’s E/F: John Kortland</a:t>
            </a:r>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41</a:t>
            </a:fld>
            <a:endParaRPr lang="nl-NL"/>
          </a:p>
        </p:txBody>
      </p:sp>
    </p:spTree>
    <p:extLst>
      <p:ext uri="{BB962C8B-B14F-4D97-AF65-F5344CB8AC3E}">
        <p14:creationId xmlns:p14="http://schemas.microsoft.com/office/powerpoint/2010/main" val="3907019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fontScale="70000" lnSpcReduction="20000"/>
          </a:bodyPr>
          <a:lstStyle/>
          <a:p>
            <a:r>
              <a:rPr lang="nl-NL" dirty="0"/>
              <a:t>A = Toeval</a:t>
            </a:r>
          </a:p>
          <a:p>
            <a:r>
              <a:rPr lang="nl-NL" dirty="0"/>
              <a:t>C = Camouflage</a:t>
            </a:r>
            <a:r>
              <a:rPr lang="nl-NL" baseline="0" dirty="0"/>
              <a:t> kleur</a:t>
            </a:r>
          </a:p>
          <a:p>
            <a:r>
              <a:rPr lang="nl-NL" baseline="0" dirty="0"/>
              <a:t>D = Camouflage? Afschrikking?Dood materiaal</a:t>
            </a:r>
          </a:p>
          <a:p>
            <a:r>
              <a:rPr lang="nl-NL" baseline="0" dirty="0"/>
              <a:t>E = Camouflage</a:t>
            </a:r>
            <a:endParaRPr lang="nl-NL" dirty="0"/>
          </a:p>
          <a:p>
            <a:r>
              <a:rPr lang="nl-NL" dirty="0"/>
              <a:t>Foto’s E/F: John Kortland</a:t>
            </a:r>
          </a:p>
          <a:p>
            <a:r>
              <a:rPr lang="nl-NL" dirty="0"/>
              <a:t>http://www.nbat.nl/aquarium6/anemoonvissen.html</a:t>
            </a:r>
          </a:p>
          <a:p>
            <a:r>
              <a:rPr lang="nl-NL" dirty="0"/>
              <a:t>Anemonen met anemoonvissen hebben drie duidelijke voordelen in vergelijking met anemonen zonder anemoonvissen. Anemonen met vissen groeien driemaal sneller dan die zonder vissen en ze vermeerderen zich ook vaker dan anemonen zonder vissen.</a:t>
            </a:r>
            <a:br>
              <a:rPr lang="nl-NL" dirty="0"/>
            </a:br>
            <a:br>
              <a:rPr lang="nl-NL" dirty="0"/>
            </a:br>
            <a:r>
              <a:rPr lang="nl-NL" dirty="0"/>
              <a:t>Anemonen met vissen stierven gedurende de driejarige onderzoeksperiode minder vaak dan anemonen zonder vissen. De hogere groei- en delingstermijn van anemonen met vispartners ligt waarschijnlijk daaraan, dat anemonen met vissen beter worden gevoed. Hier liggen vermoedelijk ook eerdere onderzoekingen aan ten grondslag, zoals bij anemonen, waarin garnalen als partner leven.</a:t>
            </a:r>
            <a:br>
              <a:rPr lang="nl-NL" dirty="0"/>
            </a:br>
            <a:br>
              <a:rPr lang="nl-NL" dirty="0"/>
            </a:br>
            <a:r>
              <a:rPr lang="nl-NL" dirty="0"/>
              <a:t>  </a:t>
            </a:r>
            <a:r>
              <a:rPr lang="nl-NL" i="1" dirty="0" err="1"/>
              <a:t>Amphiprion</a:t>
            </a:r>
            <a:r>
              <a:rPr lang="nl-NL" i="1" dirty="0"/>
              <a:t> </a:t>
            </a:r>
            <a:r>
              <a:rPr lang="nl-NL" i="1" dirty="0" err="1"/>
              <a:t>clarki</a:t>
            </a:r>
            <a:r>
              <a:rPr lang="nl-NL" dirty="0"/>
              <a:t> (zwart met witte banden); tussen de tentakels van de zeeanemoon is de anemoonvis tegen rovers beschermd Ook in de Middellandse zee is er een vis, die tussen de tentakels van een anemoon leeft, de grondel </a:t>
            </a:r>
            <a:r>
              <a:rPr lang="nl-NL" i="1" dirty="0" err="1"/>
              <a:t>Gobius</a:t>
            </a:r>
            <a:r>
              <a:rPr lang="nl-NL" i="1" dirty="0"/>
              <a:t> </a:t>
            </a:r>
            <a:r>
              <a:rPr lang="nl-NL" i="1" dirty="0" err="1"/>
              <a:t>bucchichii</a:t>
            </a:r>
            <a:r>
              <a:rPr lang="nl-NL" dirty="0"/>
              <a:t> </a:t>
            </a:r>
          </a:p>
          <a:p>
            <a:br>
              <a:rPr lang="nl-NL" dirty="0"/>
            </a:br>
            <a:r>
              <a:rPr lang="nl-NL" dirty="0"/>
              <a:t>Als er garnalen met zeeanemonen samen leven, worden tussen de tentakels van de anemonen verhoogde ammoniakwaarden gemeten. Garnalen scheiden bij hun stofwisseling ammoniak uit. Daarmee leveren ze stikstof als mest voor hun anemonen. De meeste zeeanemonen (alle zeeanemoonsoorten met anemoonvissen) bevatten </a:t>
            </a:r>
            <a:r>
              <a:rPr lang="nl-NL" dirty="0" err="1"/>
              <a:t>zoöxanthellen</a:t>
            </a:r>
            <a:r>
              <a:rPr lang="nl-NL" dirty="0"/>
              <a:t>. Dat zijn nietige eencellige planten, die aminozuren door middel van fotosynthese bouwen. Deze aminozuren en die van de door </a:t>
            </a:r>
            <a:r>
              <a:rPr lang="nl-NL" dirty="0" err="1"/>
              <a:t>zoöxanthellen</a:t>
            </a:r>
            <a:r>
              <a:rPr lang="nl-NL" dirty="0"/>
              <a:t> geproduceerde zuurstof benutten de zeeanemonen.   Symbiosegarnaal (</a:t>
            </a:r>
            <a:r>
              <a:rPr lang="nl-NL" dirty="0" err="1"/>
              <a:t>Pyucat</a:t>
            </a:r>
            <a:r>
              <a:rPr lang="nl-NL" dirty="0"/>
              <a:t>); deze garnaal levert stikstof als mest voor de symbiotische plantencellen in hun partneranemoon Zeeanemonen met </a:t>
            </a:r>
            <a:r>
              <a:rPr lang="nl-NL" dirty="0" err="1"/>
              <a:t>zoöxanthellen</a:t>
            </a:r>
            <a:r>
              <a:rPr lang="nl-NL" dirty="0"/>
              <a:t> ontvangen meer dan de helft van hun energiebehoefte van de nietige plantencellen in hun weefsel. De fotosynthese van de </a:t>
            </a:r>
            <a:r>
              <a:rPr lang="nl-NL" dirty="0" err="1"/>
              <a:t>zoöxanthellen</a:t>
            </a:r>
            <a:r>
              <a:rPr lang="nl-NL" dirty="0"/>
              <a:t> is echter stikstof gelimiteerd. Het stikstofgehalte van zeewater is normaliter zeer laag en een toegift van stikstof in de vorm van ammoniak levert tot een verhoogde productie op van aminozuren door de </a:t>
            </a:r>
            <a:r>
              <a:rPr lang="nl-NL" dirty="0" err="1"/>
              <a:t>zoöxanthellen</a:t>
            </a:r>
            <a:r>
              <a:rPr lang="nl-NL" dirty="0"/>
              <a:t>. Niet alleen garnalen, maar ook vissen scheiden ammoniak als stofwisselingsproduct uit. Ook de anemoonvissen leveren zodoende mest voor de </a:t>
            </a:r>
            <a:r>
              <a:rPr lang="nl-NL" dirty="0" err="1"/>
              <a:t>zoöxanthellen</a:t>
            </a:r>
            <a:r>
              <a:rPr lang="nl-NL" dirty="0"/>
              <a:t> van hun partneranemonen en voeden hun anemonen daarmee indirect. Dat anemonen met anemoonvissen minder snel sterven dan die zonder vispartners, ligt simpelweg daaraan, dat anemoonvissen hun anemoon verdedigen. Er zijn in tropische zeeën enige vissoorten, die de tentakels van zeeanemonen vreten. Anemoonvissen kennen deze voor hun partner gevaarlijke soorten en vallen ze heftig aan.</a:t>
            </a:r>
            <a:br>
              <a:rPr lang="nl-NL" dirty="0"/>
            </a:b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42</a:t>
            </a:fld>
            <a:endParaRPr lang="nl-NL"/>
          </a:p>
        </p:txBody>
      </p:sp>
    </p:spTree>
    <p:extLst>
      <p:ext uri="{BB962C8B-B14F-4D97-AF65-F5344CB8AC3E}">
        <p14:creationId xmlns:p14="http://schemas.microsoft.com/office/powerpoint/2010/main" val="2143349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43</a:t>
            </a:fld>
            <a:endParaRPr lang="nl-NL"/>
          </a:p>
        </p:txBody>
      </p:sp>
    </p:spTree>
    <p:extLst>
      <p:ext uri="{BB962C8B-B14F-4D97-AF65-F5344CB8AC3E}">
        <p14:creationId xmlns:p14="http://schemas.microsoft.com/office/powerpoint/2010/main" val="27621144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D = Camouflage</a:t>
            </a:r>
          </a:p>
          <a:p>
            <a:r>
              <a:rPr lang="nl-NL" dirty="0"/>
              <a:t>E = Commensalisme</a:t>
            </a:r>
          </a:p>
          <a:p>
            <a:r>
              <a:rPr lang="nl-NL" dirty="0"/>
              <a:t>F = Regeneratie</a:t>
            </a:r>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44</a:t>
            </a:fld>
            <a:endParaRPr lang="nl-NL"/>
          </a:p>
        </p:txBody>
      </p:sp>
    </p:spTree>
    <p:extLst>
      <p:ext uri="{BB962C8B-B14F-4D97-AF65-F5344CB8AC3E}">
        <p14:creationId xmlns:p14="http://schemas.microsoft.com/office/powerpoint/2010/main" val="42525949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45</a:t>
            </a:fld>
            <a:endParaRPr lang="nl-NL"/>
          </a:p>
        </p:txBody>
      </p:sp>
    </p:spTree>
    <p:extLst>
      <p:ext uri="{BB962C8B-B14F-4D97-AF65-F5344CB8AC3E}">
        <p14:creationId xmlns:p14="http://schemas.microsoft.com/office/powerpoint/2010/main" val="26813598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err="1"/>
              <a:t>Sea</a:t>
            </a:r>
            <a:r>
              <a:rPr lang="nl-NL" dirty="0"/>
              <a:t> </a:t>
            </a:r>
            <a:r>
              <a:rPr lang="nl-NL" dirty="0" err="1"/>
              <a:t>Bass</a:t>
            </a:r>
            <a:r>
              <a:rPr lang="nl-NL" dirty="0"/>
              <a:t> (</a:t>
            </a:r>
            <a:r>
              <a:rPr lang="nl-NL" i="1" dirty="0" err="1"/>
              <a:t>Stereolepis</a:t>
            </a:r>
            <a:r>
              <a:rPr lang="nl-NL" i="1" dirty="0"/>
              <a:t> </a:t>
            </a:r>
            <a:r>
              <a:rPr lang="nl-NL" i="1" dirty="0" err="1"/>
              <a:t>gigas</a:t>
            </a:r>
            <a:r>
              <a:rPr lang="nl-NL" dirty="0"/>
              <a:t>).</a:t>
            </a:r>
            <a:r>
              <a:rPr lang="nl-NL" baseline="0" dirty="0"/>
              <a:t> Dit enorme exemplaar is gefotografeerd voor de kust van Los Angeles. (http://home.earthlink.net/~kdocean/photographs.html)  omdat het een andere soort is dan de Nederlandse zeebaarzen is hier gekozen voor de Engelse benaming.</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46</a:t>
            </a:fld>
            <a:endParaRPr lang="nl-NL"/>
          </a:p>
        </p:txBody>
      </p:sp>
    </p:spTree>
    <p:extLst>
      <p:ext uri="{BB962C8B-B14F-4D97-AF65-F5344CB8AC3E}">
        <p14:creationId xmlns:p14="http://schemas.microsoft.com/office/powerpoint/2010/main" val="24827471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47</a:t>
            </a:fld>
            <a:endParaRPr lang="nl-NL"/>
          </a:p>
        </p:txBody>
      </p:sp>
    </p:spTree>
    <p:extLst>
      <p:ext uri="{BB962C8B-B14F-4D97-AF65-F5344CB8AC3E}">
        <p14:creationId xmlns:p14="http://schemas.microsoft.com/office/powerpoint/2010/main" val="1878328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48</a:t>
            </a:fld>
            <a:endParaRPr lang="nl-NL"/>
          </a:p>
        </p:txBody>
      </p:sp>
    </p:spTree>
    <p:extLst>
      <p:ext uri="{BB962C8B-B14F-4D97-AF65-F5344CB8AC3E}">
        <p14:creationId xmlns:p14="http://schemas.microsoft.com/office/powerpoint/2010/main" val="13593263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49</a:t>
            </a:fld>
            <a:endParaRPr lang="nl-NL"/>
          </a:p>
        </p:txBody>
      </p:sp>
    </p:spTree>
    <p:extLst>
      <p:ext uri="{BB962C8B-B14F-4D97-AF65-F5344CB8AC3E}">
        <p14:creationId xmlns:p14="http://schemas.microsoft.com/office/powerpoint/2010/main" val="1625017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50</a:t>
            </a:fld>
            <a:endParaRPr lang="nl-NL"/>
          </a:p>
        </p:txBody>
      </p:sp>
    </p:spTree>
    <p:extLst>
      <p:ext uri="{BB962C8B-B14F-4D97-AF65-F5344CB8AC3E}">
        <p14:creationId xmlns:p14="http://schemas.microsoft.com/office/powerpoint/2010/main" val="42154341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51</a:t>
            </a:fld>
            <a:endParaRPr lang="nl-NL"/>
          </a:p>
        </p:txBody>
      </p:sp>
    </p:spTree>
    <p:extLst>
      <p:ext uri="{BB962C8B-B14F-4D97-AF65-F5344CB8AC3E}">
        <p14:creationId xmlns:p14="http://schemas.microsoft.com/office/powerpoint/2010/main" val="3075572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Groenwier</a:t>
            </a:r>
            <a:r>
              <a:rPr lang="nl-NL" baseline="0" dirty="0"/>
              <a:t> heeft geen hulppigment </a:t>
            </a:r>
            <a:r>
              <a:rPr lang="nl-NL" baseline="0" dirty="0" err="1"/>
              <a:t>itt</a:t>
            </a:r>
            <a:r>
              <a:rPr lang="nl-NL" baseline="0" dirty="0"/>
              <a:t> bruin en rood wier. Waterpest is geen wier maar een zaadplant.</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52</a:t>
            </a:fld>
            <a:endParaRPr lang="nl-NL"/>
          </a:p>
        </p:txBody>
      </p:sp>
    </p:spTree>
    <p:extLst>
      <p:ext uri="{BB962C8B-B14F-4D97-AF65-F5344CB8AC3E}">
        <p14:creationId xmlns:p14="http://schemas.microsoft.com/office/powerpoint/2010/main" val="3019110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en-GB"/>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54</a:t>
            </a:fld>
            <a:endParaRPr lang="nl-NL"/>
          </a:p>
        </p:txBody>
      </p:sp>
    </p:spTree>
    <p:extLst>
      <p:ext uri="{BB962C8B-B14F-4D97-AF65-F5344CB8AC3E}">
        <p14:creationId xmlns:p14="http://schemas.microsoft.com/office/powerpoint/2010/main" val="12674066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E9711E7F-DEE2-4DDF-9306-9BE1E0A3B65D}" type="datetime1">
              <a:rPr lang="nl-NL" smtClean="0"/>
              <a:t>15-9-2024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pic>
        <p:nvPicPr>
          <p:cNvPr id="7" name="Afbeelding 6">
            <a:extLst>
              <a:ext uri="{FF2B5EF4-FFF2-40B4-BE49-F238E27FC236}">
                <a16:creationId xmlns:a16="http://schemas.microsoft.com/office/drawing/2014/main" id="{3D5C4B71-C3F2-449C-B959-C980C9746885}"/>
              </a:ext>
            </a:extLst>
          </p:cNvPr>
          <p:cNvPicPr>
            <a:picLocks noChangeAspect="1"/>
          </p:cNvPicPr>
          <p:nvPr userDrawn="1"/>
        </p:nvPicPr>
        <p:blipFill>
          <a:blip r:embed="rId2"/>
          <a:stretch>
            <a:fillRect/>
          </a:stretch>
        </p:blipFill>
        <p:spPr>
          <a:xfrm>
            <a:off x="-3059192" y="85827"/>
            <a:ext cx="11856300" cy="6858000"/>
          </a:xfrm>
          <a:prstGeom prst="rect">
            <a:avLst/>
          </a:prstGeom>
        </p:spPr>
      </p:pic>
      <p:sp>
        <p:nvSpPr>
          <p:cNvPr id="8" name="Rechthoek 7">
            <a:extLst>
              <a:ext uri="{FF2B5EF4-FFF2-40B4-BE49-F238E27FC236}">
                <a16:creationId xmlns:a16="http://schemas.microsoft.com/office/drawing/2014/main" id="{B78A88DD-F41D-4ECB-B85E-8F5C2C43CDA5}"/>
              </a:ext>
            </a:extLst>
          </p:cNvPr>
          <p:cNvSpPr/>
          <p:nvPr userDrawn="1"/>
        </p:nvSpPr>
        <p:spPr>
          <a:xfrm>
            <a:off x="8878080" y="-1450638"/>
            <a:ext cx="3313922" cy="8308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9" name="Afbeelding 8">
            <a:extLst>
              <a:ext uri="{FF2B5EF4-FFF2-40B4-BE49-F238E27FC236}">
                <a16:creationId xmlns:a16="http://schemas.microsoft.com/office/drawing/2014/main" id="{0A29DECF-4042-4BFA-A46B-5D03A53AD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6571" y="-56688"/>
            <a:ext cx="9204650" cy="7133301"/>
          </a:xfrm>
          <a:prstGeom prst="rect">
            <a:avLst/>
          </a:prstGeom>
        </p:spPr>
      </p:pic>
      <p:sp>
        <p:nvSpPr>
          <p:cNvPr id="10" name="Rechthoek 9">
            <a:extLst>
              <a:ext uri="{FF2B5EF4-FFF2-40B4-BE49-F238E27FC236}">
                <a16:creationId xmlns:a16="http://schemas.microsoft.com/office/drawing/2014/main" id="{F5342BCD-F000-479E-A8BE-33256B6E5586}"/>
              </a:ext>
            </a:extLst>
          </p:cNvPr>
          <p:cNvSpPr/>
          <p:nvPr userDrawn="1"/>
        </p:nvSpPr>
        <p:spPr>
          <a:xfrm>
            <a:off x="248471" y="6943827"/>
            <a:ext cx="9377108" cy="2025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1" name="Afbeelding 10">
            <a:extLst>
              <a:ext uri="{FF2B5EF4-FFF2-40B4-BE49-F238E27FC236}">
                <a16:creationId xmlns:a16="http://schemas.microsoft.com/office/drawing/2014/main" id="{3B1DD23E-A620-4684-B561-CCCE74A2B738}"/>
              </a:ext>
            </a:extLst>
          </p:cNvPr>
          <p:cNvPicPr>
            <a:picLocks noChangeAspect="1"/>
          </p:cNvPicPr>
          <p:nvPr userDrawn="1"/>
        </p:nvPicPr>
        <p:blipFill>
          <a:blip r:embed="rId4"/>
          <a:stretch>
            <a:fillRect/>
          </a:stretch>
        </p:blipFill>
        <p:spPr>
          <a:xfrm>
            <a:off x="9783060" y="3734098"/>
            <a:ext cx="2248257" cy="2742023"/>
          </a:xfrm>
          <a:prstGeom prst="rect">
            <a:avLst/>
          </a:prstGeom>
        </p:spPr>
      </p:pic>
      <p:sp>
        <p:nvSpPr>
          <p:cNvPr id="12" name="Rechthoek 11">
            <a:extLst>
              <a:ext uri="{FF2B5EF4-FFF2-40B4-BE49-F238E27FC236}">
                <a16:creationId xmlns:a16="http://schemas.microsoft.com/office/drawing/2014/main" id="{64C60980-6BA7-4265-B0F7-E7CCDA790136}"/>
              </a:ext>
            </a:extLst>
          </p:cNvPr>
          <p:cNvSpPr/>
          <p:nvPr userDrawn="1"/>
        </p:nvSpPr>
        <p:spPr>
          <a:xfrm>
            <a:off x="-2508658" y="-1155779"/>
            <a:ext cx="2757129" cy="8308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Tree>
    <p:extLst>
      <p:ext uri="{BB962C8B-B14F-4D97-AF65-F5344CB8AC3E}">
        <p14:creationId xmlns:p14="http://schemas.microsoft.com/office/powerpoint/2010/main" val="237289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6893D"/>
                </a:solidFill>
              </a:defRPr>
            </a:lvl1pPr>
          </a:lstStyle>
          <a:p>
            <a:r>
              <a:rPr lang="nl-NL" dirty="0"/>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A9336E3D-EC1E-4497-9456-0854B571B29D}" type="datetime1">
              <a:rPr lang="nl-NL" smtClean="0"/>
              <a:t>15-9-2024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896204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fld id="{9FAA2B5E-30C3-4D9B-829E-DFC418D25EBF}" type="datetime1">
              <a:rPr lang="nl-NL" smtClean="0"/>
              <a:t>15-9-2024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4259348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6600"/>
                </a:solidFill>
              </a:defRPr>
            </a:lvl1pPr>
          </a:lstStyle>
          <a:p>
            <a:r>
              <a:rPr lang="nl-NL" dirty="0"/>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9C628-BD46-4DEF-93D1-D6FF31F82F98}" type="datetime1">
              <a:rPr lang="nl-NL" smtClean="0"/>
              <a:t>15-9-2024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630385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FF6600"/>
                </a:solidFill>
              </a:defRPr>
            </a:lvl1pPr>
          </a:lstStyle>
          <a:p>
            <a:r>
              <a:rPr lang="nl-NL" dirty="0"/>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76D24F33-BC84-439F-B3EE-C7AC8210726E}" type="datetime1">
              <a:rPr lang="nl-NL" smtClean="0"/>
              <a:t>15-9-2024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274991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6600"/>
                </a:solidFill>
              </a:defRPr>
            </a:lvl1pPr>
          </a:lstStyle>
          <a:p>
            <a:r>
              <a:rPr lang="nl-NL" dirty="0"/>
              <a:t>Klik om stijl te bewerken</a:t>
            </a:r>
            <a:endParaRPr lang="en-US" dirty="0"/>
          </a:p>
        </p:txBody>
      </p:sp>
      <p:sp>
        <p:nvSpPr>
          <p:cNvPr id="3" name="Date Placeholder 2"/>
          <p:cNvSpPr>
            <a:spLocks noGrp="1"/>
          </p:cNvSpPr>
          <p:nvPr>
            <p:ph type="dt" sz="half" idx="10"/>
          </p:nvPr>
        </p:nvSpPr>
        <p:spPr/>
        <p:txBody>
          <a:bodyPr/>
          <a:lstStyle/>
          <a:p>
            <a:fld id="{142D5CB8-80D4-47F7-99C1-778753505B3A}" type="datetime1">
              <a:rPr lang="nl-NL" smtClean="0"/>
              <a:t>15-9-2024</a:t>
            </a:fld>
            <a:endParaRPr lang="nl-NL"/>
          </a:p>
        </p:txBody>
      </p:sp>
      <p:sp>
        <p:nvSpPr>
          <p:cNvPr id="4" name="Footer Placeholder 3"/>
          <p:cNvSpPr>
            <a:spLocks noGrp="1"/>
          </p:cNvSpPr>
          <p:nvPr>
            <p:ph type="ftr" sz="quarter" idx="11"/>
          </p:nvPr>
        </p:nvSpPr>
        <p:spPr/>
        <p:txBody>
          <a:bodyPr/>
          <a:lstStyle/>
          <a:p>
            <a:endParaRPr lang="nl-NL"/>
          </a:p>
        </p:txBody>
      </p:sp>
    </p:spTree>
    <p:extLst>
      <p:ext uri="{BB962C8B-B14F-4D97-AF65-F5344CB8AC3E}">
        <p14:creationId xmlns:p14="http://schemas.microsoft.com/office/powerpoint/2010/main" val="383092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A5BE6-C8C6-4BDF-83DC-30F3439AF25C}" type="datetime1">
              <a:rPr lang="nl-NL" smtClean="0"/>
              <a:t>15-9-2024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732781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3A2B21C8-F40B-44FD-84B9-FA69A81304E1}" type="datetime1">
              <a:rPr lang="nl-NL" smtClean="0"/>
              <a:t>15-9-2024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999336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209E765C-B4CB-46FB-B8E5-64D922DE30A1}" type="datetime1">
              <a:rPr lang="nl-NL" smtClean="0"/>
              <a:t>15-9-2024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462577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54BC536-9DC6-4DF6-B9C8-EFBB6371ED53}" type="datetime1">
              <a:rPr lang="nl-NL" smtClean="0"/>
              <a:t>15-9-2024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820543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D914936D-88B4-4446-A97B-10EDC781E994}" type="datetime1">
              <a:rPr lang="nl-NL" smtClean="0"/>
              <a:t>15-9-2024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594802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46F24-BC8F-4A40-BEAB-6AE0E4221CC9}" type="datetime1">
              <a:rPr lang="nl-NL" smtClean="0"/>
              <a:t>15-9-2024</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1B8AA-CDE6-4FAC-B964-C03C65C26EBE}" type="slidenum">
              <a:rPr lang="nl-NL" smtClean="0"/>
              <a:t>‹nr.›</a:t>
            </a:fld>
            <a:endParaRPr lang="nl-NL"/>
          </a:p>
        </p:txBody>
      </p:sp>
      <p:pic>
        <p:nvPicPr>
          <p:cNvPr id="7" name="Afbeelding 6">
            <a:extLst>
              <a:ext uri="{FF2B5EF4-FFF2-40B4-BE49-F238E27FC236}">
                <a16:creationId xmlns:a16="http://schemas.microsoft.com/office/drawing/2014/main" id="{8B319DBE-5416-442E-9A8D-110E6F99E67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13875" y="-84843"/>
            <a:ext cx="15278789" cy="6858000"/>
          </a:xfrm>
          <a:prstGeom prst="rect">
            <a:avLst/>
          </a:prstGeom>
        </p:spPr>
      </p:pic>
    </p:spTree>
    <p:extLst>
      <p:ext uri="{BB962C8B-B14F-4D97-AF65-F5344CB8AC3E}">
        <p14:creationId xmlns:p14="http://schemas.microsoft.com/office/powerpoint/2010/main" val="39687032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1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1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1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2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0.gif"/></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8" Type="http://schemas.openxmlformats.org/officeDocument/2006/relationships/hyperlink" Target="https://www.kooltiel.nl/duiken/leven-onderwater/" TargetMode="External"/><Relationship Id="rId3" Type="http://schemas.openxmlformats.org/officeDocument/2006/relationships/hyperlink" Target="http://www.anemoon.org/anemoon" TargetMode="External"/><Relationship Id="rId7" Type="http://schemas.openxmlformats.org/officeDocument/2006/relationships/hyperlink" Target="https://duikeninbeeld.tv/natuur/"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onderwatersport.org/voor-duikers/behoud-van-onderwaternatuur/" TargetMode="External"/><Relationship Id="rId5" Type="http://schemas.openxmlformats.org/officeDocument/2006/relationships/hyperlink" Target="https://www.noordzee.nl/" TargetMode="External"/><Relationship Id="rId4" Type="http://schemas.openxmlformats.org/officeDocument/2006/relationships/hyperlink" Target="http://www.duikdenoordzeeschoon.nl/over-ons/wat-is-duik-de-noordzee-schoon/" TargetMode="External"/><Relationship Id="rId9"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image" Target="../media/image93.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76.png"/></Relationships>
</file>

<file path=ppt/slides/_rels/slide4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image" Target="../media/image93.pn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png"/><Relationship Id="rId7" Type="http://schemas.openxmlformats.org/officeDocument/2006/relationships/image" Target="../media/image99.jpe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46.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png"/><Relationship Id="rId7" Type="http://schemas.openxmlformats.org/officeDocument/2006/relationships/image" Target="../media/image99.jpe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4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77.png"/><Relationship Id="rId7" Type="http://schemas.openxmlformats.org/officeDocument/2006/relationships/image" Target="../media/image104.pn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77.png"/><Relationship Id="rId7" Type="http://schemas.openxmlformats.org/officeDocument/2006/relationships/image" Target="../media/image104.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9.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109.png"/><Relationship Id="rId5" Type="http://schemas.openxmlformats.org/officeDocument/2006/relationships/image" Target="../media/image108.jpeg"/><Relationship Id="rId4" Type="http://schemas.openxmlformats.org/officeDocument/2006/relationships/image" Target="../media/image107.jpeg"/></Relationships>
</file>

<file path=ppt/slides/_rels/slide50.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109.png"/><Relationship Id="rId5" Type="http://schemas.openxmlformats.org/officeDocument/2006/relationships/image" Target="../media/image108.jpeg"/><Relationship Id="rId4" Type="http://schemas.openxmlformats.org/officeDocument/2006/relationships/image" Target="../media/image107.jpeg"/></Relationships>
</file>

<file path=ppt/slides/_rels/slide51.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74.png"/><Relationship Id="rId7" Type="http://schemas.openxmlformats.org/officeDocument/2006/relationships/image" Target="../media/image115.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52.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74.png"/><Relationship Id="rId7" Type="http://schemas.openxmlformats.org/officeDocument/2006/relationships/image" Target="../media/image115.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4"/>
          <p:cNvSpPr>
            <a:spLocks noGrp="1"/>
          </p:cNvSpPr>
          <p:nvPr>
            <p:ph type="subTitle" idx="1"/>
          </p:nvPr>
        </p:nvSpPr>
        <p:spPr>
          <a:xfrm>
            <a:off x="1230702" y="5404731"/>
            <a:ext cx="6858000" cy="689876"/>
          </a:xfrm>
        </p:spPr>
        <p:txBody>
          <a:bodyPr/>
          <a:lstStyle/>
          <a:p>
            <a:r>
              <a:rPr lang="nl-NL" dirty="0">
                <a:solidFill>
                  <a:schemeClr val="bg1"/>
                </a:solidFill>
              </a:rPr>
              <a:t>- Versie 2024 -</a:t>
            </a:r>
            <a:endParaRPr lang="en-GB" dirty="0">
              <a:solidFill>
                <a:schemeClr val="bg1"/>
              </a:solidFill>
            </a:endParaRPr>
          </a:p>
        </p:txBody>
      </p:sp>
      <p:sp>
        <p:nvSpPr>
          <p:cNvPr id="2" name="Tijdelijke aanduiding voor dianummer 1">
            <a:extLst>
              <a:ext uri="{FF2B5EF4-FFF2-40B4-BE49-F238E27FC236}">
                <a16:creationId xmlns:a16="http://schemas.microsoft.com/office/drawing/2014/main" id="{52DAC963-BFFC-4E90-B75B-7427FD833F30}"/>
              </a:ext>
            </a:extLst>
          </p:cNvPr>
          <p:cNvSpPr>
            <a:spLocks noGrp="1"/>
          </p:cNvSpPr>
          <p:nvPr>
            <p:ph type="sldNum" sz="quarter" idx="12"/>
          </p:nvPr>
        </p:nvSpPr>
        <p:spPr/>
        <p:txBody>
          <a:bodyPr/>
          <a:lstStyle/>
          <a:p>
            <a:fld id="{ECA1B8AA-CDE6-4FAC-B964-C03C65C26EBE}" type="slidenum">
              <a:rPr lang="nl-NL" smtClean="0"/>
              <a:t>1</a:t>
            </a:fld>
            <a:endParaRPr lang="nl-NL"/>
          </a:p>
        </p:txBody>
      </p:sp>
      <p:sp>
        <p:nvSpPr>
          <p:cNvPr id="6" name="Titel 3">
            <a:extLst>
              <a:ext uri="{FF2B5EF4-FFF2-40B4-BE49-F238E27FC236}">
                <a16:creationId xmlns:a16="http://schemas.microsoft.com/office/drawing/2014/main" id="{6B49CF7F-8BA7-6B7A-AC96-7463B766609C}"/>
              </a:ext>
            </a:extLst>
          </p:cNvPr>
          <p:cNvSpPr txBox="1">
            <a:spLocks/>
          </p:cNvSpPr>
          <p:nvPr/>
        </p:nvSpPr>
        <p:spPr>
          <a:xfrm>
            <a:off x="8355795" y="912864"/>
            <a:ext cx="4166143" cy="95953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rgbClr val="F6893D"/>
                </a:solidFill>
              </a:rPr>
              <a:t>Specialisatie Biologie</a:t>
            </a:r>
            <a:br>
              <a:rPr lang="nl-NL" sz="4000" b="1" dirty="0">
                <a:solidFill>
                  <a:srgbClr val="F6893D"/>
                </a:solidFill>
              </a:rPr>
            </a:br>
            <a:r>
              <a:rPr lang="nl-NL" sz="4000" b="1" dirty="0">
                <a:solidFill>
                  <a:srgbClr val="F6893D"/>
                </a:solidFill>
              </a:rPr>
              <a:t>Blok 4: Ecologie</a:t>
            </a:r>
            <a:endParaRPr lang="en-GB" sz="2400" b="1" dirty="0">
              <a:solidFill>
                <a:srgbClr val="F6893D"/>
              </a:solidFill>
            </a:endParaRPr>
          </a:p>
        </p:txBody>
      </p:sp>
    </p:spTree>
    <p:extLst>
      <p:ext uri="{BB962C8B-B14F-4D97-AF65-F5344CB8AC3E}">
        <p14:creationId xmlns:p14="http://schemas.microsoft.com/office/powerpoint/2010/main" val="1957869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13295D-55B1-5EE7-F8AE-1156A59A8C9F}"/>
              </a:ext>
            </a:extLst>
          </p:cNvPr>
          <p:cNvSpPr>
            <a:spLocks noGrp="1"/>
          </p:cNvSpPr>
          <p:nvPr>
            <p:ph type="title"/>
          </p:nvPr>
        </p:nvSpPr>
        <p:spPr/>
        <p:txBody>
          <a:bodyPr/>
          <a:lstStyle/>
          <a:p>
            <a:r>
              <a:rPr lang="nl-NL" dirty="0"/>
              <a:t>Wat gaan we doen?</a:t>
            </a:r>
          </a:p>
        </p:txBody>
      </p:sp>
      <p:sp>
        <p:nvSpPr>
          <p:cNvPr id="3" name="Tijdelijke aanduiding voor inhoud 2">
            <a:extLst>
              <a:ext uri="{FF2B5EF4-FFF2-40B4-BE49-F238E27FC236}">
                <a16:creationId xmlns:a16="http://schemas.microsoft.com/office/drawing/2014/main" id="{66CE849B-65C1-DF40-C431-4ED4C079C943}"/>
              </a:ext>
            </a:extLst>
          </p:cNvPr>
          <p:cNvSpPr>
            <a:spLocks noGrp="1"/>
          </p:cNvSpPr>
          <p:nvPr>
            <p:ph idx="1"/>
          </p:nvPr>
        </p:nvSpPr>
        <p:spPr/>
        <p:txBody>
          <a:bodyPr/>
          <a:lstStyle/>
          <a:p>
            <a:r>
              <a:rPr lang="nl-NL" dirty="0"/>
              <a:t>Huiswerk</a:t>
            </a:r>
          </a:p>
          <a:p>
            <a:pPr lvl="1"/>
            <a:r>
              <a:rPr lang="nl-NL" dirty="0"/>
              <a:t>Vragen tot nu?</a:t>
            </a:r>
          </a:p>
          <a:p>
            <a:pPr lvl="1"/>
            <a:r>
              <a:rPr lang="nl-NL" dirty="0"/>
              <a:t>Indeling in stammen en klassen</a:t>
            </a:r>
          </a:p>
          <a:p>
            <a:pPr lvl="1"/>
            <a:r>
              <a:rPr lang="nl-NL" dirty="0"/>
              <a:t>De vis</a:t>
            </a:r>
          </a:p>
          <a:p>
            <a:r>
              <a:rPr lang="nl-NL" dirty="0"/>
              <a:t>Hoofdstuk 4 Ecologie</a:t>
            </a:r>
          </a:p>
          <a:p>
            <a:r>
              <a:rPr lang="nl-NL" dirty="0"/>
              <a:t>Hoofdstuk 5 Mens en milieu</a:t>
            </a:r>
          </a:p>
          <a:p>
            <a:r>
              <a:rPr lang="nl-NL" dirty="0"/>
              <a:t>De Quiz???</a:t>
            </a:r>
          </a:p>
          <a:p>
            <a:r>
              <a:rPr lang="nl-NL" dirty="0"/>
              <a:t>Afspraak praktijk???</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AE82B226-8465-84EB-C945-3F87249748E8}"/>
              </a:ext>
            </a:extLst>
          </p:cNvPr>
          <p:cNvSpPr>
            <a:spLocks noGrp="1"/>
          </p:cNvSpPr>
          <p:nvPr>
            <p:ph type="sldNum" sz="quarter" idx="12"/>
          </p:nvPr>
        </p:nvSpPr>
        <p:spPr/>
        <p:txBody>
          <a:bodyPr/>
          <a:lstStyle/>
          <a:p>
            <a:fld id="{ECA1B8AA-CDE6-4FAC-B964-C03C65C26EBE}" type="slidenum">
              <a:rPr lang="nl-NL" smtClean="0"/>
              <a:t>2</a:t>
            </a:fld>
            <a:endParaRPr lang="nl-NL"/>
          </a:p>
        </p:txBody>
      </p:sp>
    </p:spTree>
    <p:extLst>
      <p:ext uri="{BB962C8B-B14F-4D97-AF65-F5344CB8AC3E}">
        <p14:creationId xmlns:p14="http://schemas.microsoft.com/office/powerpoint/2010/main" val="3775703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De soorten</a:t>
            </a:r>
          </a:p>
        </p:txBody>
      </p:sp>
      <p:pic>
        <p:nvPicPr>
          <p:cNvPr id="1027" name="Picture 3"/>
          <p:cNvPicPr>
            <a:picLocks noChangeAspect="1" noChangeArrowheads="1"/>
          </p:cNvPicPr>
          <p:nvPr/>
        </p:nvPicPr>
        <p:blipFill>
          <a:blip r:embed="rId3" cstate="print"/>
          <a:srcRect/>
          <a:stretch>
            <a:fillRect/>
          </a:stretch>
        </p:blipFill>
        <p:spPr bwMode="auto">
          <a:xfrm>
            <a:off x="1524001" y="1"/>
            <a:ext cx="9142413" cy="6856413"/>
          </a:xfrm>
          <a:prstGeom prst="rect">
            <a:avLst/>
          </a:prstGeom>
          <a:noFill/>
          <a:ln w="9525">
            <a:noFill/>
            <a:miter lim="800000"/>
            <a:headEnd/>
            <a:tailEnd/>
          </a:ln>
          <a:effectLst/>
        </p:spPr>
      </p:pic>
    </p:spTree>
    <p:extLst>
      <p:ext uri="{BB962C8B-B14F-4D97-AF65-F5344CB8AC3E}">
        <p14:creationId xmlns:p14="http://schemas.microsoft.com/office/powerpoint/2010/main" val="371239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dirty="0"/>
          </a:p>
        </p:txBody>
      </p:sp>
      <p:pic>
        <p:nvPicPr>
          <p:cNvPr id="2050" name="Picture 2"/>
          <p:cNvPicPr>
            <a:picLocks noChangeAspect="1" noChangeArrowheads="1"/>
          </p:cNvPicPr>
          <p:nvPr/>
        </p:nvPicPr>
        <p:blipFill>
          <a:blip r:embed="rId3" cstate="print"/>
          <a:srcRect/>
          <a:stretch>
            <a:fillRect/>
          </a:stretch>
        </p:blipFill>
        <p:spPr bwMode="auto">
          <a:xfrm>
            <a:off x="1524001" y="1"/>
            <a:ext cx="9142413" cy="6856413"/>
          </a:xfrm>
          <a:prstGeom prst="rect">
            <a:avLst/>
          </a:prstGeom>
          <a:noFill/>
          <a:ln w="9525">
            <a:noFill/>
            <a:miter lim="800000"/>
            <a:headEnd/>
            <a:tailEnd/>
          </a:ln>
          <a:effectLst/>
        </p:spPr>
      </p:pic>
      <p:pic>
        <p:nvPicPr>
          <p:cNvPr id="5" name="Afbeelding 4">
            <a:extLst>
              <a:ext uri="{FF2B5EF4-FFF2-40B4-BE49-F238E27FC236}">
                <a16:creationId xmlns:a16="http://schemas.microsoft.com/office/drawing/2014/main" id="{2E832F9B-D039-4C10-AF6C-C3D2A07FB487}"/>
              </a:ext>
            </a:extLst>
          </p:cNvPr>
          <p:cNvPicPr>
            <a:picLocks noChangeAspect="1"/>
          </p:cNvPicPr>
          <p:nvPr/>
        </p:nvPicPr>
        <p:blipFill>
          <a:blip r:embed="rId4"/>
          <a:stretch>
            <a:fillRect/>
          </a:stretch>
        </p:blipFill>
        <p:spPr>
          <a:xfrm>
            <a:off x="8911619" y="5506818"/>
            <a:ext cx="1481077" cy="1110808"/>
          </a:xfrm>
          <a:prstGeom prst="rect">
            <a:avLst/>
          </a:prstGeom>
        </p:spPr>
      </p:pic>
      <p:sp>
        <p:nvSpPr>
          <p:cNvPr id="4" name="Rechthoek 3">
            <a:extLst>
              <a:ext uri="{FF2B5EF4-FFF2-40B4-BE49-F238E27FC236}">
                <a16:creationId xmlns:a16="http://schemas.microsoft.com/office/drawing/2014/main" id="{BFA3946B-1BF9-4B2F-B0E6-EB77124565E6}"/>
              </a:ext>
            </a:extLst>
          </p:cNvPr>
          <p:cNvSpPr/>
          <p:nvPr/>
        </p:nvSpPr>
        <p:spPr>
          <a:xfrm>
            <a:off x="9040326" y="6081067"/>
            <a:ext cx="1130709" cy="461665"/>
          </a:xfrm>
          <a:prstGeom prst="rect">
            <a:avLst/>
          </a:prstGeom>
          <a:noFill/>
        </p:spPr>
        <p:txBody>
          <a:bodyPr wrap="square" lIns="91440" tIns="45720" rIns="91440" bIns="45720">
            <a:spAutoFit/>
          </a:bodyPr>
          <a:lstStyle/>
          <a:p>
            <a:pPr algn="ctr"/>
            <a:r>
              <a:rPr lang="nl-NL" sz="2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Vogels</a:t>
            </a:r>
          </a:p>
        </p:txBody>
      </p:sp>
    </p:spTree>
    <p:extLst>
      <p:ext uri="{BB962C8B-B14F-4D97-AF65-F5344CB8AC3E}">
        <p14:creationId xmlns:p14="http://schemas.microsoft.com/office/powerpoint/2010/main" val="645348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a:p>
        </p:txBody>
      </p:sp>
      <p:pic>
        <p:nvPicPr>
          <p:cNvPr id="1026" name="Picture 2"/>
          <p:cNvPicPr>
            <a:picLocks noChangeAspect="1" noChangeArrowheads="1"/>
          </p:cNvPicPr>
          <p:nvPr/>
        </p:nvPicPr>
        <p:blipFill>
          <a:blip r:embed="rId3" cstate="print"/>
          <a:srcRect/>
          <a:stretch>
            <a:fillRect/>
          </a:stretch>
        </p:blipFill>
        <p:spPr bwMode="auto">
          <a:xfrm>
            <a:off x="1524000" y="1"/>
            <a:ext cx="9144000" cy="6856413"/>
          </a:xfrm>
          <a:prstGeom prst="rect">
            <a:avLst/>
          </a:prstGeom>
          <a:noFill/>
          <a:ln w="9525">
            <a:noFill/>
            <a:miter lim="800000"/>
            <a:headEnd/>
            <a:tailEnd/>
          </a:ln>
        </p:spPr>
      </p:pic>
    </p:spTree>
    <p:extLst>
      <p:ext uri="{BB962C8B-B14F-4D97-AF65-F5344CB8AC3E}">
        <p14:creationId xmlns:p14="http://schemas.microsoft.com/office/powerpoint/2010/main" val="399722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dirty="0"/>
          </a:p>
        </p:txBody>
      </p:sp>
      <p:pic>
        <p:nvPicPr>
          <p:cNvPr id="2050" name="Picture 2"/>
          <p:cNvPicPr>
            <a:picLocks noChangeAspect="1" noChangeArrowheads="1"/>
          </p:cNvPicPr>
          <p:nvPr/>
        </p:nvPicPr>
        <p:blipFill>
          <a:blip r:embed="rId3" cstate="print"/>
          <a:srcRect/>
          <a:stretch>
            <a:fillRect/>
          </a:stretch>
        </p:blipFill>
        <p:spPr bwMode="auto">
          <a:xfrm>
            <a:off x="1524793" y="1587"/>
            <a:ext cx="9142413" cy="6856413"/>
          </a:xfrm>
          <a:prstGeom prst="rect">
            <a:avLst/>
          </a:prstGeom>
          <a:noFill/>
          <a:ln w="9525">
            <a:noFill/>
            <a:miter lim="800000"/>
            <a:headEnd/>
            <a:tailEnd/>
          </a:ln>
        </p:spPr>
      </p:pic>
      <p:pic>
        <p:nvPicPr>
          <p:cNvPr id="6" name="Afbeelding 5">
            <a:extLst>
              <a:ext uri="{FF2B5EF4-FFF2-40B4-BE49-F238E27FC236}">
                <a16:creationId xmlns:a16="http://schemas.microsoft.com/office/drawing/2014/main" id="{D72C5484-C5C1-4DE2-ACC7-EC8183D41B1F}"/>
              </a:ext>
            </a:extLst>
          </p:cNvPr>
          <p:cNvPicPr>
            <a:picLocks noChangeAspect="1"/>
          </p:cNvPicPr>
          <p:nvPr/>
        </p:nvPicPr>
        <p:blipFill>
          <a:blip r:embed="rId4"/>
          <a:stretch>
            <a:fillRect/>
          </a:stretch>
        </p:blipFill>
        <p:spPr>
          <a:xfrm>
            <a:off x="5940932" y="2136365"/>
            <a:ext cx="390525" cy="361950"/>
          </a:xfrm>
          <a:prstGeom prst="rect">
            <a:avLst/>
          </a:prstGeom>
        </p:spPr>
      </p:pic>
      <p:sp>
        <p:nvSpPr>
          <p:cNvPr id="4" name="Rechthoek 3">
            <a:extLst>
              <a:ext uri="{FF2B5EF4-FFF2-40B4-BE49-F238E27FC236}">
                <a16:creationId xmlns:a16="http://schemas.microsoft.com/office/drawing/2014/main" id="{26DFE4EA-5D32-49FC-9737-7C21583385EC}"/>
              </a:ext>
            </a:extLst>
          </p:cNvPr>
          <p:cNvSpPr/>
          <p:nvPr/>
        </p:nvSpPr>
        <p:spPr>
          <a:xfrm>
            <a:off x="5615108" y="1963780"/>
            <a:ext cx="1162754" cy="584775"/>
          </a:xfrm>
          <a:prstGeom prst="rect">
            <a:avLst/>
          </a:prstGeom>
          <a:noFill/>
          <a:ln w="19050">
            <a:solidFill>
              <a:schemeClr val="bg1"/>
            </a:solidFill>
          </a:ln>
        </p:spPr>
        <p:txBody>
          <a:bodyPr wrap="square" lIns="91440" tIns="45720" rIns="91440" bIns="45720">
            <a:spAutoFit/>
          </a:bodyPr>
          <a:lstStyle/>
          <a:p>
            <a:pPr algn="ctr"/>
            <a:r>
              <a:rPr lang="nl-NL" sz="3200" b="1" cap="none" spc="50" dirty="0">
                <a:ln w="9525" cmpd="sng">
                  <a:solidFill>
                    <a:schemeClr val="bg1"/>
                  </a:solidFill>
                  <a:prstDash val="solid"/>
                </a:ln>
                <a:solidFill>
                  <a:schemeClr val="accent1">
                    <a:lumMod val="60000"/>
                    <a:lumOff val="40000"/>
                  </a:schemeClr>
                </a:solidFill>
                <a:effectLst>
                  <a:glow rad="38100">
                    <a:schemeClr val="accent1">
                      <a:alpha val="40000"/>
                    </a:schemeClr>
                  </a:glow>
                </a:effectLst>
              </a:rPr>
              <a:t>ren</a:t>
            </a:r>
            <a:endParaRPr lang="nl-NL" sz="3600" b="1" cap="none" spc="50" dirty="0">
              <a:ln w="9525" cmpd="sng">
                <a:solidFill>
                  <a:schemeClr val="bg1"/>
                </a:solidFill>
                <a:prstDash val="solid"/>
              </a:ln>
              <a:solidFill>
                <a:schemeClr val="accent1">
                  <a:lumMod val="60000"/>
                  <a:lumOff val="40000"/>
                </a:schemeClr>
              </a:solidFill>
              <a:effectLst>
                <a:glow rad="38100">
                  <a:schemeClr val="accent1">
                    <a:alpha val="40000"/>
                  </a:schemeClr>
                </a:glow>
              </a:effectLst>
            </a:endParaRPr>
          </a:p>
        </p:txBody>
      </p:sp>
    </p:spTree>
    <p:extLst>
      <p:ext uri="{BB962C8B-B14F-4D97-AF65-F5344CB8AC3E}">
        <p14:creationId xmlns:p14="http://schemas.microsoft.com/office/powerpoint/2010/main" val="6540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D8CE68-15FE-4081-BFA1-2541AB227540}"/>
              </a:ext>
            </a:extLst>
          </p:cNvPr>
          <p:cNvSpPr>
            <a:spLocks noGrp="1"/>
          </p:cNvSpPr>
          <p:nvPr>
            <p:ph type="title"/>
          </p:nvPr>
        </p:nvSpPr>
        <p:spPr/>
        <p:txBody>
          <a:bodyPr/>
          <a:lstStyle/>
          <a:p>
            <a:r>
              <a:rPr lang="nl-NL" dirty="0"/>
              <a:t>Even de diepte in </a:t>
            </a:r>
            <a:r>
              <a:rPr lang="nl-NL" sz="3200" dirty="0"/>
              <a:t>(niet in boek)</a:t>
            </a:r>
            <a:endParaRPr lang="nl-NL" dirty="0"/>
          </a:p>
        </p:txBody>
      </p:sp>
      <p:pic>
        <p:nvPicPr>
          <p:cNvPr id="6" name="Tijdelijke aanduiding voor inhoud 5">
            <a:extLst>
              <a:ext uri="{FF2B5EF4-FFF2-40B4-BE49-F238E27FC236}">
                <a16:creationId xmlns:a16="http://schemas.microsoft.com/office/drawing/2014/main" id="{B5459244-BD20-4AAC-A51A-06E29CEE5D1D}"/>
              </a:ext>
            </a:extLst>
          </p:cNvPr>
          <p:cNvPicPr>
            <a:picLocks noGrp="1" noChangeAspect="1"/>
          </p:cNvPicPr>
          <p:nvPr>
            <p:ph idx="1"/>
          </p:nvPr>
        </p:nvPicPr>
        <p:blipFill>
          <a:blip r:embed="rId3"/>
          <a:stretch>
            <a:fillRect/>
          </a:stretch>
        </p:blipFill>
        <p:spPr>
          <a:xfrm>
            <a:off x="1831497" y="1444094"/>
            <a:ext cx="8373874" cy="4985086"/>
          </a:xfrm>
          <a:prstGeom prst="rect">
            <a:avLst/>
          </a:prstGeom>
        </p:spPr>
      </p:pic>
      <p:sp>
        <p:nvSpPr>
          <p:cNvPr id="5" name="Tijdelijke aanduiding voor dianummer 4">
            <a:extLst>
              <a:ext uri="{FF2B5EF4-FFF2-40B4-BE49-F238E27FC236}">
                <a16:creationId xmlns:a16="http://schemas.microsoft.com/office/drawing/2014/main" id="{1317487D-EE05-466A-9C7E-2D449AB1644E}"/>
              </a:ext>
            </a:extLst>
          </p:cNvPr>
          <p:cNvSpPr>
            <a:spLocks noGrp="1"/>
          </p:cNvSpPr>
          <p:nvPr>
            <p:ph type="sldNum" sz="quarter" idx="12"/>
          </p:nvPr>
        </p:nvSpPr>
        <p:spPr/>
        <p:txBody>
          <a:bodyPr/>
          <a:lstStyle/>
          <a:p>
            <a:fld id="{ECA1B8AA-CDE6-4FAC-B964-C03C65C26EBE}" type="slidenum">
              <a:rPr lang="nl-NL" smtClean="0"/>
              <a:t>7</a:t>
            </a:fld>
            <a:endParaRPr lang="nl-NL"/>
          </a:p>
        </p:txBody>
      </p:sp>
    </p:spTree>
    <p:extLst>
      <p:ext uri="{BB962C8B-B14F-4D97-AF65-F5344CB8AC3E}">
        <p14:creationId xmlns:p14="http://schemas.microsoft.com/office/powerpoint/2010/main" val="2128063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5"/>
          <p:cNvSpPr>
            <a:spLocks noGrp="1" noChangeArrowheads="1"/>
          </p:cNvSpPr>
          <p:nvPr>
            <p:ph type="title"/>
          </p:nvPr>
        </p:nvSpPr>
        <p:spPr/>
        <p:txBody>
          <a:bodyPr/>
          <a:lstStyle/>
          <a:p>
            <a:r>
              <a:rPr lang="nl-NL"/>
              <a:t>Inhoud blok 4: begrijpen – beschermen</a:t>
            </a:r>
            <a:endParaRPr lang="nl-NL" dirty="0"/>
          </a:p>
        </p:txBody>
      </p:sp>
      <p:sp>
        <p:nvSpPr>
          <p:cNvPr id="4099" name="Rectangle 36"/>
          <p:cNvSpPr>
            <a:spLocks noGrp="1" noChangeArrowheads="1"/>
          </p:cNvSpPr>
          <p:nvPr>
            <p:ph idx="1"/>
          </p:nvPr>
        </p:nvSpPr>
        <p:spPr/>
        <p:txBody>
          <a:bodyPr/>
          <a:lstStyle/>
          <a:p>
            <a:r>
              <a:rPr lang="nl-NL" dirty="0"/>
              <a:t>Ecologische aspecten van het waterleven (Hst.3,4)</a:t>
            </a:r>
          </a:p>
          <a:p>
            <a:r>
              <a:rPr lang="nl-NL" dirty="0"/>
              <a:t>Milieuvriendelijk duiken (Hst.5)</a:t>
            </a:r>
          </a:p>
        </p:txBody>
      </p:sp>
      <p:sp>
        <p:nvSpPr>
          <p:cNvPr id="70694" name="Text Box 38"/>
          <p:cNvSpPr txBox="1">
            <a:spLocks noChangeArrowheads="1"/>
          </p:cNvSpPr>
          <p:nvPr/>
        </p:nvSpPr>
        <p:spPr bwMode="auto">
          <a:xfrm>
            <a:off x="3904206" y="4899743"/>
            <a:ext cx="1734016" cy="461665"/>
          </a:xfrm>
          <a:prstGeom prst="rect">
            <a:avLst/>
          </a:prstGeom>
          <a:noFill/>
          <a:ln w="12700">
            <a:noFill/>
            <a:miter lim="800000"/>
            <a:headEnd/>
            <a:tailEnd/>
          </a:ln>
        </p:spPr>
        <p:txBody>
          <a:bodyPr wrap="square">
            <a:spAutoFit/>
          </a:bodyPr>
          <a:lstStyle/>
          <a:p>
            <a:r>
              <a:rPr lang="nl-NL" sz="2400" dirty="0">
                <a:solidFill>
                  <a:schemeClr val="accent6">
                    <a:lumMod val="75000"/>
                  </a:schemeClr>
                </a:solidFill>
              </a:rPr>
              <a:t>Meerval</a:t>
            </a:r>
          </a:p>
        </p:txBody>
      </p:sp>
      <p:pic>
        <p:nvPicPr>
          <p:cNvPr id="2" name="Afbeelding 1">
            <a:extLst>
              <a:ext uri="{FF2B5EF4-FFF2-40B4-BE49-F238E27FC236}">
                <a16:creationId xmlns:a16="http://schemas.microsoft.com/office/drawing/2014/main" id="{E9B6349A-6EBE-4977-8879-56284DFE5501}"/>
              </a:ext>
            </a:extLst>
          </p:cNvPr>
          <p:cNvPicPr>
            <a:picLocks noChangeAspect="1"/>
          </p:cNvPicPr>
          <p:nvPr/>
        </p:nvPicPr>
        <p:blipFill>
          <a:blip r:embed="rId3"/>
          <a:stretch>
            <a:fillRect/>
          </a:stretch>
        </p:blipFill>
        <p:spPr>
          <a:xfrm>
            <a:off x="5264728" y="2814497"/>
            <a:ext cx="5719618" cy="3811006"/>
          </a:xfrm>
          <a:prstGeom prst="rect">
            <a:avLst/>
          </a:prstGeom>
        </p:spPr>
      </p:pic>
      <p:sp>
        <p:nvSpPr>
          <p:cNvPr id="3" name="Tijdelijke aanduiding voor dianummer 2">
            <a:extLst>
              <a:ext uri="{FF2B5EF4-FFF2-40B4-BE49-F238E27FC236}">
                <a16:creationId xmlns:a16="http://schemas.microsoft.com/office/drawing/2014/main" id="{4AB59253-B4C6-493E-8982-6AC2BC7B35FD}"/>
              </a:ext>
            </a:extLst>
          </p:cNvPr>
          <p:cNvSpPr>
            <a:spLocks noGrp="1"/>
          </p:cNvSpPr>
          <p:nvPr>
            <p:ph type="sldNum" sz="quarter" idx="12"/>
          </p:nvPr>
        </p:nvSpPr>
        <p:spPr/>
        <p:txBody>
          <a:bodyPr/>
          <a:lstStyle/>
          <a:p>
            <a:fld id="{ECA1B8AA-CDE6-4FAC-B964-C03C65C26EBE}" type="slidenum">
              <a:rPr lang="nl-NL" smtClean="0"/>
              <a:t>8</a:t>
            </a:fld>
            <a:endParaRPr lang="nl-NL"/>
          </a:p>
        </p:txBody>
      </p:sp>
    </p:spTree>
    <p:extLst>
      <p:ext uri="{BB962C8B-B14F-4D97-AF65-F5344CB8AC3E}">
        <p14:creationId xmlns:p14="http://schemas.microsoft.com/office/powerpoint/2010/main" val="295931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94"/>
                                        </p:tgtEl>
                                        <p:attrNameLst>
                                          <p:attrName>style.visibility</p:attrName>
                                        </p:attrNameLst>
                                      </p:cBhvr>
                                      <p:to>
                                        <p:strVal val="visible"/>
                                      </p:to>
                                    </p:set>
                                    <p:anim calcmode="lin" valueType="num">
                                      <p:cBhvr additive="base">
                                        <p:cTn id="7" dur="500" fill="hold"/>
                                        <p:tgtEl>
                                          <p:spTgt spid="70694"/>
                                        </p:tgtEl>
                                        <p:attrNameLst>
                                          <p:attrName>ppt_x</p:attrName>
                                        </p:attrNameLst>
                                      </p:cBhvr>
                                      <p:tavLst>
                                        <p:tav tm="0">
                                          <p:val>
                                            <p:strVal val="0-#ppt_w/2"/>
                                          </p:val>
                                        </p:tav>
                                        <p:tav tm="100000">
                                          <p:val>
                                            <p:strVal val="#ppt_x"/>
                                          </p:val>
                                        </p:tav>
                                      </p:tavLst>
                                    </p:anim>
                                    <p:anim calcmode="lin" valueType="num">
                                      <p:cBhvr additive="base">
                                        <p:cTn id="8" dur="500" fill="hold"/>
                                        <p:tgtEl>
                                          <p:spTgt spid="706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9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Hst 3. Ecologische aspecten van het waterleven</a:t>
            </a:r>
            <a:endParaRPr lang="nl-NL" dirty="0"/>
          </a:p>
        </p:txBody>
      </p:sp>
      <p:sp>
        <p:nvSpPr>
          <p:cNvPr id="3" name="Tijdelijke aanduiding voor inhoud 2"/>
          <p:cNvSpPr>
            <a:spLocks noGrp="1"/>
          </p:cNvSpPr>
          <p:nvPr>
            <p:ph idx="1"/>
          </p:nvPr>
        </p:nvSpPr>
        <p:spPr>
          <a:xfrm>
            <a:off x="838200" y="1825625"/>
            <a:ext cx="6761672" cy="4351338"/>
          </a:xfrm>
        </p:spPr>
        <p:txBody>
          <a:bodyPr>
            <a:normAutofit/>
          </a:bodyPr>
          <a:lstStyle/>
          <a:p>
            <a:r>
              <a:rPr lang="nl-BE" dirty="0"/>
              <a:t>Na dit hoofdstuk:</a:t>
            </a:r>
          </a:p>
          <a:p>
            <a:pPr lvl="1"/>
            <a:r>
              <a:rPr lang="nl-BE" dirty="0"/>
              <a:t>kun je tenminste vijf </a:t>
            </a:r>
            <a:r>
              <a:rPr lang="nl-BE" dirty="0" err="1"/>
              <a:t>a-biotische</a:t>
            </a:r>
            <a:r>
              <a:rPr lang="nl-BE" dirty="0"/>
              <a:t> factoren benoemen die verschillende biotopen kunnen vormen;</a:t>
            </a:r>
            <a:endParaRPr lang="nl-NL" dirty="0"/>
          </a:p>
          <a:p>
            <a:pPr lvl="1"/>
            <a:r>
              <a:rPr lang="nl-BE" dirty="0"/>
              <a:t>kun je drie hoofdcategorieën aangeven van relaties tussen planten en dieren;</a:t>
            </a:r>
            <a:endParaRPr lang="nl-NL" dirty="0"/>
          </a:p>
          <a:p>
            <a:pPr lvl="1"/>
            <a:r>
              <a:rPr lang="nl-BE" dirty="0"/>
              <a:t>kun je twee producenten en twee consumenten van voedsel noemen;</a:t>
            </a:r>
            <a:endParaRPr lang="nl-NL" dirty="0"/>
          </a:p>
          <a:p>
            <a:pPr lvl="1"/>
            <a:r>
              <a:rPr lang="nl-BE" dirty="0"/>
              <a:t>en kun je twee oorzaken van de continue verandering van de biodiversiteit noemen.</a:t>
            </a:r>
            <a:endParaRPr lang="nl-NL" dirty="0"/>
          </a:p>
          <a:p>
            <a:endParaRPr lang="nl-NL" dirty="0"/>
          </a:p>
        </p:txBody>
      </p:sp>
      <p:pic>
        <p:nvPicPr>
          <p:cNvPr id="2051" name="Picture 3"/>
          <p:cNvPicPr>
            <a:picLocks noChangeAspect="1" noChangeArrowheads="1"/>
          </p:cNvPicPr>
          <p:nvPr/>
        </p:nvPicPr>
        <p:blipFill>
          <a:blip r:embed="rId3" cstate="print"/>
          <a:srcRect/>
          <a:stretch>
            <a:fillRect/>
          </a:stretch>
        </p:blipFill>
        <p:spPr bwMode="auto">
          <a:xfrm>
            <a:off x="7838644" y="1825625"/>
            <a:ext cx="3810000" cy="2860675"/>
          </a:xfrm>
          <a:prstGeom prst="rect">
            <a:avLst/>
          </a:prstGeom>
          <a:ln>
            <a:noFill/>
          </a:ln>
          <a:effectLst>
            <a:outerShdw blurRad="292100" dist="139700" dir="2700000" algn="tl" rotWithShape="0">
              <a:srgbClr val="333333">
                <a:alpha val="65000"/>
              </a:srgbClr>
            </a:outerShdw>
          </a:effectLst>
        </p:spPr>
      </p:pic>
      <p:sp>
        <p:nvSpPr>
          <p:cNvPr id="6" name="Tekstvak 5"/>
          <p:cNvSpPr txBox="1"/>
          <p:nvPr/>
        </p:nvSpPr>
        <p:spPr>
          <a:xfrm>
            <a:off x="7838644" y="4821237"/>
            <a:ext cx="3540072" cy="707886"/>
          </a:xfrm>
          <a:prstGeom prst="rect">
            <a:avLst/>
          </a:prstGeom>
          <a:noFill/>
        </p:spPr>
        <p:txBody>
          <a:bodyPr wrap="none" rtlCol="0">
            <a:spAutoFit/>
          </a:bodyPr>
          <a:lstStyle/>
          <a:p>
            <a:r>
              <a:rPr lang="nl-NL" sz="2000" dirty="0">
                <a:solidFill>
                  <a:srgbClr val="060507"/>
                </a:solidFill>
              </a:rPr>
              <a:t>Aaseters: Zeesterren (Pacific) op</a:t>
            </a:r>
          </a:p>
          <a:p>
            <a:r>
              <a:rPr lang="nl-NL" sz="2000" dirty="0">
                <a:solidFill>
                  <a:srgbClr val="060507"/>
                </a:solidFill>
              </a:rPr>
              <a:t>een Maanvis</a:t>
            </a:r>
          </a:p>
        </p:txBody>
      </p:sp>
      <p:sp>
        <p:nvSpPr>
          <p:cNvPr id="4" name="Tijdelijke aanduiding voor dianummer 3">
            <a:extLst>
              <a:ext uri="{FF2B5EF4-FFF2-40B4-BE49-F238E27FC236}">
                <a16:creationId xmlns:a16="http://schemas.microsoft.com/office/drawing/2014/main" id="{341DB06C-FC6A-478D-8926-1FBE761F0FB9}"/>
              </a:ext>
            </a:extLst>
          </p:cNvPr>
          <p:cNvSpPr>
            <a:spLocks noGrp="1"/>
          </p:cNvSpPr>
          <p:nvPr>
            <p:ph type="sldNum" sz="quarter" idx="12"/>
          </p:nvPr>
        </p:nvSpPr>
        <p:spPr/>
        <p:txBody>
          <a:bodyPr/>
          <a:lstStyle/>
          <a:p>
            <a:fld id="{ECA1B8AA-CDE6-4FAC-B964-C03C65C26EBE}" type="slidenum">
              <a:rPr lang="nl-NL" smtClean="0"/>
              <a:t>9</a:t>
            </a:fld>
            <a:endParaRPr lang="nl-NL"/>
          </a:p>
        </p:txBody>
      </p:sp>
    </p:spTree>
    <p:extLst>
      <p:ext uri="{BB962C8B-B14F-4D97-AF65-F5344CB8AC3E}">
        <p14:creationId xmlns:p14="http://schemas.microsoft.com/office/powerpoint/2010/main" val="219255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3" cstate="print"/>
          <a:srcRect/>
          <a:stretch>
            <a:fillRect/>
          </a:stretch>
        </p:blipFill>
        <p:spPr bwMode="auto">
          <a:xfrm>
            <a:off x="6294778" y="847742"/>
            <a:ext cx="4786322" cy="3190881"/>
          </a:xfrm>
          <a:prstGeom prst="rect">
            <a:avLst/>
          </a:prstGeom>
          <a:noFill/>
          <a:ln w="9525">
            <a:noFill/>
            <a:miter lim="800000"/>
            <a:headEnd/>
            <a:tailEnd/>
          </a:ln>
        </p:spPr>
      </p:pic>
      <p:sp>
        <p:nvSpPr>
          <p:cNvPr id="2" name="Titel 1"/>
          <p:cNvSpPr>
            <a:spLocks noGrp="1"/>
          </p:cNvSpPr>
          <p:nvPr>
            <p:ph type="title"/>
          </p:nvPr>
        </p:nvSpPr>
        <p:spPr/>
        <p:txBody>
          <a:bodyPr/>
          <a:lstStyle/>
          <a:p>
            <a:r>
              <a:rPr lang="nl-NL"/>
              <a:t>Relaties tussen soorten</a:t>
            </a:r>
            <a:endParaRPr lang="nl-NL" dirty="0"/>
          </a:p>
        </p:txBody>
      </p:sp>
      <p:sp>
        <p:nvSpPr>
          <p:cNvPr id="3" name="Tijdelijke aanduiding voor inhoud 2"/>
          <p:cNvSpPr>
            <a:spLocks noGrp="1"/>
          </p:cNvSpPr>
          <p:nvPr>
            <p:ph idx="1"/>
          </p:nvPr>
        </p:nvSpPr>
        <p:spPr/>
        <p:txBody>
          <a:bodyPr/>
          <a:lstStyle/>
          <a:p>
            <a:r>
              <a:rPr lang="nl-NL" dirty="0"/>
              <a:t>Symbiose</a:t>
            </a:r>
          </a:p>
          <a:p>
            <a:pPr lvl="1"/>
            <a:r>
              <a:rPr lang="nl-NL" dirty="0"/>
              <a:t>Mutualisme</a:t>
            </a:r>
          </a:p>
          <a:p>
            <a:pPr lvl="1"/>
            <a:r>
              <a:rPr lang="nl-NL" dirty="0"/>
              <a:t>Commensalisme</a:t>
            </a:r>
          </a:p>
          <a:p>
            <a:r>
              <a:rPr lang="nl-NL" dirty="0"/>
              <a:t>Antagonisme</a:t>
            </a:r>
          </a:p>
          <a:p>
            <a:pPr lvl="1"/>
            <a:r>
              <a:rPr lang="nl-NL" dirty="0"/>
              <a:t>Exploitatie</a:t>
            </a:r>
          </a:p>
          <a:p>
            <a:pPr lvl="1"/>
            <a:r>
              <a:rPr lang="nl-NL" dirty="0"/>
              <a:t>Predatie</a:t>
            </a:r>
          </a:p>
          <a:p>
            <a:pPr lvl="1"/>
            <a:r>
              <a:rPr lang="nl-NL" dirty="0"/>
              <a:t>Competitie</a:t>
            </a:r>
          </a:p>
          <a:p>
            <a:r>
              <a:rPr lang="nl-NL" dirty="0"/>
              <a:t>Neutraliteit</a:t>
            </a:r>
          </a:p>
        </p:txBody>
      </p:sp>
      <p:sp>
        <p:nvSpPr>
          <p:cNvPr id="4" name="Tekstvak 3"/>
          <p:cNvSpPr txBox="1"/>
          <p:nvPr/>
        </p:nvSpPr>
        <p:spPr>
          <a:xfrm>
            <a:off x="11081100" y="6395082"/>
            <a:ext cx="1042273" cy="400110"/>
          </a:xfrm>
          <a:prstGeom prst="rect">
            <a:avLst/>
          </a:prstGeom>
          <a:noFill/>
        </p:spPr>
        <p:txBody>
          <a:bodyPr wrap="none" rtlCol="0">
            <a:spAutoFit/>
          </a:bodyPr>
          <a:lstStyle/>
          <a:p>
            <a:r>
              <a:rPr lang="nl-NL" sz="2000" dirty="0">
                <a:solidFill>
                  <a:schemeClr val="tx1">
                    <a:lumMod val="75000"/>
                  </a:schemeClr>
                </a:solidFill>
              </a:rPr>
              <a:t>106-110</a:t>
            </a:r>
          </a:p>
        </p:txBody>
      </p:sp>
      <p:graphicFrame>
        <p:nvGraphicFramePr>
          <p:cNvPr id="1026" name="Object 2"/>
          <p:cNvGraphicFramePr>
            <a:graphicFrameLocks noChangeAspect="1"/>
          </p:cNvGraphicFramePr>
          <p:nvPr>
            <p:extLst>
              <p:ext uri="{D42A27DB-BD31-4B8C-83A1-F6EECF244321}">
                <p14:modId xmlns:p14="http://schemas.microsoft.com/office/powerpoint/2010/main" val="4060181273"/>
              </p:ext>
            </p:extLst>
          </p:nvPr>
        </p:nvGraphicFramePr>
        <p:xfrm>
          <a:off x="7289687" y="4214818"/>
          <a:ext cx="3450200" cy="2577324"/>
        </p:xfrm>
        <a:graphic>
          <a:graphicData uri="http://schemas.openxmlformats.org/presentationml/2006/ole">
            <mc:AlternateContent xmlns:mc="http://schemas.openxmlformats.org/markup-compatibility/2006">
              <mc:Choice xmlns:v="urn:schemas-microsoft-com:vml" Requires="v">
                <p:oleObj name="Afbeelding" r:id="rId4" imgW="3977795" imgH="2971429" progId="StaticMetafile">
                  <p:embed/>
                </p:oleObj>
              </mc:Choice>
              <mc:Fallback>
                <p:oleObj name="Afbeelding" r:id="rId4" imgW="3977795" imgH="2971429" progId="StaticMetafile">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9687" y="4214818"/>
                        <a:ext cx="3450200" cy="2577324"/>
                      </a:xfrm>
                      <a:prstGeom prst="rect">
                        <a:avLst/>
                      </a:prstGeom>
                      <a:noFill/>
                      <a:ln>
                        <a:noFill/>
                      </a:ln>
                      <a:effectLst/>
                    </p:spPr>
                  </p:pic>
                </p:oleObj>
              </mc:Fallback>
            </mc:AlternateContent>
          </a:graphicData>
        </a:graphic>
      </p:graphicFrame>
      <p:pic>
        <p:nvPicPr>
          <p:cNvPr id="1029" name="Picture 5"/>
          <p:cNvPicPr>
            <a:picLocks noChangeAspect="1" noChangeArrowheads="1"/>
          </p:cNvPicPr>
          <p:nvPr/>
        </p:nvPicPr>
        <p:blipFill>
          <a:blip r:embed="rId6" cstate="print"/>
          <a:srcRect/>
          <a:stretch>
            <a:fillRect/>
          </a:stretch>
        </p:blipFill>
        <p:spPr bwMode="auto">
          <a:xfrm>
            <a:off x="3683828" y="3625107"/>
            <a:ext cx="3213217" cy="3213217"/>
          </a:xfrm>
          <a:prstGeom prst="rect">
            <a:avLst/>
          </a:prstGeom>
          <a:noFill/>
          <a:ln w="9525">
            <a:noFill/>
            <a:miter lim="800000"/>
            <a:headEnd/>
            <a:tailEnd/>
          </a:ln>
        </p:spPr>
      </p:pic>
      <p:sp>
        <p:nvSpPr>
          <p:cNvPr id="11" name="Tekstvak 10"/>
          <p:cNvSpPr txBox="1"/>
          <p:nvPr/>
        </p:nvSpPr>
        <p:spPr>
          <a:xfrm>
            <a:off x="7989224" y="1065659"/>
            <a:ext cx="2862450" cy="461665"/>
          </a:xfrm>
          <a:prstGeom prst="rect">
            <a:avLst/>
          </a:prstGeom>
          <a:noFill/>
        </p:spPr>
        <p:txBody>
          <a:bodyPr wrap="none" rtlCol="0">
            <a:spAutoFit/>
          </a:bodyPr>
          <a:lstStyle/>
          <a:p>
            <a:r>
              <a:rPr lang="nl-NL" sz="2400" dirty="0">
                <a:solidFill>
                  <a:srgbClr val="39FD3E"/>
                </a:solidFill>
              </a:rPr>
              <a:t>Snoek en bloedzuiger</a:t>
            </a:r>
          </a:p>
        </p:txBody>
      </p:sp>
      <p:sp>
        <p:nvSpPr>
          <p:cNvPr id="12" name="PIJL-OMLAAG 11"/>
          <p:cNvSpPr/>
          <p:nvPr/>
        </p:nvSpPr>
        <p:spPr>
          <a:xfrm>
            <a:off x="8220974" y="1413511"/>
            <a:ext cx="146832" cy="220812"/>
          </a:xfrm>
          <a:prstGeom prst="down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lumMod val="60000"/>
                  <a:lumOff val="40000"/>
                </a:schemeClr>
              </a:solidFill>
            </a:endParaRPr>
          </a:p>
        </p:txBody>
      </p:sp>
      <p:sp>
        <p:nvSpPr>
          <p:cNvPr id="13" name="Tekstvak 12"/>
          <p:cNvSpPr txBox="1"/>
          <p:nvPr/>
        </p:nvSpPr>
        <p:spPr>
          <a:xfrm>
            <a:off x="7310447" y="4214819"/>
            <a:ext cx="2754985" cy="461665"/>
          </a:xfrm>
          <a:prstGeom prst="rect">
            <a:avLst/>
          </a:prstGeom>
          <a:noFill/>
        </p:spPr>
        <p:txBody>
          <a:bodyPr wrap="none" rtlCol="0">
            <a:spAutoFit/>
          </a:bodyPr>
          <a:lstStyle/>
          <a:p>
            <a:r>
              <a:rPr lang="nl-NL" sz="2400" dirty="0">
                <a:solidFill>
                  <a:srgbClr val="39FD3E"/>
                </a:solidFill>
              </a:rPr>
              <a:t>Snoekbaars en baars</a:t>
            </a:r>
          </a:p>
        </p:txBody>
      </p:sp>
      <p:sp>
        <p:nvSpPr>
          <p:cNvPr id="14" name="Rechthoek 13"/>
          <p:cNvSpPr/>
          <p:nvPr/>
        </p:nvSpPr>
        <p:spPr>
          <a:xfrm>
            <a:off x="1917719" y="6119771"/>
            <a:ext cx="1745350" cy="400110"/>
          </a:xfrm>
          <a:prstGeom prst="rect">
            <a:avLst/>
          </a:prstGeom>
        </p:spPr>
        <p:txBody>
          <a:bodyPr wrap="none">
            <a:spAutoFit/>
          </a:bodyPr>
          <a:lstStyle/>
          <a:p>
            <a:r>
              <a:rPr lang="nl-NL" sz="2000" dirty="0">
                <a:solidFill>
                  <a:schemeClr val="accent5">
                    <a:lumMod val="50000"/>
                  </a:schemeClr>
                </a:solidFill>
              </a:rPr>
              <a:t>Mosselkolonie</a:t>
            </a:r>
            <a:r>
              <a:rPr lang="nl-NL" sz="2000" dirty="0">
                <a:solidFill>
                  <a:srgbClr val="ADE4FD"/>
                </a:solidFill>
              </a:rPr>
              <a:t> </a:t>
            </a:r>
          </a:p>
        </p:txBody>
      </p:sp>
      <p:sp>
        <p:nvSpPr>
          <p:cNvPr id="5" name="Tijdelijke aanduiding voor dianummer 4">
            <a:extLst>
              <a:ext uri="{FF2B5EF4-FFF2-40B4-BE49-F238E27FC236}">
                <a16:creationId xmlns:a16="http://schemas.microsoft.com/office/drawing/2014/main" id="{7508ED51-DEA4-487A-B906-0C2EB0EA8F95}"/>
              </a:ext>
            </a:extLst>
          </p:cNvPr>
          <p:cNvSpPr>
            <a:spLocks noGrp="1"/>
          </p:cNvSpPr>
          <p:nvPr>
            <p:ph type="sldNum" sz="quarter" idx="12"/>
          </p:nvPr>
        </p:nvSpPr>
        <p:spPr/>
        <p:txBody>
          <a:bodyPr/>
          <a:lstStyle/>
          <a:p>
            <a:fld id="{ECA1B8AA-CDE6-4FAC-B964-C03C65C26EBE}" type="slidenum">
              <a:rPr lang="nl-NL" smtClean="0"/>
              <a:t>10</a:t>
            </a:fld>
            <a:endParaRPr lang="nl-NL"/>
          </a:p>
        </p:txBody>
      </p:sp>
    </p:spTree>
    <p:extLst>
      <p:ext uri="{BB962C8B-B14F-4D97-AF65-F5344CB8AC3E}">
        <p14:creationId xmlns:p14="http://schemas.microsoft.com/office/powerpoint/2010/main" val="249277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strVal val="#ppt_w*0.70"/>
                                          </p:val>
                                        </p:tav>
                                        <p:tav tm="100000">
                                          <p:val>
                                            <p:strVal val="#ppt_w"/>
                                          </p:val>
                                        </p:tav>
                                      </p:tavLst>
                                    </p:anim>
                                    <p:anim calcmode="lin" valueType="num">
                                      <p:cBhvr>
                                        <p:cTn id="23" dur="1000" fill="hold"/>
                                        <p:tgtEl>
                                          <p:spTgt spid="13"/>
                                        </p:tgtEl>
                                        <p:attrNameLst>
                                          <p:attrName>ppt_h</p:attrName>
                                        </p:attrNameLst>
                                      </p:cBhvr>
                                      <p:tavLst>
                                        <p:tav tm="0">
                                          <p:val>
                                            <p:strVal val="#ppt_h"/>
                                          </p:val>
                                        </p:tav>
                                        <p:tav tm="100000">
                                          <p:val>
                                            <p:strVal val="#ppt_h"/>
                                          </p:val>
                                        </p:tav>
                                      </p:tavLst>
                                    </p:anim>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3600" dirty="0"/>
              <a:t>4. Natuurkalender van de onderwaterwereld</a:t>
            </a:r>
          </a:p>
        </p:txBody>
      </p:sp>
      <p:sp>
        <p:nvSpPr>
          <p:cNvPr id="3" name="Tijdelijke aanduiding voor inhoud 2"/>
          <p:cNvSpPr>
            <a:spLocks noGrp="1"/>
          </p:cNvSpPr>
          <p:nvPr>
            <p:ph idx="1"/>
          </p:nvPr>
        </p:nvSpPr>
        <p:spPr>
          <a:xfrm>
            <a:off x="838200" y="1690689"/>
            <a:ext cx="6094747" cy="4715556"/>
          </a:xfrm>
        </p:spPr>
        <p:txBody>
          <a:bodyPr>
            <a:normAutofit/>
          </a:bodyPr>
          <a:lstStyle/>
          <a:p>
            <a:pPr lvl="0">
              <a:buNone/>
            </a:pPr>
            <a:r>
              <a:rPr lang="nl-BE" dirty="0"/>
              <a:t>Na dit hoofdstuk:</a:t>
            </a:r>
          </a:p>
          <a:p>
            <a:pPr lvl="0"/>
            <a:r>
              <a:rPr lang="nl-BE" dirty="0"/>
              <a:t>kun je drie voorbeelden geven van een seizoensgebonden verandering;</a:t>
            </a:r>
            <a:endParaRPr lang="nl-NL" dirty="0"/>
          </a:p>
          <a:p>
            <a:pPr lvl="0"/>
            <a:r>
              <a:rPr lang="nl-BE" dirty="0"/>
              <a:t>kun je drie voorbeelden geven uit de natuurkalender voor zoet water;</a:t>
            </a:r>
            <a:endParaRPr lang="nl-NL" dirty="0"/>
          </a:p>
          <a:p>
            <a:pPr lvl="0"/>
            <a:r>
              <a:rPr lang="nl-BE" dirty="0"/>
              <a:t>kun je drie voorbeelden geven uit de natuurkalender voor zout water.</a:t>
            </a:r>
            <a:endParaRPr lang="nl-NL" dirty="0"/>
          </a:p>
          <a:p>
            <a:pPr>
              <a:buNone/>
            </a:pPr>
            <a:endParaRPr lang="nl-NL" dirty="0"/>
          </a:p>
        </p:txBody>
      </p:sp>
      <p:sp>
        <p:nvSpPr>
          <p:cNvPr id="4" name="Text Box 23"/>
          <p:cNvSpPr txBox="1">
            <a:spLocks noChangeArrowheads="1"/>
          </p:cNvSpPr>
          <p:nvPr/>
        </p:nvSpPr>
        <p:spPr bwMode="auto">
          <a:xfrm>
            <a:off x="11281810" y="6488668"/>
            <a:ext cx="1214446" cy="369332"/>
          </a:xfrm>
          <a:prstGeom prst="rect">
            <a:avLst/>
          </a:prstGeom>
          <a:noFill/>
          <a:ln w="12700">
            <a:noFill/>
            <a:miter lim="800000"/>
            <a:headEnd/>
            <a:tailEnd/>
          </a:ln>
        </p:spPr>
        <p:txBody>
          <a:bodyPr wrap="square" anchor="ctr">
            <a:spAutoFit/>
          </a:bodyPr>
          <a:lstStyle/>
          <a:p>
            <a:r>
              <a:rPr lang="nl-NL" dirty="0"/>
              <a:t>131-145</a:t>
            </a:r>
          </a:p>
        </p:txBody>
      </p:sp>
      <p:pic>
        <p:nvPicPr>
          <p:cNvPr id="3074" name="Picture 2"/>
          <p:cNvPicPr>
            <a:picLocks noChangeAspect="1" noChangeArrowheads="1"/>
          </p:cNvPicPr>
          <p:nvPr/>
        </p:nvPicPr>
        <p:blipFill>
          <a:blip r:embed="rId3" cstate="print"/>
          <a:srcRect/>
          <a:stretch>
            <a:fillRect/>
          </a:stretch>
        </p:blipFill>
        <p:spPr bwMode="auto">
          <a:xfrm>
            <a:off x="6925081" y="1776077"/>
            <a:ext cx="3556000" cy="2667000"/>
          </a:xfrm>
          <a:prstGeom prst="rect">
            <a:avLst/>
          </a:prstGeom>
          <a:ln>
            <a:noFill/>
          </a:ln>
          <a:effectLst>
            <a:outerShdw blurRad="292100" dist="139700" dir="2700000" algn="tl" rotWithShape="0">
              <a:srgbClr val="333333">
                <a:alpha val="65000"/>
              </a:srgbClr>
            </a:outerShdw>
          </a:effectLst>
        </p:spPr>
      </p:pic>
      <p:sp>
        <p:nvSpPr>
          <p:cNvPr id="6" name="Tekstvak 5"/>
          <p:cNvSpPr txBox="1"/>
          <p:nvPr/>
        </p:nvSpPr>
        <p:spPr>
          <a:xfrm>
            <a:off x="7096132" y="4465560"/>
            <a:ext cx="3384949" cy="1015663"/>
          </a:xfrm>
          <a:prstGeom prst="rect">
            <a:avLst/>
          </a:prstGeom>
          <a:noFill/>
        </p:spPr>
        <p:txBody>
          <a:bodyPr wrap="square" rtlCol="0">
            <a:spAutoFit/>
          </a:bodyPr>
          <a:lstStyle/>
          <a:p>
            <a:r>
              <a:rPr lang="nl-NL" sz="2000" i="1" dirty="0">
                <a:solidFill>
                  <a:srgbClr val="FF6600"/>
                </a:solidFill>
              </a:rPr>
              <a:t>Voorjaar:</a:t>
            </a:r>
          </a:p>
          <a:p>
            <a:r>
              <a:rPr lang="nl-NL" sz="2000" dirty="0">
                <a:solidFill>
                  <a:srgbClr val="00B050"/>
                </a:solidFill>
              </a:rPr>
              <a:t>Ongeslachtelijke uitlopers</a:t>
            </a:r>
          </a:p>
          <a:p>
            <a:r>
              <a:rPr lang="nl-NL" sz="2000" dirty="0" err="1">
                <a:solidFill>
                  <a:srgbClr val="00B050"/>
                </a:solidFill>
              </a:rPr>
              <a:t>Doorgroeid</a:t>
            </a:r>
            <a:r>
              <a:rPr lang="nl-NL" sz="2000" dirty="0">
                <a:solidFill>
                  <a:srgbClr val="00B050"/>
                </a:solidFill>
              </a:rPr>
              <a:t> Fonteinkruid</a:t>
            </a:r>
          </a:p>
        </p:txBody>
      </p:sp>
      <p:sp>
        <p:nvSpPr>
          <p:cNvPr id="5" name="Tijdelijke aanduiding voor dianummer 4">
            <a:extLst>
              <a:ext uri="{FF2B5EF4-FFF2-40B4-BE49-F238E27FC236}">
                <a16:creationId xmlns:a16="http://schemas.microsoft.com/office/drawing/2014/main" id="{8BCE89E1-FF34-4B2A-A7BD-98FAA59AAB9A}"/>
              </a:ext>
            </a:extLst>
          </p:cNvPr>
          <p:cNvSpPr>
            <a:spLocks noGrp="1"/>
          </p:cNvSpPr>
          <p:nvPr>
            <p:ph type="sldNum" sz="quarter" idx="12"/>
          </p:nvPr>
        </p:nvSpPr>
        <p:spPr/>
        <p:txBody>
          <a:bodyPr/>
          <a:lstStyle/>
          <a:p>
            <a:fld id="{ECA1B8AA-CDE6-4FAC-B964-C03C65C26EBE}" type="slidenum">
              <a:rPr lang="nl-NL" smtClean="0"/>
              <a:t>11</a:t>
            </a:fld>
            <a:endParaRPr lang="nl-NL"/>
          </a:p>
        </p:txBody>
      </p:sp>
    </p:spTree>
    <p:extLst>
      <p:ext uri="{BB962C8B-B14F-4D97-AF65-F5344CB8AC3E}">
        <p14:creationId xmlns:p14="http://schemas.microsoft.com/office/powerpoint/2010/main" val="425705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8" name="Oval 10" descr="MVC-310X"/>
          <p:cNvSpPr>
            <a:spLocks noChangeArrowheads="1"/>
          </p:cNvSpPr>
          <p:nvPr/>
        </p:nvSpPr>
        <p:spPr bwMode="auto">
          <a:xfrm>
            <a:off x="2133600" y="1928802"/>
            <a:ext cx="3200400" cy="2209800"/>
          </a:xfrm>
          <a:prstGeom prst="ellipse">
            <a:avLst/>
          </a:prstGeom>
          <a:blipFill dpi="0" rotWithShape="0">
            <a:blip r:embed="rId3" cstate="print"/>
            <a:srcRect/>
            <a:stretch>
              <a:fillRect/>
            </a:stretch>
          </a:blipFill>
          <a:ln w="12700">
            <a:solidFill>
              <a:schemeClr val="tx2"/>
            </a:solidFill>
            <a:round/>
            <a:headEnd/>
            <a:tailEnd/>
          </a:ln>
        </p:spPr>
        <p:txBody>
          <a:bodyPr wrap="none" anchor="ctr"/>
          <a:lstStyle/>
          <a:p>
            <a:endParaRPr lang="nl-NL"/>
          </a:p>
        </p:txBody>
      </p:sp>
      <p:sp>
        <p:nvSpPr>
          <p:cNvPr id="99339" name="Oval 11" descr="MVC-719X"/>
          <p:cNvSpPr>
            <a:spLocks noChangeArrowheads="1"/>
          </p:cNvSpPr>
          <p:nvPr/>
        </p:nvSpPr>
        <p:spPr bwMode="auto">
          <a:xfrm>
            <a:off x="5867400" y="1524000"/>
            <a:ext cx="3429000" cy="2362200"/>
          </a:xfrm>
          <a:prstGeom prst="ellipse">
            <a:avLst/>
          </a:prstGeom>
          <a:blipFill dpi="0" rotWithShape="0">
            <a:blip r:embed="rId4" cstate="print"/>
            <a:srcRect/>
            <a:stretch>
              <a:fillRect/>
            </a:stretch>
          </a:blipFill>
          <a:ln w="12700">
            <a:solidFill>
              <a:schemeClr val="tx2"/>
            </a:solidFill>
            <a:round/>
            <a:headEnd/>
            <a:tailEnd/>
          </a:ln>
        </p:spPr>
        <p:txBody>
          <a:bodyPr wrap="none" anchor="ctr"/>
          <a:lstStyle/>
          <a:p>
            <a:endParaRPr lang="nl-NL"/>
          </a:p>
        </p:txBody>
      </p:sp>
      <p:sp>
        <p:nvSpPr>
          <p:cNvPr id="99340" name="Oval 12" descr="MVC-598X"/>
          <p:cNvSpPr>
            <a:spLocks noChangeArrowheads="1"/>
          </p:cNvSpPr>
          <p:nvPr/>
        </p:nvSpPr>
        <p:spPr bwMode="auto">
          <a:xfrm>
            <a:off x="5943600" y="3962400"/>
            <a:ext cx="3276600" cy="2286000"/>
          </a:xfrm>
          <a:prstGeom prst="ellipse">
            <a:avLst/>
          </a:prstGeom>
          <a:blipFill dpi="0" rotWithShape="0">
            <a:blip r:embed="rId5" cstate="print"/>
            <a:srcRect/>
            <a:stretch>
              <a:fillRect/>
            </a:stretch>
          </a:blipFill>
          <a:ln w="12700">
            <a:solidFill>
              <a:schemeClr val="tx2"/>
            </a:solidFill>
            <a:round/>
            <a:headEnd/>
            <a:tailEnd/>
          </a:ln>
        </p:spPr>
        <p:txBody>
          <a:bodyPr wrap="none" anchor="ctr"/>
          <a:lstStyle/>
          <a:p>
            <a:endParaRPr lang="nl-NL"/>
          </a:p>
        </p:txBody>
      </p:sp>
      <p:sp>
        <p:nvSpPr>
          <p:cNvPr id="99341" name="Oval 13"/>
          <p:cNvSpPr>
            <a:spLocks noChangeArrowheads="1"/>
          </p:cNvSpPr>
          <p:nvPr/>
        </p:nvSpPr>
        <p:spPr bwMode="auto">
          <a:xfrm>
            <a:off x="5494638" y="1295400"/>
            <a:ext cx="4191000" cy="5105400"/>
          </a:xfrm>
          <a:prstGeom prst="ellipse">
            <a:avLst/>
          </a:prstGeom>
          <a:noFill/>
          <a:ln w="25400">
            <a:solidFill>
              <a:schemeClr val="accent1"/>
            </a:solidFill>
            <a:round/>
            <a:headEnd/>
            <a:tailEnd/>
          </a:ln>
        </p:spPr>
        <p:txBody>
          <a:bodyPr wrap="none" anchor="ctr"/>
          <a:lstStyle/>
          <a:p>
            <a:endParaRPr lang="nl-NL"/>
          </a:p>
        </p:txBody>
      </p:sp>
      <p:sp>
        <p:nvSpPr>
          <p:cNvPr id="99342" name="Oval 14"/>
          <p:cNvSpPr>
            <a:spLocks noChangeArrowheads="1"/>
          </p:cNvSpPr>
          <p:nvPr/>
        </p:nvSpPr>
        <p:spPr bwMode="auto">
          <a:xfrm>
            <a:off x="1881158" y="652466"/>
            <a:ext cx="8634442" cy="6134120"/>
          </a:xfrm>
          <a:prstGeom prst="ellipse">
            <a:avLst/>
          </a:prstGeom>
          <a:noFill/>
          <a:ln w="25400">
            <a:solidFill>
              <a:schemeClr val="accent1"/>
            </a:solidFill>
            <a:round/>
            <a:headEnd/>
            <a:tailEnd/>
          </a:ln>
        </p:spPr>
        <p:txBody>
          <a:bodyPr wrap="none" anchor="ctr"/>
          <a:lstStyle/>
          <a:p>
            <a:endParaRPr lang="nl-NL"/>
          </a:p>
        </p:txBody>
      </p:sp>
      <p:sp>
        <p:nvSpPr>
          <p:cNvPr id="99344" name="WordArt 16"/>
          <p:cNvSpPr>
            <a:spLocks noChangeArrowheads="1" noChangeShapeType="1" noTextEdit="1"/>
          </p:cNvSpPr>
          <p:nvPr/>
        </p:nvSpPr>
        <p:spPr bwMode="auto">
          <a:xfrm rot="-1716543">
            <a:off x="5353854" y="1390510"/>
            <a:ext cx="3036647" cy="1419713"/>
          </a:xfrm>
          <a:prstGeom prst="rect">
            <a:avLst/>
          </a:prstGeom>
        </p:spPr>
        <p:txBody>
          <a:bodyPr spcFirstLastPara="1" wrap="none" fromWordArt="1">
            <a:prstTxWarp prst="textArchUp">
              <a:avLst>
                <a:gd name="adj" fmla="val 11203741"/>
              </a:avLst>
            </a:prstTxWarp>
          </a:bodyPr>
          <a:lstStyle/>
          <a:p>
            <a:r>
              <a:rPr lang="nl-NL" kern="10" dirty="0">
                <a:ln w="9525">
                  <a:solidFill>
                    <a:srgbClr val="000000"/>
                  </a:solidFill>
                  <a:round/>
                  <a:headEnd/>
                  <a:tailEnd/>
                </a:ln>
                <a:solidFill>
                  <a:schemeClr val="accent6">
                    <a:lumMod val="40000"/>
                    <a:lumOff val="60000"/>
                  </a:schemeClr>
                </a:solidFill>
                <a:latin typeface="Arial Black"/>
              </a:rPr>
              <a:t>Levensgemeenschap</a:t>
            </a:r>
          </a:p>
        </p:txBody>
      </p:sp>
      <p:sp>
        <p:nvSpPr>
          <p:cNvPr id="99345" name="WordArt 17"/>
          <p:cNvSpPr>
            <a:spLocks noChangeArrowheads="1" noChangeShapeType="1" noTextEdit="1"/>
          </p:cNvSpPr>
          <p:nvPr/>
        </p:nvSpPr>
        <p:spPr bwMode="auto">
          <a:xfrm>
            <a:off x="7010400" y="4191000"/>
            <a:ext cx="1219200" cy="381000"/>
          </a:xfrm>
          <a:prstGeom prst="rect">
            <a:avLst/>
          </a:prstGeom>
        </p:spPr>
        <p:txBody>
          <a:bodyPr spcFirstLastPara="1" wrap="none" fromWordArt="1">
            <a:prstTxWarp prst="textArchUp">
              <a:avLst>
                <a:gd name="adj" fmla="val 10800004"/>
              </a:avLst>
            </a:prstTxWarp>
          </a:bodyPr>
          <a:lstStyle/>
          <a:p>
            <a:r>
              <a:rPr lang="nl-NL" sz="2000" kern="10">
                <a:ln w="9525">
                  <a:solidFill>
                    <a:srgbClr val="000000"/>
                  </a:solidFill>
                  <a:round/>
                  <a:headEnd/>
                  <a:tailEnd/>
                </a:ln>
                <a:solidFill>
                  <a:srgbClr val="FFFF00"/>
                </a:solidFill>
                <a:latin typeface="Arial Black"/>
              </a:rPr>
              <a:t>Planten</a:t>
            </a:r>
          </a:p>
        </p:txBody>
      </p:sp>
      <p:sp>
        <p:nvSpPr>
          <p:cNvPr id="99346" name="WordArt 18"/>
          <p:cNvSpPr>
            <a:spLocks noChangeArrowheads="1" noChangeShapeType="1" noTextEdit="1"/>
          </p:cNvSpPr>
          <p:nvPr/>
        </p:nvSpPr>
        <p:spPr bwMode="auto">
          <a:xfrm>
            <a:off x="7086601" y="1752600"/>
            <a:ext cx="1076325" cy="285750"/>
          </a:xfrm>
          <a:prstGeom prst="rect">
            <a:avLst/>
          </a:prstGeom>
        </p:spPr>
        <p:txBody>
          <a:bodyPr spcFirstLastPara="1" wrap="none" fromWordArt="1">
            <a:prstTxWarp prst="textArchUp">
              <a:avLst>
                <a:gd name="adj" fmla="val 10800004"/>
              </a:avLst>
            </a:prstTxWarp>
          </a:bodyPr>
          <a:lstStyle/>
          <a:p>
            <a:r>
              <a:rPr lang="nl-NL" sz="2000" kern="10">
                <a:ln w="9525">
                  <a:solidFill>
                    <a:srgbClr val="000000"/>
                  </a:solidFill>
                  <a:round/>
                  <a:headEnd/>
                  <a:tailEnd/>
                </a:ln>
                <a:solidFill>
                  <a:srgbClr val="FFFF00"/>
                </a:solidFill>
                <a:latin typeface="Arial Black"/>
              </a:rPr>
              <a:t>Dieren</a:t>
            </a:r>
          </a:p>
        </p:txBody>
      </p:sp>
      <p:sp>
        <p:nvSpPr>
          <p:cNvPr id="99347" name="WordArt 19"/>
          <p:cNvSpPr>
            <a:spLocks noChangeArrowheads="1" noChangeShapeType="1" noTextEdit="1"/>
          </p:cNvSpPr>
          <p:nvPr/>
        </p:nvSpPr>
        <p:spPr bwMode="auto">
          <a:xfrm rot="19367764">
            <a:off x="1668804" y="1502017"/>
            <a:ext cx="2205073" cy="339829"/>
          </a:xfrm>
          <a:prstGeom prst="rect">
            <a:avLst/>
          </a:prstGeom>
        </p:spPr>
        <p:txBody>
          <a:bodyPr spcFirstLastPara="1" wrap="none" fromWordArt="1">
            <a:prstTxWarp prst="textArchUp">
              <a:avLst>
                <a:gd name="adj" fmla="val 10800004"/>
              </a:avLst>
            </a:prstTxWarp>
          </a:bodyPr>
          <a:lstStyle/>
          <a:p>
            <a:r>
              <a:rPr lang="nl-NL" sz="2400" kern="10" dirty="0">
                <a:ln w="9525">
                  <a:solidFill>
                    <a:srgbClr val="000000"/>
                  </a:solidFill>
                  <a:round/>
                  <a:headEnd/>
                  <a:tailEnd/>
                </a:ln>
                <a:solidFill>
                  <a:schemeClr val="accent6">
                    <a:lumMod val="40000"/>
                    <a:lumOff val="60000"/>
                  </a:schemeClr>
                </a:solidFill>
                <a:latin typeface="Arial Black"/>
              </a:rPr>
              <a:t>Biotoop</a:t>
            </a:r>
          </a:p>
        </p:txBody>
      </p:sp>
      <p:sp>
        <p:nvSpPr>
          <p:cNvPr id="99348" name="Text Box 20"/>
          <p:cNvSpPr txBox="1">
            <a:spLocks noChangeArrowheads="1"/>
          </p:cNvSpPr>
          <p:nvPr/>
        </p:nvSpPr>
        <p:spPr bwMode="auto">
          <a:xfrm>
            <a:off x="5462554" y="3800449"/>
            <a:ext cx="1455848" cy="400110"/>
          </a:xfrm>
          <a:prstGeom prst="rect">
            <a:avLst/>
          </a:prstGeom>
          <a:noFill/>
          <a:ln w="12700">
            <a:noFill/>
            <a:miter lim="800000"/>
            <a:headEnd/>
            <a:tailEnd/>
          </a:ln>
        </p:spPr>
        <p:txBody>
          <a:bodyPr wrap="none" anchor="ctr">
            <a:spAutoFit/>
          </a:bodyPr>
          <a:lstStyle/>
          <a:p>
            <a:r>
              <a:rPr lang="nl-NL" sz="2000" dirty="0">
                <a:solidFill>
                  <a:srgbClr val="FF6600"/>
                </a:solidFill>
              </a:rPr>
              <a:t>Biotisch 106</a:t>
            </a:r>
          </a:p>
        </p:txBody>
      </p:sp>
      <p:sp>
        <p:nvSpPr>
          <p:cNvPr id="99350" name="Text Box 22"/>
          <p:cNvSpPr txBox="1">
            <a:spLocks noChangeArrowheads="1"/>
          </p:cNvSpPr>
          <p:nvPr/>
        </p:nvSpPr>
        <p:spPr bwMode="auto">
          <a:xfrm>
            <a:off x="2572679" y="4084561"/>
            <a:ext cx="3072380" cy="2308324"/>
          </a:xfrm>
          <a:prstGeom prst="rect">
            <a:avLst/>
          </a:prstGeom>
          <a:noFill/>
          <a:ln w="12700">
            <a:noFill/>
            <a:miter lim="800000"/>
            <a:headEnd/>
            <a:tailEnd/>
          </a:ln>
        </p:spPr>
        <p:txBody>
          <a:bodyPr wrap="none" anchor="ctr">
            <a:spAutoFit/>
          </a:bodyPr>
          <a:lstStyle/>
          <a:p>
            <a:pPr algn="l"/>
            <a:r>
              <a:rPr lang="nl-NL" sz="2400" dirty="0" err="1">
                <a:solidFill>
                  <a:srgbClr val="FF6600"/>
                </a:solidFill>
              </a:rPr>
              <a:t>A-biotisch</a:t>
            </a:r>
            <a:endParaRPr lang="nl-NL" sz="2000" dirty="0">
              <a:solidFill>
                <a:srgbClr val="FF6600"/>
              </a:solidFill>
            </a:endParaRPr>
          </a:p>
          <a:p>
            <a:pPr algn="l">
              <a:buFontTx/>
              <a:buChar char="•"/>
            </a:pPr>
            <a:r>
              <a:rPr lang="nl-NL" sz="2000" dirty="0">
                <a:solidFill>
                  <a:srgbClr val="FFC000"/>
                </a:solidFill>
              </a:rPr>
              <a:t> </a:t>
            </a:r>
            <a:r>
              <a:rPr lang="nl-NL" sz="2000" dirty="0">
                <a:solidFill>
                  <a:srgbClr val="106AB3"/>
                </a:solidFill>
              </a:rPr>
              <a:t>Beweging van water (100)</a:t>
            </a:r>
          </a:p>
          <a:p>
            <a:pPr algn="l">
              <a:buFontTx/>
              <a:buChar char="•"/>
            </a:pPr>
            <a:r>
              <a:rPr lang="nl-NL" sz="2000" dirty="0">
                <a:solidFill>
                  <a:srgbClr val="106AB3"/>
                </a:solidFill>
              </a:rPr>
              <a:t>Temperatuur (96)</a:t>
            </a:r>
          </a:p>
          <a:p>
            <a:pPr algn="l">
              <a:buFontTx/>
              <a:buChar char="•"/>
            </a:pPr>
            <a:r>
              <a:rPr lang="nl-NL" sz="2000" dirty="0">
                <a:solidFill>
                  <a:srgbClr val="106AB3"/>
                </a:solidFill>
              </a:rPr>
              <a:t>Zoutconcentratie (95)</a:t>
            </a:r>
          </a:p>
          <a:p>
            <a:pPr>
              <a:buFontTx/>
              <a:buChar char="•"/>
            </a:pPr>
            <a:r>
              <a:rPr lang="nl-NL" sz="2000" dirty="0">
                <a:solidFill>
                  <a:srgbClr val="106AB3"/>
                </a:solidFill>
              </a:rPr>
              <a:t>Substraat (90-94)</a:t>
            </a:r>
          </a:p>
          <a:p>
            <a:pPr algn="l">
              <a:buFontTx/>
              <a:buChar char="•"/>
            </a:pPr>
            <a:r>
              <a:rPr lang="nl-NL" sz="2000" dirty="0">
                <a:solidFill>
                  <a:srgbClr val="106AB3"/>
                </a:solidFill>
              </a:rPr>
              <a:t>Lichtintensiteit</a:t>
            </a:r>
          </a:p>
          <a:p>
            <a:pPr algn="l">
              <a:buFontTx/>
              <a:buChar char="•"/>
            </a:pPr>
            <a:r>
              <a:rPr lang="nl-NL" sz="2000" dirty="0">
                <a:solidFill>
                  <a:srgbClr val="106AB3"/>
                </a:solidFill>
              </a:rPr>
              <a:t>Microplastics(98)</a:t>
            </a:r>
          </a:p>
        </p:txBody>
      </p:sp>
      <p:sp>
        <p:nvSpPr>
          <p:cNvPr id="9229" name="Text Box 23"/>
          <p:cNvSpPr txBox="1">
            <a:spLocks noChangeArrowheads="1"/>
          </p:cNvSpPr>
          <p:nvPr/>
        </p:nvSpPr>
        <p:spPr bwMode="auto">
          <a:xfrm>
            <a:off x="11411549" y="6488668"/>
            <a:ext cx="857224" cy="369332"/>
          </a:xfrm>
          <a:prstGeom prst="rect">
            <a:avLst/>
          </a:prstGeom>
          <a:noFill/>
          <a:ln w="12700">
            <a:noFill/>
            <a:miter lim="800000"/>
            <a:headEnd/>
            <a:tailEnd/>
          </a:ln>
        </p:spPr>
        <p:txBody>
          <a:bodyPr wrap="square" anchor="ctr">
            <a:spAutoFit/>
          </a:bodyPr>
          <a:lstStyle/>
          <a:p>
            <a:r>
              <a:rPr lang="nl-NL" dirty="0"/>
              <a:t>89-96</a:t>
            </a:r>
          </a:p>
        </p:txBody>
      </p:sp>
      <p:sp>
        <p:nvSpPr>
          <p:cNvPr id="99352" name="Text Box 24"/>
          <p:cNvSpPr txBox="1">
            <a:spLocks noChangeArrowheads="1"/>
          </p:cNvSpPr>
          <p:nvPr/>
        </p:nvSpPr>
        <p:spPr bwMode="auto">
          <a:xfrm>
            <a:off x="8159503" y="2921306"/>
            <a:ext cx="1017907" cy="461665"/>
          </a:xfrm>
          <a:prstGeom prst="rect">
            <a:avLst/>
          </a:prstGeom>
          <a:noFill/>
          <a:ln w="12700">
            <a:noFill/>
            <a:miter lim="800000"/>
            <a:headEnd/>
            <a:tailEnd/>
          </a:ln>
        </p:spPr>
        <p:txBody>
          <a:bodyPr wrap="none" anchor="ctr">
            <a:spAutoFit/>
          </a:bodyPr>
          <a:lstStyle/>
          <a:p>
            <a:r>
              <a:rPr lang="nl-NL" sz="2400" dirty="0">
                <a:solidFill>
                  <a:srgbClr val="39FD3E"/>
                </a:solidFill>
              </a:rPr>
              <a:t>Karper</a:t>
            </a:r>
          </a:p>
        </p:txBody>
      </p:sp>
      <p:sp>
        <p:nvSpPr>
          <p:cNvPr id="99353" name="Text Box 25"/>
          <p:cNvSpPr txBox="1">
            <a:spLocks noChangeArrowheads="1"/>
          </p:cNvSpPr>
          <p:nvPr/>
        </p:nvSpPr>
        <p:spPr bwMode="auto">
          <a:xfrm>
            <a:off x="6367569" y="5358624"/>
            <a:ext cx="2874963" cy="461665"/>
          </a:xfrm>
          <a:prstGeom prst="rect">
            <a:avLst/>
          </a:prstGeom>
          <a:noFill/>
          <a:ln w="12700">
            <a:noFill/>
            <a:miter lim="800000"/>
            <a:headEnd/>
            <a:tailEnd/>
          </a:ln>
        </p:spPr>
        <p:txBody>
          <a:bodyPr anchor="ctr">
            <a:spAutoFit/>
          </a:bodyPr>
          <a:lstStyle/>
          <a:p>
            <a:r>
              <a:rPr lang="nl-NL" sz="2400" dirty="0">
                <a:solidFill>
                  <a:srgbClr val="ADE4FD"/>
                </a:solidFill>
              </a:rPr>
              <a:t>Rood- &amp; Vingerwier</a:t>
            </a:r>
          </a:p>
        </p:txBody>
      </p:sp>
      <p:sp>
        <p:nvSpPr>
          <p:cNvPr id="17" name="Titel 16"/>
          <p:cNvSpPr>
            <a:spLocks noGrp="1"/>
          </p:cNvSpPr>
          <p:nvPr>
            <p:ph type="title"/>
          </p:nvPr>
        </p:nvSpPr>
        <p:spPr>
          <a:xfrm>
            <a:off x="912015" y="17469"/>
            <a:ext cx="5643570" cy="1143000"/>
          </a:xfrm>
        </p:spPr>
        <p:txBody>
          <a:bodyPr>
            <a:normAutofit/>
          </a:bodyPr>
          <a:lstStyle/>
          <a:p>
            <a:pPr algn="l"/>
            <a:r>
              <a:rPr lang="nl-NL" dirty="0"/>
              <a:t>Ecosysteem</a:t>
            </a:r>
          </a:p>
        </p:txBody>
      </p:sp>
      <p:sp>
        <p:nvSpPr>
          <p:cNvPr id="2" name="Tijdelijke aanduiding voor dianummer 1">
            <a:extLst>
              <a:ext uri="{FF2B5EF4-FFF2-40B4-BE49-F238E27FC236}">
                <a16:creationId xmlns:a16="http://schemas.microsoft.com/office/drawing/2014/main" id="{E34B6A76-3545-4392-B7CB-6C4863D24E4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12</a:t>
            </a:fld>
            <a:endParaRPr lang="nl-NL"/>
          </a:p>
        </p:txBody>
      </p:sp>
    </p:spTree>
    <p:extLst>
      <p:ext uri="{BB962C8B-B14F-4D97-AF65-F5344CB8AC3E}">
        <p14:creationId xmlns:p14="http://schemas.microsoft.com/office/powerpoint/2010/main" val="407661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1000"/>
                                  </p:stCondLst>
                                  <p:childTnLst>
                                    <p:set>
                                      <p:cBhvr>
                                        <p:cTn id="6" dur="1" fill="hold">
                                          <p:stCondLst>
                                            <p:cond delay="0"/>
                                          </p:stCondLst>
                                        </p:cTn>
                                        <p:tgtEl>
                                          <p:spTgt spid="99347"/>
                                        </p:tgtEl>
                                        <p:attrNameLst>
                                          <p:attrName>style.visibility</p:attrName>
                                        </p:attrNameLst>
                                      </p:cBhvr>
                                      <p:to>
                                        <p:strVal val="visible"/>
                                      </p:to>
                                    </p:set>
                                    <p:animEffect transition="in" filter="barn(outVertical)">
                                      <p:cBhvr>
                                        <p:cTn id="7" dur="500"/>
                                        <p:tgtEl>
                                          <p:spTgt spid="99347"/>
                                        </p:tgtEl>
                                      </p:cBhvr>
                                    </p:animEffect>
                                  </p:childTnLst>
                                </p:cTn>
                              </p:par>
                            </p:childTnLst>
                          </p:cTn>
                        </p:par>
                        <p:par>
                          <p:cTn id="8" fill="hold">
                            <p:stCondLst>
                              <p:cond delay="1500"/>
                            </p:stCondLst>
                            <p:childTnLst>
                              <p:par>
                                <p:cTn id="9" presetID="16" presetClass="entr" presetSubtype="37" fill="hold" grpId="0" nodeType="afterEffect">
                                  <p:stCondLst>
                                    <p:cond delay="1000"/>
                                  </p:stCondLst>
                                  <p:childTnLst>
                                    <p:set>
                                      <p:cBhvr>
                                        <p:cTn id="10" dur="1" fill="hold">
                                          <p:stCondLst>
                                            <p:cond delay="0"/>
                                          </p:stCondLst>
                                        </p:cTn>
                                        <p:tgtEl>
                                          <p:spTgt spid="99342"/>
                                        </p:tgtEl>
                                        <p:attrNameLst>
                                          <p:attrName>style.visibility</p:attrName>
                                        </p:attrNameLst>
                                      </p:cBhvr>
                                      <p:to>
                                        <p:strVal val="visible"/>
                                      </p:to>
                                    </p:set>
                                    <p:animEffect transition="in" filter="barn(outVertical)">
                                      <p:cBhvr>
                                        <p:cTn id="11" dur="500"/>
                                        <p:tgtEl>
                                          <p:spTgt spid="99342"/>
                                        </p:tgtEl>
                                      </p:cBhvr>
                                    </p:animEffect>
                                  </p:childTnLst>
                                </p:cTn>
                              </p:par>
                            </p:childTnLst>
                          </p:cTn>
                        </p:par>
                        <p:par>
                          <p:cTn id="12" fill="hold">
                            <p:stCondLst>
                              <p:cond delay="3000"/>
                            </p:stCondLst>
                            <p:childTnLst>
                              <p:par>
                                <p:cTn id="13" presetID="16" presetClass="entr" presetSubtype="37" fill="hold" grpId="0" nodeType="afterEffect">
                                  <p:stCondLst>
                                    <p:cond delay="1000"/>
                                  </p:stCondLst>
                                  <p:childTnLst>
                                    <p:set>
                                      <p:cBhvr>
                                        <p:cTn id="14" dur="1" fill="hold">
                                          <p:stCondLst>
                                            <p:cond delay="0"/>
                                          </p:stCondLst>
                                        </p:cTn>
                                        <p:tgtEl>
                                          <p:spTgt spid="99344"/>
                                        </p:tgtEl>
                                        <p:attrNameLst>
                                          <p:attrName>style.visibility</p:attrName>
                                        </p:attrNameLst>
                                      </p:cBhvr>
                                      <p:to>
                                        <p:strVal val="visible"/>
                                      </p:to>
                                    </p:set>
                                    <p:animEffect transition="in" filter="barn(outVertical)">
                                      <p:cBhvr>
                                        <p:cTn id="15" dur="500"/>
                                        <p:tgtEl>
                                          <p:spTgt spid="99344"/>
                                        </p:tgtEl>
                                      </p:cBhvr>
                                    </p:animEffect>
                                  </p:childTnLst>
                                </p:cTn>
                              </p:par>
                            </p:childTnLst>
                          </p:cTn>
                        </p:par>
                        <p:par>
                          <p:cTn id="16" fill="hold">
                            <p:stCondLst>
                              <p:cond delay="4500"/>
                            </p:stCondLst>
                            <p:childTnLst>
                              <p:par>
                                <p:cTn id="17" presetID="16" presetClass="entr" presetSubtype="37" fill="hold" grpId="0" nodeType="afterEffect">
                                  <p:stCondLst>
                                    <p:cond delay="1000"/>
                                  </p:stCondLst>
                                  <p:childTnLst>
                                    <p:set>
                                      <p:cBhvr>
                                        <p:cTn id="18" dur="1" fill="hold">
                                          <p:stCondLst>
                                            <p:cond delay="0"/>
                                          </p:stCondLst>
                                        </p:cTn>
                                        <p:tgtEl>
                                          <p:spTgt spid="99341"/>
                                        </p:tgtEl>
                                        <p:attrNameLst>
                                          <p:attrName>style.visibility</p:attrName>
                                        </p:attrNameLst>
                                      </p:cBhvr>
                                      <p:to>
                                        <p:strVal val="visible"/>
                                      </p:to>
                                    </p:set>
                                    <p:animEffect transition="in" filter="barn(outVertical)">
                                      <p:cBhvr>
                                        <p:cTn id="19" dur="500"/>
                                        <p:tgtEl>
                                          <p:spTgt spid="99341"/>
                                        </p:tgtEl>
                                      </p:cBhvr>
                                    </p:animEffect>
                                  </p:childTnLst>
                                </p:cTn>
                              </p:par>
                            </p:childTnLst>
                          </p:cTn>
                        </p:par>
                        <p:par>
                          <p:cTn id="20" fill="hold">
                            <p:stCondLst>
                              <p:cond delay="6000"/>
                            </p:stCondLst>
                            <p:childTnLst>
                              <p:par>
                                <p:cTn id="21" presetID="16" presetClass="entr" presetSubtype="37" fill="hold" grpId="0" nodeType="afterEffect">
                                  <p:stCondLst>
                                    <p:cond delay="1000"/>
                                  </p:stCondLst>
                                  <p:childTnLst>
                                    <p:set>
                                      <p:cBhvr>
                                        <p:cTn id="22" dur="1" fill="hold">
                                          <p:stCondLst>
                                            <p:cond delay="0"/>
                                          </p:stCondLst>
                                        </p:cTn>
                                        <p:tgtEl>
                                          <p:spTgt spid="99346"/>
                                        </p:tgtEl>
                                        <p:attrNameLst>
                                          <p:attrName>style.visibility</p:attrName>
                                        </p:attrNameLst>
                                      </p:cBhvr>
                                      <p:to>
                                        <p:strVal val="visible"/>
                                      </p:to>
                                    </p:set>
                                    <p:animEffect transition="in" filter="barn(outVertical)">
                                      <p:cBhvr>
                                        <p:cTn id="23" dur="500"/>
                                        <p:tgtEl>
                                          <p:spTgt spid="99346"/>
                                        </p:tgtEl>
                                      </p:cBhvr>
                                    </p:animEffect>
                                  </p:childTnLst>
                                </p:cTn>
                              </p:par>
                            </p:childTnLst>
                          </p:cTn>
                        </p:par>
                        <p:par>
                          <p:cTn id="24" fill="hold">
                            <p:stCondLst>
                              <p:cond delay="7500"/>
                            </p:stCondLst>
                            <p:childTnLst>
                              <p:par>
                                <p:cTn id="25" presetID="16" presetClass="entr" presetSubtype="37" fill="hold" grpId="0" nodeType="afterEffect">
                                  <p:stCondLst>
                                    <p:cond delay="1000"/>
                                  </p:stCondLst>
                                  <p:childTnLst>
                                    <p:set>
                                      <p:cBhvr>
                                        <p:cTn id="26" dur="1" fill="hold">
                                          <p:stCondLst>
                                            <p:cond delay="0"/>
                                          </p:stCondLst>
                                        </p:cTn>
                                        <p:tgtEl>
                                          <p:spTgt spid="99339"/>
                                        </p:tgtEl>
                                        <p:attrNameLst>
                                          <p:attrName>style.visibility</p:attrName>
                                        </p:attrNameLst>
                                      </p:cBhvr>
                                      <p:to>
                                        <p:strVal val="visible"/>
                                      </p:to>
                                    </p:set>
                                    <p:animEffect transition="in" filter="barn(outVertical)">
                                      <p:cBhvr>
                                        <p:cTn id="27" dur="500"/>
                                        <p:tgtEl>
                                          <p:spTgt spid="99339"/>
                                        </p:tgtEl>
                                      </p:cBhvr>
                                    </p:animEffect>
                                  </p:childTnLst>
                                </p:cTn>
                              </p:par>
                            </p:childTnLst>
                          </p:cTn>
                        </p:par>
                        <p:par>
                          <p:cTn id="28" fill="hold">
                            <p:stCondLst>
                              <p:cond delay="9000"/>
                            </p:stCondLst>
                            <p:childTnLst>
                              <p:par>
                                <p:cTn id="29" presetID="16" presetClass="entr" presetSubtype="37" fill="hold" grpId="0" nodeType="afterEffect">
                                  <p:stCondLst>
                                    <p:cond delay="1000"/>
                                  </p:stCondLst>
                                  <p:childTnLst>
                                    <p:set>
                                      <p:cBhvr>
                                        <p:cTn id="30" dur="1" fill="hold">
                                          <p:stCondLst>
                                            <p:cond delay="0"/>
                                          </p:stCondLst>
                                        </p:cTn>
                                        <p:tgtEl>
                                          <p:spTgt spid="99345"/>
                                        </p:tgtEl>
                                        <p:attrNameLst>
                                          <p:attrName>style.visibility</p:attrName>
                                        </p:attrNameLst>
                                      </p:cBhvr>
                                      <p:to>
                                        <p:strVal val="visible"/>
                                      </p:to>
                                    </p:set>
                                    <p:animEffect transition="in" filter="barn(outVertical)">
                                      <p:cBhvr>
                                        <p:cTn id="31" dur="500"/>
                                        <p:tgtEl>
                                          <p:spTgt spid="99345"/>
                                        </p:tgtEl>
                                      </p:cBhvr>
                                    </p:animEffect>
                                  </p:childTnLst>
                                </p:cTn>
                              </p:par>
                            </p:childTnLst>
                          </p:cTn>
                        </p:par>
                        <p:par>
                          <p:cTn id="32" fill="hold">
                            <p:stCondLst>
                              <p:cond delay="10500"/>
                            </p:stCondLst>
                            <p:childTnLst>
                              <p:par>
                                <p:cTn id="33" presetID="16" presetClass="entr" presetSubtype="37" fill="hold" grpId="0" nodeType="afterEffect">
                                  <p:stCondLst>
                                    <p:cond delay="1000"/>
                                  </p:stCondLst>
                                  <p:childTnLst>
                                    <p:set>
                                      <p:cBhvr>
                                        <p:cTn id="34" dur="1" fill="hold">
                                          <p:stCondLst>
                                            <p:cond delay="0"/>
                                          </p:stCondLst>
                                        </p:cTn>
                                        <p:tgtEl>
                                          <p:spTgt spid="99340"/>
                                        </p:tgtEl>
                                        <p:attrNameLst>
                                          <p:attrName>style.visibility</p:attrName>
                                        </p:attrNameLst>
                                      </p:cBhvr>
                                      <p:to>
                                        <p:strVal val="visible"/>
                                      </p:to>
                                    </p:set>
                                    <p:animEffect transition="in" filter="barn(outVertical)">
                                      <p:cBhvr>
                                        <p:cTn id="35" dur="500"/>
                                        <p:tgtEl>
                                          <p:spTgt spid="99340"/>
                                        </p:tgtEl>
                                      </p:cBhvr>
                                    </p:animEffect>
                                  </p:childTnLst>
                                </p:cTn>
                              </p:par>
                            </p:childTnLst>
                          </p:cTn>
                        </p:par>
                        <p:par>
                          <p:cTn id="36" fill="hold">
                            <p:stCondLst>
                              <p:cond delay="12000"/>
                            </p:stCondLst>
                            <p:childTnLst>
                              <p:par>
                                <p:cTn id="37" presetID="16" presetClass="entr" presetSubtype="37" fill="hold" grpId="0" nodeType="afterEffect">
                                  <p:stCondLst>
                                    <p:cond delay="1000"/>
                                  </p:stCondLst>
                                  <p:childTnLst>
                                    <p:set>
                                      <p:cBhvr>
                                        <p:cTn id="38" dur="1" fill="hold">
                                          <p:stCondLst>
                                            <p:cond delay="0"/>
                                          </p:stCondLst>
                                        </p:cTn>
                                        <p:tgtEl>
                                          <p:spTgt spid="99348"/>
                                        </p:tgtEl>
                                        <p:attrNameLst>
                                          <p:attrName>style.visibility</p:attrName>
                                        </p:attrNameLst>
                                      </p:cBhvr>
                                      <p:to>
                                        <p:strVal val="visible"/>
                                      </p:to>
                                    </p:set>
                                    <p:animEffect transition="in" filter="barn(outVertical)">
                                      <p:cBhvr>
                                        <p:cTn id="39" dur="500"/>
                                        <p:tgtEl>
                                          <p:spTgt spid="99348"/>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37" fill="hold" grpId="0" nodeType="clickEffect">
                                  <p:stCondLst>
                                    <p:cond delay="0"/>
                                  </p:stCondLst>
                                  <p:childTnLst>
                                    <p:set>
                                      <p:cBhvr>
                                        <p:cTn id="43" dur="1" fill="hold">
                                          <p:stCondLst>
                                            <p:cond delay="0"/>
                                          </p:stCondLst>
                                        </p:cTn>
                                        <p:tgtEl>
                                          <p:spTgt spid="99350"/>
                                        </p:tgtEl>
                                        <p:attrNameLst>
                                          <p:attrName>style.visibility</p:attrName>
                                        </p:attrNameLst>
                                      </p:cBhvr>
                                      <p:to>
                                        <p:strVal val="visible"/>
                                      </p:to>
                                    </p:set>
                                    <p:animEffect transition="in" filter="barn(outVertical)">
                                      <p:cBhvr>
                                        <p:cTn id="44" dur="500"/>
                                        <p:tgtEl>
                                          <p:spTgt spid="99350"/>
                                        </p:tgtEl>
                                      </p:cBhvr>
                                    </p:animEffect>
                                  </p:childTnLst>
                                </p:cTn>
                              </p:par>
                            </p:childTnLst>
                          </p:cTn>
                        </p:par>
                        <p:par>
                          <p:cTn id="45" fill="hold">
                            <p:stCondLst>
                              <p:cond delay="500"/>
                            </p:stCondLst>
                            <p:childTnLst>
                              <p:par>
                                <p:cTn id="46" presetID="16" presetClass="entr" presetSubtype="37" fill="hold" grpId="0" nodeType="afterEffect">
                                  <p:stCondLst>
                                    <p:cond delay="1000"/>
                                  </p:stCondLst>
                                  <p:childTnLst>
                                    <p:set>
                                      <p:cBhvr>
                                        <p:cTn id="47" dur="1" fill="hold">
                                          <p:stCondLst>
                                            <p:cond delay="0"/>
                                          </p:stCondLst>
                                        </p:cTn>
                                        <p:tgtEl>
                                          <p:spTgt spid="99338"/>
                                        </p:tgtEl>
                                        <p:attrNameLst>
                                          <p:attrName>style.visibility</p:attrName>
                                        </p:attrNameLst>
                                      </p:cBhvr>
                                      <p:to>
                                        <p:strVal val="visible"/>
                                      </p:to>
                                    </p:set>
                                    <p:animEffect transition="in" filter="barn(outVertical)">
                                      <p:cBhvr>
                                        <p:cTn id="48" dur="500"/>
                                        <p:tgtEl>
                                          <p:spTgt spid="99338"/>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9353"/>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499"/>
                                          </p:stCondLst>
                                        </p:cTn>
                                        <p:tgtEl>
                                          <p:spTgt spid="99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8" grpId="0" animBg="1"/>
      <p:bldP spid="99339" grpId="0" animBg="1"/>
      <p:bldP spid="99340" grpId="0" animBg="1"/>
      <p:bldP spid="99341" grpId="0" animBg="1"/>
      <p:bldP spid="99342" grpId="0" animBg="1"/>
      <p:bldP spid="99344" grpId="0"/>
      <p:bldP spid="99345" grpId="0" animBg="1"/>
      <p:bldP spid="99346" grpId="0" animBg="1"/>
      <p:bldP spid="99347" grpId="0"/>
      <p:bldP spid="99348" grpId="0" autoUpdateAnimBg="0"/>
      <p:bldP spid="99350" grpId="0" autoUpdateAnimBg="0"/>
      <p:bldP spid="99352" grpId="0" autoUpdateAnimBg="0"/>
      <p:bldP spid="9935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r>
              <a:rPr lang="nl-NL"/>
              <a:t>Ontwikkeling binnen Ecosysteem</a:t>
            </a:r>
            <a:endParaRPr lang="nl-NL" dirty="0"/>
          </a:p>
        </p:txBody>
      </p:sp>
      <p:sp>
        <p:nvSpPr>
          <p:cNvPr id="103431" name="Rectangle 7"/>
          <p:cNvSpPr>
            <a:spLocks noGrp="1" noChangeArrowheads="1"/>
          </p:cNvSpPr>
          <p:nvPr>
            <p:ph sz="half" idx="1"/>
          </p:nvPr>
        </p:nvSpPr>
        <p:spPr>
          <a:xfrm>
            <a:off x="838200" y="1627226"/>
            <a:ext cx="5181600" cy="4351338"/>
          </a:xfrm>
        </p:spPr>
        <p:txBody>
          <a:bodyPr/>
          <a:lstStyle/>
          <a:p>
            <a:r>
              <a:rPr lang="nl-NL" dirty="0"/>
              <a:t>Jong systeem</a:t>
            </a:r>
          </a:p>
          <a:p>
            <a:r>
              <a:rPr lang="nl-NL" dirty="0"/>
              <a:t>Weinig soorten</a:t>
            </a:r>
          </a:p>
          <a:p>
            <a:r>
              <a:rPr lang="nl-NL" dirty="0"/>
              <a:t>Veel individuen/soort</a:t>
            </a:r>
          </a:p>
          <a:p>
            <a:r>
              <a:rPr lang="nl-NL" dirty="0"/>
              <a:t>Vaak gevoelig voor </a:t>
            </a:r>
            <a:r>
              <a:rPr lang="nl-NL" dirty="0" err="1"/>
              <a:t>a-biotische</a:t>
            </a:r>
            <a:r>
              <a:rPr lang="nl-NL" dirty="0"/>
              <a:t> factoren</a:t>
            </a:r>
          </a:p>
          <a:p>
            <a:r>
              <a:rPr lang="nl-NL" dirty="0"/>
              <a:t>Dynamisch</a:t>
            </a:r>
          </a:p>
          <a:p>
            <a:r>
              <a:rPr lang="nl-NL" dirty="0"/>
              <a:t>Voorbeeld: Grevelingen?</a:t>
            </a:r>
          </a:p>
        </p:txBody>
      </p:sp>
      <p:sp>
        <p:nvSpPr>
          <p:cNvPr id="103432" name="Rectangle 8"/>
          <p:cNvSpPr>
            <a:spLocks noGrp="1" noChangeArrowheads="1"/>
          </p:cNvSpPr>
          <p:nvPr>
            <p:ph sz="half" idx="2"/>
          </p:nvPr>
        </p:nvSpPr>
        <p:spPr>
          <a:xfrm>
            <a:off x="6172200" y="1627226"/>
            <a:ext cx="5181600" cy="4351338"/>
          </a:xfrm>
        </p:spPr>
        <p:txBody>
          <a:bodyPr/>
          <a:lstStyle/>
          <a:p>
            <a:r>
              <a:rPr lang="nl-NL" dirty="0"/>
              <a:t>Stabiel systeem (Evenwicht)</a:t>
            </a:r>
          </a:p>
          <a:p>
            <a:r>
              <a:rPr lang="nl-NL" dirty="0"/>
              <a:t>Veel soorten</a:t>
            </a:r>
          </a:p>
          <a:p>
            <a:r>
              <a:rPr lang="nl-NL" dirty="0"/>
              <a:t>Weinig individuen/soort</a:t>
            </a:r>
          </a:p>
          <a:p>
            <a:r>
              <a:rPr lang="nl-NL" dirty="0"/>
              <a:t>Wel verschillen jaar/jaar</a:t>
            </a:r>
          </a:p>
          <a:p>
            <a:r>
              <a:rPr lang="nl-NL" dirty="0"/>
              <a:t>Voorbeeld: Oosterschelde </a:t>
            </a:r>
          </a:p>
        </p:txBody>
      </p:sp>
      <p:pic>
        <p:nvPicPr>
          <p:cNvPr id="10245" name="Picture 11"/>
          <p:cNvPicPr>
            <a:picLocks noChangeAspect="1" noChangeArrowheads="1"/>
          </p:cNvPicPr>
          <p:nvPr/>
        </p:nvPicPr>
        <p:blipFill>
          <a:blip r:embed="rId3" cstate="print"/>
          <a:srcRect/>
          <a:stretch>
            <a:fillRect/>
          </a:stretch>
        </p:blipFill>
        <p:spPr bwMode="auto">
          <a:xfrm>
            <a:off x="6438900" y="4052139"/>
            <a:ext cx="4648200" cy="2736850"/>
          </a:xfrm>
          <a:prstGeom prst="rect">
            <a:avLst/>
          </a:prstGeom>
          <a:ln>
            <a:noFill/>
          </a:ln>
          <a:effectLst>
            <a:outerShdw blurRad="292100" dist="139700" dir="2700000" algn="tl" rotWithShape="0">
              <a:srgbClr val="333333">
                <a:alpha val="65000"/>
              </a:srgbClr>
            </a:outerShdw>
          </a:effectLst>
        </p:spPr>
      </p:pic>
      <p:sp>
        <p:nvSpPr>
          <p:cNvPr id="2" name="Tijdelijke aanduiding voor dianummer 1">
            <a:extLst>
              <a:ext uri="{FF2B5EF4-FFF2-40B4-BE49-F238E27FC236}">
                <a16:creationId xmlns:a16="http://schemas.microsoft.com/office/drawing/2014/main" id="{DD8DBC22-84A1-42C5-8140-8D28A7777241}"/>
              </a:ext>
            </a:extLst>
          </p:cNvPr>
          <p:cNvSpPr>
            <a:spLocks noGrp="1"/>
          </p:cNvSpPr>
          <p:nvPr>
            <p:ph type="sldNum" sz="quarter" idx="12"/>
          </p:nvPr>
        </p:nvSpPr>
        <p:spPr/>
        <p:txBody>
          <a:bodyPr/>
          <a:lstStyle/>
          <a:p>
            <a:fld id="{ECA1B8AA-CDE6-4FAC-B964-C03C65C26EBE}" type="slidenum">
              <a:rPr lang="nl-NL" smtClean="0"/>
              <a:t>13</a:t>
            </a:fld>
            <a:endParaRPr lang="nl-NL"/>
          </a:p>
        </p:txBody>
      </p:sp>
    </p:spTree>
    <p:extLst>
      <p:ext uri="{BB962C8B-B14F-4D97-AF65-F5344CB8AC3E}">
        <p14:creationId xmlns:p14="http://schemas.microsoft.com/office/powerpoint/2010/main" val="181838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4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3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1" grpId="0" autoUpdateAnimBg="0"/>
      <p:bldP spid="10343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C26FCA8A-DC6C-181A-074A-6C950274EF62}"/>
              </a:ext>
            </a:extLst>
          </p:cNvPr>
          <p:cNvSpPr>
            <a:spLocks noGrp="1"/>
          </p:cNvSpPr>
          <p:nvPr>
            <p:ph type="title"/>
          </p:nvPr>
        </p:nvSpPr>
        <p:spPr/>
        <p:txBody>
          <a:bodyPr/>
          <a:lstStyle/>
          <a:p>
            <a:r>
              <a:rPr lang="nl-NL" dirty="0"/>
              <a:t>Even proberen…..</a:t>
            </a:r>
          </a:p>
        </p:txBody>
      </p:sp>
      <p:sp>
        <p:nvSpPr>
          <p:cNvPr id="5" name="Tijdelijke aanduiding voor dianummer 4">
            <a:extLst>
              <a:ext uri="{FF2B5EF4-FFF2-40B4-BE49-F238E27FC236}">
                <a16:creationId xmlns:a16="http://schemas.microsoft.com/office/drawing/2014/main" id="{1F6BBD3D-50A3-60AD-770C-F3C03772D058}"/>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pPr/>
              <a:t>14</a:t>
            </a:fld>
            <a:endParaRPr lang="nl-NL"/>
          </a:p>
        </p:txBody>
      </p:sp>
      <p:pic>
        <p:nvPicPr>
          <p:cNvPr id="11" name="Afbeelding 10">
            <a:extLst>
              <a:ext uri="{FF2B5EF4-FFF2-40B4-BE49-F238E27FC236}">
                <a16:creationId xmlns:a16="http://schemas.microsoft.com/office/drawing/2014/main" id="{3BC55625-51F0-19D5-93B4-7A871DB5C6CE}"/>
              </a:ext>
            </a:extLst>
          </p:cNvPr>
          <p:cNvPicPr>
            <a:picLocks noChangeAspect="1"/>
          </p:cNvPicPr>
          <p:nvPr/>
        </p:nvPicPr>
        <p:blipFill rotWithShape="1">
          <a:blip r:embed="rId3">
            <a:extLst>
              <a:ext uri="{28A0092B-C50C-407E-A947-70E740481C1C}">
                <a14:useLocalDpi xmlns:a14="http://schemas.microsoft.com/office/drawing/2010/main" val="0"/>
              </a:ext>
            </a:extLst>
          </a:blip>
          <a:srcRect t="8435" b="15217"/>
          <a:stretch/>
        </p:blipFill>
        <p:spPr bwMode="auto">
          <a:xfrm>
            <a:off x="5844619" y="0"/>
            <a:ext cx="6347381" cy="6855598"/>
          </a:xfrm>
          <a:prstGeom prst="rect">
            <a:avLst/>
          </a:prstGeom>
          <a:noFill/>
          <a:ln>
            <a:noFill/>
          </a:ln>
          <a:extLst>
            <a:ext uri="{53640926-AAD7-44D8-BBD7-CCE9431645EC}">
              <a14:shadowObscured xmlns:a14="http://schemas.microsoft.com/office/drawing/2010/main"/>
            </a:ext>
          </a:extLst>
        </p:spPr>
      </p:pic>
      <p:sp>
        <p:nvSpPr>
          <p:cNvPr id="2" name="Pijl: omhoog 1">
            <a:extLst>
              <a:ext uri="{FF2B5EF4-FFF2-40B4-BE49-F238E27FC236}">
                <a16:creationId xmlns:a16="http://schemas.microsoft.com/office/drawing/2014/main" id="{FBFE4A91-78A2-4DB9-3A64-CDDC502DB3C9}"/>
              </a:ext>
            </a:extLst>
          </p:cNvPr>
          <p:cNvSpPr/>
          <p:nvPr/>
        </p:nvSpPr>
        <p:spPr>
          <a:xfrm rot="8107147">
            <a:off x="9338941" y="1514586"/>
            <a:ext cx="548478" cy="461831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Pijl: omhoog 2">
            <a:extLst>
              <a:ext uri="{FF2B5EF4-FFF2-40B4-BE49-F238E27FC236}">
                <a16:creationId xmlns:a16="http://schemas.microsoft.com/office/drawing/2014/main" id="{F5919572-0241-A13D-04DB-FC01B46EF48C}"/>
              </a:ext>
            </a:extLst>
          </p:cNvPr>
          <p:cNvSpPr/>
          <p:nvPr/>
        </p:nvSpPr>
        <p:spPr>
          <a:xfrm rot="3600682">
            <a:off x="9409154" y="1153087"/>
            <a:ext cx="548478" cy="2890779"/>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Pijl: omhoog 3">
            <a:extLst>
              <a:ext uri="{FF2B5EF4-FFF2-40B4-BE49-F238E27FC236}">
                <a16:creationId xmlns:a16="http://schemas.microsoft.com/office/drawing/2014/main" id="{DA06B70B-F484-3131-70C6-F746164ECDA4}"/>
              </a:ext>
            </a:extLst>
          </p:cNvPr>
          <p:cNvSpPr/>
          <p:nvPr/>
        </p:nvSpPr>
        <p:spPr>
          <a:xfrm rot="3600682">
            <a:off x="9214712" y="3018674"/>
            <a:ext cx="548478" cy="2890779"/>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5188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500"/>
                            </p:stCondLst>
                            <p:childTnLst>
                              <p:par>
                                <p:cTn id="13" presetID="16" presetClass="entr" presetSubtype="21" fill="hold" grpId="0"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1"/>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12700">
            <a:noFill/>
            <a:miter lim="800000"/>
            <a:headEnd/>
            <a:tailEnd/>
          </a:ln>
        </p:spPr>
      </p:pic>
      <p:sp>
        <p:nvSpPr>
          <p:cNvPr id="159747" name="AutoShape 3"/>
          <p:cNvSpPr>
            <a:spLocks/>
          </p:cNvSpPr>
          <p:nvPr/>
        </p:nvSpPr>
        <p:spPr bwMode="auto">
          <a:xfrm rot="-5437467">
            <a:off x="7140575" y="-739775"/>
            <a:ext cx="349250" cy="6705600"/>
          </a:xfrm>
          <a:prstGeom prst="rightBrace">
            <a:avLst>
              <a:gd name="adj1" fmla="val 160000"/>
              <a:gd name="adj2" fmla="val 50000"/>
            </a:avLst>
          </a:prstGeom>
          <a:noFill/>
          <a:ln w="76200">
            <a:solidFill>
              <a:srgbClr val="FFFF00"/>
            </a:solidFill>
            <a:round/>
            <a:headEnd/>
            <a:tailEnd/>
          </a:ln>
        </p:spPr>
        <p:txBody>
          <a:bodyPr wrap="none" anchor="ctr"/>
          <a:lstStyle/>
          <a:p>
            <a:endParaRPr lang="nl-NL"/>
          </a:p>
        </p:txBody>
      </p:sp>
      <p:sp>
        <p:nvSpPr>
          <p:cNvPr id="159748" name="Text Box 4"/>
          <p:cNvSpPr txBox="1">
            <a:spLocks noChangeArrowheads="1"/>
          </p:cNvSpPr>
          <p:nvPr/>
        </p:nvSpPr>
        <p:spPr bwMode="auto">
          <a:xfrm>
            <a:off x="6019801" y="1905001"/>
            <a:ext cx="2401619" cy="584775"/>
          </a:xfrm>
          <a:prstGeom prst="rect">
            <a:avLst/>
          </a:prstGeom>
          <a:noFill/>
          <a:ln w="12700">
            <a:noFill/>
            <a:miter lim="800000"/>
            <a:headEnd/>
            <a:tailEnd/>
          </a:ln>
        </p:spPr>
        <p:txBody>
          <a:bodyPr wrap="none">
            <a:spAutoFit/>
          </a:bodyPr>
          <a:lstStyle/>
          <a:p>
            <a:r>
              <a:rPr lang="nl-NL" sz="3200">
                <a:solidFill>
                  <a:srgbClr val="FFFF00"/>
                </a:solidFill>
              </a:rPr>
              <a:t>Getijdenzone</a:t>
            </a:r>
          </a:p>
        </p:txBody>
      </p:sp>
      <p:sp>
        <p:nvSpPr>
          <p:cNvPr id="159753" name="Line 9"/>
          <p:cNvSpPr>
            <a:spLocks noChangeShapeType="1"/>
          </p:cNvSpPr>
          <p:nvPr/>
        </p:nvSpPr>
        <p:spPr bwMode="auto">
          <a:xfrm flipV="1">
            <a:off x="6172200" y="3962400"/>
            <a:ext cx="533400" cy="304800"/>
          </a:xfrm>
          <a:prstGeom prst="line">
            <a:avLst/>
          </a:prstGeom>
          <a:noFill/>
          <a:ln w="38100">
            <a:solidFill>
              <a:srgbClr val="FFFF00"/>
            </a:solidFill>
            <a:round/>
            <a:headEnd/>
            <a:tailEnd/>
          </a:ln>
        </p:spPr>
        <p:txBody>
          <a:bodyPr wrap="none" anchor="ctr"/>
          <a:lstStyle/>
          <a:p>
            <a:endParaRPr lang="nl-NL"/>
          </a:p>
        </p:txBody>
      </p:sp>
      <p:sp>
        <p:nvSpPr>
          <p:cNvPr id="159754" name="Text Box 10"/>
          <p:cNvSpPr txBox="1">
            <a:spLocks noChangeArrowheads="1"/>
          </p:cNvSpPr>
          <p:nvPr/>
        </p:nvSpPr>
        <p:spPr bwMode="auto">
          <a:xfrm>
            <a:off x="6629401" y="3581400"/>
            <a:ext cx="3187091" cy="369332"/>
          </a:xfrm>
          <a:prstGeom prst="rect">
            <a:avLst/>
          </a:prstGeom>
          <a:noFill/>
          <a:ln w="12700">
            <a:noFill/>
            <a:miter lim="800000"/>
            <a:headEnd/>
            <a:tailEnd/>
          </a:ln>
        </p:spPr>
        <p:txBody>
          <a:bodyPr wrap="none">
            <a:spAutoFit/>
          </a:bodyPr>
          <a:lstStyle/>
          <a:p>
            <a:r>
              <a:rPr lang="nl-NL">
                <a:solidFill>
                  <a:srgbClr val="FFFF00"/>
                </a:solidFill>
              </a:rPr>
              <a:t>(Zoutminnende) hogere planten</a:t>
            </a:r>
          </a:p>
        </p:txBody>
      </p:sp>
      <p:sp>
        <p:nvSpPr>
          <p:cNvPr id="7" name="Tekstvak 6"/>
          <p:cNvSpPr txBox="1"/>
          <p:nvPr/>
        </p:nvSpPr>
        <p:spPr>
          <a:xfrm>
            <a:off x="1738282" y="285729"/>
            <a:ext cx="5874172" cy="584775"/>
          </a:xfrm>
          <a:prstGeom prst="rect">
            <a:avLst/>
          </a:prstGeom>
          <a:noFill/>
        </p:spPr>
        <p:txBody>
          <a:bodyPr wrap="none" rtlCol="0">
            <a:spAutoFit/>
          </a:bodyPr>
          <a:lstStyle/>
          <a:p>
            <a:r>
              <a:rPr lang="nl-NL" sz="3200" dirty="0"/>
              <a:t>Substraten in de Zeeuwse Delta (I)</a:t>
            </a:r>
          </a:p>
        </p:txBody>
      </p:sp>
      <p:sp>
        <p:nvSpPr>
          <p:cNvPr id="2" name="Tijdelijke aanduiding voor dianummer 1">
            <a:extLst>
              <a:ext uri="{FF2B5EF4-FFF2-40B4-BE49-F238E27FC236}">
                <a16:creationId xmlns:a16="http://schemas.microsoft.com/office/drawing/2014/main" id="{04951C44-1DC9-457E-9A3D-7DE0C29CAB77}"/>
              </a:ext>
            </a:extLst>
          </p:cNvPr>
          <p:cNvSpPr>
            <a:spLocks noGrp="1"/>
          </p:cNvSpPr>
          <p:nvPr>
            <p:ph type="sldNum" sz="quarter" idx="12"/>
          </p:nvPr>
        </p:nvSpPr>
        <p:spPr/>
        <p:txBody>
          <a:bodyPr/>
          <a:lstStyle/>
          <a:p>
            <a:fld id="{ECA1B8AA-CDE6-4FAC-B964-C03C65C26EBE}" type="slidenum">
              <a:rPr lang="nl-NL" smtClean="0"/>
              <a:t>15</a:t>
            </a:fld>
            <a:endParaRPr lang="nl-NL"/>
          </a:p>
        </p:txBody>
      </p:sp>
    </p:spTree>
    <p:extLst>
      <p:ext uri="{BB962C8B-B14F-4D97-AF65-F5344CB8AC3E}">
        <p14:creationId xmlns:p14="http://schemas.microsoft.com/office/powerpoint/2010/main" val="233169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97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8" fill="hold" grpId="0" nodeType="clickEffect">
                                  <p:stCondLst>
                                    <p:cond delay="0"/>
                                  </p:stCondLst>
                                  <p:childTnLst>
                                    <p:set>
                                      <p:cBhvr>
                                        <p:cTn id="10" dur="1" fill="hold">
                                          <p:stCondLst>
                                            <p:cond delay="0"/>
                                          </p:stCondLst>
                                        </p:cTn>
                                        <p:tgtEl>
                                          <p:spTgt spid="159747"/>
                                        </p:tgtEl>
                                        <p:attrNameLst>
                                          <p:attrName>style.visibility</p:attrName>
                                        </p:attrNameLst>
                                      </p:cBhvr>
                                      <p:to>
                                        <p:strVal val="visible"/>
                                      </p:to>
                                    </p:set>
                                    <p:anim calcmode="lin" valueType="num">
                                      <p:cBhvr>
                                        <p:cTn id="11" dur="500" fill="hold"/>
                                        <p:tgtEl>
                                          <p:spTgt spid="159747"/>
                                        </p:tgtEl>
                                        <p:attrNameLst>
                                          <p:attrName>ppt_x</p:attrName>
                                        </p:attrNameLst>
                                      </p:cBhvr>
                                      <p:tavLst>
                                        <p:tav tm="0">
                                          <p:val>
                                            <p:strVal val="#ppt_x-#ppt_w/2"/>
                                          </p:val>
                                        </p:tav>
                                        <p:tav tm="100000">
                                          <p:val>
                                            <p:strVal val="#ppt_x"/>
                                          </p:val>
                                        </p:tav>
                                      </p:tavLst>
                                    </p:anim>
                                    <p:anim calcmode="lin" valueType="num">
                                      <p:cBhvr>
                                        <p:cTn id="12" dur="500" fill="hold"/>
                                        <p:tgtEl>
                                          <p:spTgt spid="159747"/>
                                        </p:tgtEl>
                                        <p:attrNameLst>
                                          <p:attrName>ppt_y</p:attrName>
                                        </p:attrNameLst>
                                      </p:cBhvr>
                                      <p:tavLst>
                                        <p:tav tm="0">
                                          <p:val>
                                            <p:strVal val="#ppt_y"/>
                                          </p:val>
                                        </p:tav>
                                        <p:tav tm="100000">
                                          <p:val>
                                            <p:strVal val="#ppt_y"/>
                                          </p:val>
                                        </p:tav>
                                      </p:tavLst>
                                    </p:anim>
                                    <p:anim calcmode="lin" valueType="num">
                                      <p:cBhvr>
                                        <p:cTn id="13" dur="500" fill="hold"/>
                                        <p:tgtEl>
                                          <p:spTgt spid="159747"/>
                                        </p:tgtEl>
                                        <p:attrNameLst>
                                          <p:attrName>ppt_w</p:attrName>
                                        </p:attrNameLst>
                                      </p:cBhvr>
                                      <p:tavLst>
                                        <p:tav tm="0">
                                          <p:val>
                                            <p:fltVal val="0"/>
                                          </p:val>
                                        </p:tav>
                                        <p:tav tm="100000">
                                          <p:val>
                                            <p:strVal val="#ppt_w"/>
                                          </p:val>
                                        </p:tav>
                                      </p:tavLst>
                                    </p:anim>
                                    <p:anim calcmode="lin" valueType="num">
                                      <p:cBhvr>
                                        <p:cTn id="14" dur="500" fill="hold"/>
                                        <p:tgtEl>
                                          <p:spTgt spid="159747"/>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9753"/>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1000"/>
                                  </p:stCondLst>
                                  <p:childTnLst>
                                    <p:set>
                                      <p:cBhvr>
                                        <p:cTn id="21" dur="1" fill="hold">
                                          <p:stCondLst>
                                            <p:cond delay="499"/>
                                          </p:stCondLst>
                                        </p:cTn>
                                        <p:tgtEl>
                                          <p:spTgt spid="1597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animBg="1"/>
      <p:bldP spid="159748" grpId="0" autoUpdateAnimBg="0"/>
      <p:bldP spid="159753" grpId="0" animBg="1"/>
      <p:bldP spid="15975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4" name="Picture 11"/>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12700">
            <a:noFill/>
            <a:miter lim="800000"/>
            <a:headEnd/>
            <a:tailEnd/>
          </a:ln>
        </p:spPr>
      </p:pic>
      <p:sp>
        <p:nvSpPr>
          <p:cNvPr id="160771" name="AutoShape 3"/>
          <p:cNvSpPr>
            <a:spLocks/>
          </p:cNvSpPr>
          <p:nvPr/>
        </p:nvSpPr>
        <p:spPr bwMode="auto">
          <a:xfrm rot="-5134706">
            <a:off x="4076700" y="1790700"/>
            <a:ext cx="914400" cy="4038600"/>
          </a:xfrm>
          <a:prstGeom prst="rightBrace">
            <a:avLst>
              <a:gd name="adj1" fmla="val 36806"/>
              <a:gd name="adj2" fmla="val 50000"/>
            </a:avLst>
          </a:prstGeom>
          <a:noFill/>
          <a:ln w="76200">
            <a:solidFill>
              <a:srgbClr val="FFFF00"/>
            </a:solidFill>
            <a:round/>
            <a:headEnd/>
            <a:tailEnd/>
          </a:ln>
        </p:spPr>
        <p:txBody>
          <a:bodyPr wrap="none" anchor="ctr"/>
          <a:lstStyle/>
          <a:p>
            <a:endParaRPr lang="nl-NL"/>
          </a:p>
        </p:txBody>
      </p:sp>
      <p:sp>
        <p:nvSpPr>
          <p:cNvPr id="160772" name="Text Box 4"/>
          <p:cNvSpPr txBox="1">
            <a:spLocks noChangeArrowheads="1"/>
          </p:cNvSpPr>
          <p:nvPr/>
        </p:nvSpPr>
        <p:spPr bwMode="auto">
          <a:xfrm>
            <a:off x="3581401" y="2819401"/>
            <a:ext cx="2401619" cy="584775"/>
          </a:xfrm>
          <a:prstGeom prst="rect">
            <a:avLst/>
          </a:prstGeom>
          <a:noFill/>
          <a:ln w="12700">
            <a:noFill/>
            <a:miter lim="800000"/>
            <a:headEnd/>
            <a:tailEnd/>
          </a:ln>
        </p:spPr>
        <p:txBody>
          <a:bodyPr wrap="none">
            <a:spAutoFit/>
          </a:bodyPr>
          <a:lstStyle/>
          <a:p>
            <a:r>
              <a:rPr lang="nl-NL" sz="3200" dirty="0">
                <a:solidFill>
                  <a:srgbClr val="FFFF00"/>
                </a:solidFill>
              </a:rPr>
              <a:t>Getijdenzone</a:t>
            </a:r>
          </a:p>
        </p:txBody>
      </p:sp>
      <p:sp>
        <p:nvSpPr>
          <p:cNvPr id="160773" name="Line 5"/>
          <p:cNvSpPr>
            <a:spLocks noChangeShapeType="1"/>
          </p:cNvSpPr>
          <p:nvPr/>
        </p:nvSpPr>
        <p:spPr bwMode="auto">
          <a:xfrm flipV="1">
            <a:off x="6400800" y="2362200"/>
            <a:ext cx="457200" cy="533400"/>
          </a:xfrm>
          <a:prstGeom prst="line">
            <a:avLst/>
          </a:prstGeom>
          <a:noFill/>
          <a:ln w="38100">
            <a:solidFill>
              <a:srgbClr val="FFFF00"/>
            </a:solidFill>
            <a:round/>
            <a:headEnd/>
            <a:tailEnd/>
          </a:ln>
        </p:spPr>
        <p:txBody>
          <a:bodyPr wrap="none" anchor="ctr"/>
          <a:lstStyle/>
          <a:p>
            <a:endParaRPr lang="nl-NL"/>
          </a:p>
        </p:txBody>
      </p:sp>
      <p:sp>
        <p:nvSpPr>
          <p:cNvPr id="160774" name="Text Box 6"/>
          <p:cNvSpPr txBox="1">
            <a:spLocks noChangeArrowheads="1"/>
          </p:cNvSpPr>
          <p:nvPr/>
        </p:nvSpPr>
        <p:spPr bwMode="auto">
          <a:xfrm>
            <a:off x="4343401" y="1828800"/>
            <a:ext cx="4741619" cy="369332"/>
          </a:xfrm>
          <a:prstGeom prst="rect">
            <a:avLst/>
          </a:prstGeom>
          <a:noFill/>
          <a:ln w="12700">
            <a:noFill/>
            <a:miter lim="800000"/>
            <a:headEnd/>
            <a:tailEnd/>
          </a:ln>
        </p:spPr>
        <p:txBody>
          <a:bodyPr wrap="none">
            <a:spAutoFit/>
          </a:bodyPr>
          <a:lstStyle/>
          <a:p>
            <a:r>
              <a:rPr lang="nl-NL">
                <a:solidFill>
                  <a:srgbClr val="FFFF00"/>
                </a:solidFill>
              </a:rPr>
              <a:t>Basaltblokken, goede hechting voor veel soorten</a:t>
            </a:r>
          </a:p>
        </p:txBody>
      </p:sp>
      <p:sp>
        <p:nvSpPr>
          <p:cNvPr id="160775" name="Text Box 7"/>
          <p:cNvSpPr txBox="1">
            <a:spLocks noChangeArrowheads="1"/>
          </p:cNvSpPr>
          <p:nvPr/>
        </p:nvSpPr>
        <p:spPr bwMode="auto">
          <a:xfrm>
            <a:off x="3352801" y="5715000"/>
            <a:ext cx="3117135" cy="369332"/>
          </a:xfrm>
          <a:prstGeom prst="rect">
            <a:avLst/>
          </a:prstGeom>
          <a:noFill/>
          <a:ln w="12700">
            <a:noFill/>
            <a:miter lim="800000"/>
            <a:headEnd/>
            <a:tailEnd/>
          </a:ln>
        </p:spPr>
        <p:txBody>
          <a:bodyPr wrap="none">
            <a:spAutoFit/>
          </a:bodyPr>
          <a:lstStyle/>
          <a:p>
            <a:r>
              <a:rPr lang="nl-NL">
                <a:solidFill>
                  <a:srgbClr val="FFFF00"/>
                </a:solidFill>
              </a:rPr>
              <a:t>(Zwarte) korstmossen &amp; wieren</a:t>
            </a:r>
          </a:p>
        </p:txBody>
      </p:sp>
      <p:sp>
        <p:nvSpPr>
          <p:cNvPr id="160776" name="Line 8"/>
          <p:cNvSpPr>
            <a:spLocks noChangeShapeType="1"/>
          </p:cNvSpPr>
          <p:nvPr/>
        </p:nvSpPr>
        <p:spPr bwMode="auto">
          <a:xfrm flipH="1" flipV="1">
            <a:off x="3124200" y="5181600"/>
            <a:ext cx="381000" cy="533400"/>
          </a:xfrm>
          <a:prstGeom prst="line">
            <a:avLst/>
          </a:prstGeom>
          <a:noFill/>
          <a:ln w="38100">
            <a:solidFill>
              <a:srgbClr val="FFFF00"/>
            </a:solidFill>
            <a:round/>
            <a:headEnd/>
            <a:tailEnd/>
          </a:ln>
        </p:spPr>
        <p:txBody>
          <a:bodyPr wrap="none" anchor="ctr"/>
          <a:lstStyle/>
          <a:p>
            <a:endParaRPr lang="nl-NL"/>
          </a:p>
        </p:txBody>
      </p:sp>
      <p:sp>
        <p:nvSpPr>
          <p:cNvPr id="160777" name="Line 9"/>
          <p:cNvSpPr>
            <a:spLocks noChangeShapeType="1"/>
          </p:cNvSpPr>
          <p:nvPr/>
        </p:nvSpPr>
        <p:spPr bwMode="auto">
          <a:xfrm flipV="1">
            <a:off x="8991600" y="3962400"/>
            <a:ext cx="304800" cy="533400"/>
          </a:xfrm>
          <a:prstGeom prst="line">
            <a:avLst/>
          </a:prstGeom>
          <a:noFill/>
          <a:ln w="38100">
            <a:solidFill>
              <a:srgbClr val="FFFF00"/>
            </a:solidFill>
            <a:round/>
            <a:headEnd/>
            <a:tailEnd/>
          </a:ln>
        </p:spPr>
        <p:txBody>
          <a:bodyPr wrap="none" anchor="ctr"/>
          <a:lstStyle/>
          <a:p>
            <a:endParaRPr lang="nl-NL"/>
          </a:p>
        </p:txBody>
      </p:sp>
      <p:sp>
        <p:nvSpPr>
          <p:cNvPr id="160778" name="Text Box 10"/>
          <p:cNvSpPr txBox="1">
            <a:spLocks noChangeArrowheads="1"/>
          </p:cNvSpPr>
          <p:nvPr/>
        </p:nvSpPr>
        <p:spPr bwMode="auto">
          <a:xfrm>
            <a:off x="6629401" y="3581400"/>
            <a:ext cx="3187091" cy="369332"/>
          </a:xfrm>
          <a:prstGeom prst="rect">
            <a:avLst/>
          </a:prstGeom>
          <a:noFill/>
          <a:ln w="12700">
            <a:noFill/>
            <a:miter lim="800000"/>
            <a:headEnd/>
            <a:tailEnd/>
          </a:ln>
        </p:spPr>
        <p:txBody>
          <a:bodyPr wrap="none">
            <a:spAutoFit/>
          </a:bodyPr>
          <a:lstStyle/>
          <a:p>
            <a:r>
              <a:rPr lang="nl-NL">
                <a:solidFill>
                  <a:srgbClr val="FFFF00"/>
                </a:solidFill>
              </a:rPr>
              <a:t>(Zoutminnende) hogere planten</a:t>
            </a:r>
          </a:p>
        </p:txBody>
      </p:sp>
      <p:sp>
        <p:nvSpPr>
          <p:cNvPr id="160780" name="Text Box 12"/>
          <p:cNvSpPr txBox="1">
            <a:spLocks noChangeArrowheads="1"/>
          </p:cNvSpPr>
          <p:nvPr/>
        </p:nvSpPr>
        <p:spPr bwMode="auto">
          <a:xfrm>
            <a:off x="1524001" y="2286000"/>
            <a:ext cx="1785361" cy="369332"/>
          </a:xfrm>
          <a:prstGeom prst="rect">
            <a:avLst/>
          </a:prstGeom>
          <a:noFill/>
          <a:ln w="12700">
            <a:noFill/>
            <a:miter lim="800000"/>
            <a:headEnd/>
            <a:tailEnd/>
          </a:ln>
        </p:spPr>
        <p:txBody>
          <a:bodyPr wrap="none">
            <a:spAutoFit/>
          </a:bodyPr>
          <a:lstStyle/>
          <a:p>
            <a:r>
              <a:rPr lang="nl-NL">
                <a:solidFill>
                  <a:srgbClr val="FFFF00"/>
                </a:solidFill>
              </a:rPr>
              <a:t>Droogvallend slik</a:t>
            </a:r>
          </a:p>
        </p:txBody>
      </p:sp>
      <p:sp>
        <p:nvSpPr>
          <p:cNvPr id="160781" name="Line 13"/>
          <p:cNvSpPr>
            <a:spLocks noChangeShapeType="1"/>
          </p:cNvSpPr>
          <p:nvPr/>
        </p:nvSpPr>
        <p:spPr bwMode="auto">
          <a:xfrm flipH="1" flipV="1">
            <a:off x="3810000" y="2514600"/>
            <a:ext cx="838200" cy="304800"/>
          </a:xfrm>
          <a:prstGeom prst="line">
            <a:avLst/>
          </a:prstGeom>
          <a:noFill/>
          <a:ln w="38100">
            <a:solidFill>
              <a:srgbClr val="FFFF00"/>
            </a:solidFill>
            <a:round/>
            <a:headEnd/>
            <a:tailEnd/>
          </a:ln>
        </p:spPr>
        <p:txBody>
          <a:bodyPr wrap="none" anchor="ctr"/>
          <a:lstStyle/>
          <a:p>
            <a:endParaRPr lang="nl-NL"/>
          </a:p>
        </p:txBody>
      </p:sp>
      <p:sp>
        <p:nvSpPr>
          <p:cNvPr id="33805" name="Rectangle 14"/>
          <p:cNvSpPr>
            <a:spLocks noGrp="1" noChangeArrowheads="1"/>
          </p:cNvSpPr>
          <p:nvPr>
            <p:ph type="title" idx="4294967295"/>
          </p:nvPr>
        </p:nvSpPr>
        <p:spPr>
          <a:xfrm>
            <a:off x="0" y="365125"/>
            <a:ext cx="10515600" cy="1325563"/>
          </a:xfrm>
        </p:spPr>
        <p:txBody>
          <a:bodyPr>
            <a:normAutofit/>
          </a:bodyPr>
          <a:lstStyle/>
          <a:p>
            <a:r>
              <a:rPr lang="nl-NL"/>
              <a:t> </a:t>
            </a:r>
          </a:p>
        </p:txBody>
      </p:sp>
      <p:sp>
        <p:nvSpPr>
          <p:cNvPr id="14" name="Tekstvak 13"/>
          <p:cNvSpPr txBox="1"/>
          <p:nvPr/>
        </p:nvSpPr>
        <p:spPr>
          <a:xfrm>
            <a:off x="1738282" y="285729"/>
            <a:ext cx="5978368" cy="584775"/>
          </a:xfrm>
          <a:prstGeom prst="rect">
            <a:avLst/>
          </a:prstGeom>
          <a:noFill/>
        </p:spPr>
        <p:txBody>
          <a:bodyPr wrap="none" rtlCol="0">
            <a:spAutoFit/>
          </a:bodyPr>
          <a:lstStyle/>
          <a:p>
            <a:r>
              <a:rPr lang="nl-NL" sz="3200" dirty="0"/>
              <a:t>Substraten in de Zeeuwse Delta (II)</a:t>
            </a:r>
          </a:p>
        </p:txBody>
      </p:sp>
      <p:sp>
        <p:nvSpPr>
          <p:cNvPr id="15" name="AutoShape 3"/>
          <p:cNvSpPr>
            <a:spLocks/>
          </p:cNvSpPr>
          <p:nvPr/>
        </p:nvSpPr>
        <p:spPr bwMode="auto">
          <a:xfrm rot="-5134706">
            <a:off x="8296625" y="1423258"/>
            <a:ext cx="914400" cy="3541181"/>
          </a:xfrm>
          <a:prstGeom prst="rightBrace">
            <a:avLst>
              <a:gd name="adj1" fmla="val 36806"/>
              <a:gd name="adj2" fmla="val 50000"/>
            </a:avLst>
          </a:prstGeom>
          <a:noFill/>
          <a:ln w="76200">
            <a:solidFill>
              <a:srgbClr val="FFFF00"/>
            </a:solidFill>
            <a:round/>
            <a:headEnd/>
            <a:tailEnd/>
          </a:ln>
        </p:spPr>
        <p:txBody>
          <a:bodyPr wrap="none" anchor="ctr"/>
          <a:lstStyle/>
          <a:p>
            <a:endParaRPr lang="nl-NL"/>
          </a:p>
        </p:txBody>
      </p:sp>
      <p:sp>
        <p:nvSpPr>
          <p:cNvPr id="16" name="Text Box 4"/>
          <p:cNvSpPr txBox="1">
            <a:spLocks noChangeArrowheads="1"/>
          </p:cNvSpPr>
          <p:nvPr/>
        </p:nvSpPr>
        <p:spPr bwMode="auto">
          <a:xfrm>
            <a:off x="7524760" y="2214555"/>
            <a:ext cx="2672526" cy="584775"/>
          </a:xfrm>
          <a:prstGeom prst="rect">
            <a:avLst/>
          </a:prstGeom>
          <a:noFill/>
          <a:ln w="12700">
            <a:noFill/>
            <a:miter lim="800000"/>
            <a:headEnd/>
            <a:tailEnd/>
          </a:ln>
        </p:spPr>
        <p:txBody>
          <a:bodyPr wrap="none">
            <a:spAutoFit/>
          </a:bodyPr>
          <a:lstStyle/>
          <a:p>
            <a:r>
              <a:rPr lang="nl-NL" sz="3200" dirty="0" err="1">
                <a:solidFill>
                  <a:srgbClr val="FFFF00"/>
                </a:solidFill>
              </a:rPr>
              <a:t>Spatwaterzone</a:t>
            </a:r>
            <a:endParaRPr lang="nl-NL" sz="3200" dirty="0">
              <a:solidFill>
                <a:srgbClr val="FFFF00"/>
              </a:solidFill>
            </a:endParaRPr>
          </a:p>
        </p:txBody>
      </p:sp>
      <p:sp>
        <p:nvSpPr>
          <p:cNvPr id="17" name="Tekstvak 16"/>
          <p:cNvSpPr txBox="1"/>
          <p:nvPr/>
        </p:nvSpPr>
        <p:spPr>
          <a:xfrm>
            <a:off x="11149727" y="6457890"/>
            <a:ext cx="1042273" cy="400110"/>
          </a:xfrm>
          <a:prstGeom prst="rect">
            <a:avLst/>
          </a:prstGeom>
          <a:noFill/>
        </p:spPr>
        <p:txBody>
          <a:bodyPr wrap="none" rtlCol="0">
            <a:spAutoFit/>
          </a:bodyPr>
          <a:lstStyle/>
          <a:p>
            <a:r>
              <a:rPr lang="nl-NL" sz="2000" dirty="0"/>
              <a:t>101-103</a:t>
            </a:r>
          </a:p>
        </p:txBody>
      </p:sp>
      <p:sp>
        <p:nvSpPr>
          <p:cNvPr id="2" name="Tijdelijke aanduiding voor dianummer 1">
            <a:extLst>
              <a:ext uri="{FF2B5EF4-FFF2-40B4-BE49-F238E27FC236}">
                <a16:creationId xmlns:a16="http://schemas.microsoft.com/office/drawing/2014/main" id="{52907A5F-D54A-4E88-BD3A-20C29DD475FF}"/>
              </a:ext>
            </a:extLst>
          </p:cNvPr>
          <p:cNvSpPr>
            <a:spLocks noGrp="1"/>
          </p:cNvSpPr>
          <p:nvPr>
            <p:ph type="sldNum" sz="quarter" idx="12"/>
          </p:nvPr>
        </p:nvSpPr>
        <p:spPr/>
        <p:txBody>
          <a:bodyPr/>
          <a:lstStyle/>
          <a:p>
            <a:fld id="{ECA1B8AA-CDE6-4FAC-B964-C03C65C26EBE}" type="slidenum">
              <a:rPr lang="nl-NL" smtClean="0"/>
              <a:t>16</a:t>
            </a:fld>
            <a:endParaRPr lang="nl-NL"/>
          </a:p>
        </p:txBody>
      </p:sp>
    </p:spTree>
    <p:extLst>
      <p:ext uri="{BB962C8B-B14F-4D97-AF65-F5344CB8AC3E}">
        <p14:creationId xmlns:p14="http://schemas.microsoft.com/office/powerpoint/2010/main" val="182386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077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6077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6077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607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60778"/>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16077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60775"/>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16077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60780"/>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160781"/>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grpId="0" nodeType="afterEffect">
                                  <p:stCondLst>
                                    <p:cond delay="1000"/>
                                  </p:stCondLst>
                                  <p:childTnLst>
                                    <p:set>
                                      <p:cBhvr>
                                        <p:cTn id="40" dur="1" fill="hold">
                                          <p:stCondLst>
                                            <p:cond delay="499"/>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animBg="1"/>
      <p:bldP spid="160772" grpId="0" autoUpdateAnimBg="0"/>
      <p:bldP spid="160773" grpId="0" animBg="1"/>
      <p:bldP spid="160774" grpId="0" autoUpdateAnimBg="0"/>
      <p:bldP spid="160775" grpId="0" autoUpdateAnimBg="0"/>
      <p:bldP spid="160776" grpId="0" animBg="1"/>
      <p:bldP spid="160777" grpId="0" animBg="1"/>
      <p:bldP spid="160778" grpId="0" autoUpdateAnimBg="0"/>
      <p:bldP spid="160780" grpId="0" autoUpdateAnimBg="0"/>
      <p:bldP spid="160781" grpId="0" animBg="1"/>
      <p:bldP spid="15" grpId="0" animBg="1"/>
      <p:bldP spid="1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p:cNvPicPr>
            <a:picLocks noChangeAspect="1" noChangeArrowheads="1"/>
          </p:cNvPicPr>
          <p:nvPr/>
        </p:nvPicPr>
        <p:blipFill>
          <a:blip r:embed="rId3" cstate="print"/>
          <a:srcRect/>
          <a:stretch>
            <a:fillRect/>
          </a:stretch>
        </p:blipFill>
        <p:spPr bwMode="auto">
          <a:xfrm>
            <a:off x="1288592" y="0"/>
            <a:ext cx="9144000" cy="6858000"/>
          </a:xfrm>
          <a:prstGeom prst="rect">
            <a:avLst/>
          </a:prstGeom>
          <a:noFill/>
          <a:ln w="9525">
            <a:noFill/>
            <a:miter lim="800000"/>
            <a:headEnd/>
            <a:tailEnd/>
          </a:ln>
          <a:effectLst/>
        </p:spPr>
      </p:pic>
      <p:sp>
        <p:nvSpPr>
          <p:cNvPr id="6" name="Tekstvak 5"/>
          <p:cNvSpPr txBox="1"/>
          <p:nvPr/>
        </p:nvSpPr>
        <p:spPr>
          <a:xfrm>
            <a:off x="1738282" y="285728"/>
            <a:ext cx="5335500" cy="523220"/>
          </a:xfrm>
          <a:prstGeom prst="rect">
            <a:avLst/>
          </a:prstGeom>
          <a:noFill/>
        </p:spPr>
        <p:txBody>
          <a:bodyPr wrap="none" rtlCol="0">
            <a:spAutoFit/>
          </a:bodyPr>
          <a:lstStyle/>
          <a:p>
            <a:r>
              <a:rPr lang="nl-NL" sz="2800" dirty="0">
                <a:solidFill>
                  <a:schemeClr val="bg1"/>
                </a:solidFill>
              </a:rPr>
              <a:t>Substraten in de Zeeuwse Delta (III)</a:t>
            </a:r>
          </a:p>
        </p:txBody>
      </p:sp>
      <p:sp>
        <p:nvSpPr>
          <p:cNvPr id="8" name="Text Box 4"/>
          <p:cNvSpPr txBox="1">
            <a:spLocks noChangeArrowheads="1"/>
          </p:cNvSpPr>
          <p:nvPr/>
        </p:nvSpPr>
        <p:spPr bwMode="auto">
          <a:xfrm>
            <a:off x="3095604" y="4500571"/>
            <a:ext cx="2764988" cy="584775"/>
          </a:xfrm>
          <a:prstGeom prst="rect">
            <a:avLst/>
          </a:prstGeom>
          <a:noFill/>
          <a:ln w="12700">
            <a:noFill/>
            <a:miter lim="800000"/>
            <a:headEnd/>
            <a:tailEnd/>
          </a:ln>
        </p:spPr>
        <p:txBody>
          <a:bodyPr wrap="none">
            <a:spAutoFit/>
          </a:bodyPr>
          <a:lstStyle/>
          <a:p>
            <a:r>
              <a:rPr lang="nl-NL" sz="3200" dirty="0">
                <a:solidFill>
                  <a:schemeClr val="tx1">
                    <a:lumMod val="50000"/>
                  </a:schemeClr>
                </a:solidFill>
              </a:rPr>
              <a:t>Zacht Substraat</a:t>
            </a:r>
          </a:p>
        </p:txBody>
      </p:sp>
      <p:sp>
        <p:nvSpPr>
          <p:cNvPr id="9" name="Text Box 4"/>
          <p:cNvSpPr txBox="1">
            <a:spLocks noChangeArrowheads="1"/>
          </p:cNvSpPr>
          <p:nvPr/>
        </p:nvSpPr>
        <p:spPr bwMode="auto">
          <a:xfrm>
            <a:off x="7027344" y="547339"/>
            <a:ext cx="2660921" cy="584775"/>
          </a:xfrm>
          <a:prstGeom prst="rect">
            <a:avLst/>
          </a:prstGeom>
          <a:noFill/>
          <a:ln w="12700">
            <a:noFill/>
            <a:miter lim="800000"/>
            <a:headEnd/>
            <a:tailEnd/>
          </a:ln>
        </p:spPr>
        <p:txBody>
          <a:bodyPr wrap="none">
            <a:spAutoFit/>
          </a:bodyPr>
          <a:lstStyle/>
          <a:p>
            <a:r>
              <a:rPr lang="nl-NL" sz="3200" dirty="0">
                <a:solidFill>
                  <a:srgbClr val="FFFF00"/>
                </a:solidFill>
              </a:rPr>
              <a:t>Hard Substraat</a:t>
            </a:r>
          </a:p>
        </p:txBody>
      </p:sp>
      <p:sp>
        <p:nvSpPr>
          <p:cNvPr id="7" name="Tekstvak 6"/>
          <p:cNvSpPr txBox="1"/>
          <p:nvPr/>
        </p:nvSpPr>
        <p:spPr>
          <a:xfrm>
            <a:off x="10559380" y="6457890"/>
            <a:ext cx="1739579" cy="400110"/>
          </a:xfrm>
          <a:prstGeom prst="rect">
            <a:avLst/>
          </a:prstGeom>
          <a:noFill/>
        </p:spPr>
        <p:txBody>
          <a:bodyPr wrap="none" rtlCol="0">
            <a:spAutoFit/>
          </a:bodyPr>
          <a:lstStyle/>
          <a:p>
            <a:r>
              <a:rPr lang="nl-NL" sz="2000" dirty="0"/>
              <a:t>90-93/104-105</a:t>
            </a:r>
          </a:p>
        </p:txBody>
      </p:sp>
      <p:sp>
        <p:nvSpPr>
          <p:cNvPr id="10" name="Text Box 38"/>
          <p:cNvSpPr txBox="1">
            <a:spLocks noChangeArrowheads="1"/>
          </p:cNvSpPr>
          <p:nvPr/>
        </p:nvSpPr>
        <p:spPr bwMode="auto">
          <a:xfrm>
            <a:off x="2309786" y="3357563"/>
            <a:ext cx="1428468" cy="461665"/>
          </a:xfrm>
          <a:prstGeom prst="rect">
            <a:avLst/>
          </a:prstGeom>
          <a:noFill/>
          <a:ln w="12700">
            <a:noFill/>
            <a:miter lim="800000"/>
            <a:headEnd/>
            <a:tailEnd/>
          </a:ln>
        </p:spPr>
        <p:txBody>
          <a:bodyPr wrap="none">
            <a:spAutoFit/>
          </a:bodyPr>
          <a:lstStyle/>
          <a:p>
            <a:r>
              <a:rPr lang="nl-NL" sz="2400" dirty="0" err="1">
                <a:solidFill>
                  <a:srgbClr val="ADE4FD"/>
                </a:solidFill>
              </a:rPr>
              <a:t>Steenbolk</a:t>
            </a:r>
            <a:endParaRPr lang="nl-NL" sz="2400" dirty="0">
              <a:solidFill>
                <a:srgbClr val="ADE4FD"/>
              </a:solidFill>
            </a:endParaRPr>
          </a:p>
        </p:txBody>
      </p:sp>
    </p:spTree>
    <p:extLst>
      <p:ext uri="{BB962C8B-B14F-4D97-AF65-F5344CB8AC3E}">
        <p14:creationId xmlns:p14="http://schemas.microsoft.com/office/powerpoint/2010/main" val="401647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p:txBody>
          <a:bodyPr/>
          <a:lstStyle/>
          <a:p>
            <a:r>
              <a:rPr lang="nl-NL" dirty="0"/>
              <a:t>Ontwikkeling van Ecosysteem</a:t>
            </a:r>
          </a:p>
        </p:txBody>
      </p:sp>
      <p:sp>
        <p:nvSpPr>
          <p:cNvPr id="120844" name="Oval 12"/>
          <p:cNvSpPr>
            <a:spLocks noChangeArrowheads="1"/>
          </p:cNvSpPr>
          <p:nvPr/>
        </p:nvSpPr>
        <p:spPr bwMode="auto">
          <a:xfrm>
            <a:off x="1752600" y="1500182"/>
            <a:ext cx="2057400" cy="1143000"/>
          </a:xfrm>
          <a:prstGeom prst="ellipse">
            <a:avLst/>
          </a:prstGeom>
          <a:noFill/>
          <a:ln w="12700">
            <a:solidFill>
              <a:srgbClr val="ADE4FD"/>
            </a:solidFill>
            <a:round/>
            <a:headEnd/>
            <a:tailEnd/>
          </a:ln>
        </p:spPr>
        <p:txBody>
          <a:bodyPr wrap="none" anchor="ctr"/>
          <a:lstStyle/>
          <a:p>
            <a:endParaRPr lang="nl-NL"/>
          </a:p>
        </p:txBody>
      </p:sp>
      <p:sp>
        <p:nvSpPr>
          <p:cNvPr id="120845" name="Oval 13"/>
          <p:cNvSpPr>
            <a:spLocks noChangeArrowheads="1"/>
          </p:cNvSpPr>
          <p:nvPr/>
        </p:nvSpPr>
        <p:spPr bwMode="auto">
          <a:xfrm>
            <a:off x="4038600" y="2362200"/>
            <a:ext cx="2057400" cy="1143000"/>
          </a:xfrm>
          <a:prstGeom prst="ellipse">
            <a:avLst/>
          </a:prstGeom>
          <a:noFill/>
          <a:ln w="12700">
            <a:solidFill>
              <a:srgbClr val="ADE4FD"/>
            </a:solidFill>
            <a:round/>
            <a:headEnd/>
            <a:tailEnd/>
          </a:ln>
        </p:spPr>
        <p:txBody>
          <a:bodyPr wrap="none" anchor="ctr"/>
          <a:lstStyle/>
          <a:p>
            <a:endParaRPr lang="nl-NL"/>
          </a:p>
        </p:txBody>
      </p:sp>
      <p:sp>
        <p:nvSpPr>
          <p:cNvPr id="120846" name="Oval 14"/>
          <p:cNvSpPr>
            <a:spLocks noChangeArrowheads="1"/>
          </p:cNvSpPr>
          <p:nvPr/>
        </p:nvSpPr>
        <p:spPr bwMode="auto">
          <a:xfrm>
            <a:off x="6324600" y="3505200"/>
            <a:ext cx="2057400" cy="1143000"/>
          </a:xfrm>
          <a:prstGeom prst="ellipse">
            <a:avLst/>
          </a:prstGeom>
          <a:noFill/>
          <a:ln w="12700">
            <a:solidFill>
              <a:srgbClr val="ADE4FD"/>
            </a:solidFill>
            <a:round/>
            <a:headEnd/>
            <a:tailEnd/>
          </a:ln>
        </p:spPr>
        <p:txBody>
          <a:bodyPr wrap="none" anchor="ctr"/>
          <a:lstStyle/>
          <a:p>
            <a:endParaRPr lang="nl-NL"/>
          </a:p>
        </p:txBody>
      </p:sp>
      <p:sp>
        <p:nvSpPr>
          <p:cNvPr id="120847" name="Oval 15"/>
          <p:cNvSpPr>
            <a:spLocks noChangeArrowheads="1"/>
          </p:cNvSpPr>
          <p:nvPr/>
        </p:nvSpPr>
        <p:spPr bwMode="auto">
          <a:xfrm>
            <a:off x="8458200" y="4495800"/>
            <a:ext cx="2057400" cy="1143000"/>
          </a:xfrm>
          <a:prstGeom prst="ellipse">
            <a:avLst/>
          </a:prstGeom>
          <a:noFill/>
          <a:ln w="12700">
            <a:solidFill>
              <a:srgbClr val="ADE4FD"/>
            </a:solidFill>
            <a:round/>
            <a:headEnd/>
            <a:tailEnd/>
          </a:ln>
        </p:spPr>
        <p:txBody>
          <a:bodyPr wrap="none" anchor="ctr"/>
          <a:lstStyle/>
          <a:p>
            <a:endParaRPr lang="nl-NL"/>
          </a:p>
        </p:txBody>
      </p:sp>
      <p:sp>
        <p:nvSpPr>
          <p:cNvPr id="120848" name="Text Box 16"/>
          <p:cNvSpPr txBox="1">
            <a:spLocks noChangeArrowheads="1"/>
          </p:cNvSpPr>
          <p:nvPr/>
        </p:nvSpPr>
        <p:spPr bwMode="auto">
          <a:xfrm>
            <a:off x="2388080" y="1795611"/>
            <a:ext cx="632033" cy="461665"/>
          </a:xfrm>
          <a:prstGeom prst="rect">
            <a:avLst/>
          </a:prstGeom>
          <a:noFill/>
          <a:ln w="12700">
            <a:noFill/>
            <a:miter lim="800000"/>
            <a:headEnd/>
            <a:tailEnd/>
          </a:ln>
        </p:spPr>
        <p:txBody>
          <a:bodyPr wrap="none" anchor="ctr">
            <a:spAutoFit/>
          </a:bodyPr>
          <a:lstStyle/>
          <a:p>
            <a:r>
              <a:rPr lang="nl-NL" sz="2400" dirty="0">
                <a:solidFill>
                  <a:srgbClr val="106AB3"/>
                </a:solidFill>
              </a:rPr>
              <a:t>Zee</a:t>
            </a:r>
          </a:p>
        </p:txBody>
      </p:sp>
      <p:sp>
        <p:nvSpPr>
          <p:cNvPr id="120849" name="Text Box 17"/>
          <p:cNvSpPr txBox="1">
            <a:spLocks noChangeArrowheads="1"/>
          </p:cNvSpPr>
          <p:nvPr/>
        </p:nvSpPr>
        <p:spPr bwMode="auto">
          <a:xfrm>
            <a:off x="4432424" y="2329935"/>
            <a:ext cx="1550742" cy="1200329"/>
          </a:xfrm>
          <a:prstGeom prst="rect">
            <a:avLst/>
          </a:prstGeom>
          <a:noFill/>
          <a:ln w="12700">
            <a:noFill/>
            <a:miter lim="800000"/>
            <a:headEnd/>
            <a:tailEnd/>
          </a:ln>
        </p:spPr>
        <p:txBody>
          <a:bodyPr wrap="square" anchor="ctr">
            <a:spAutoFit/>
          </a:bodyPr>
          <a:lstStyle/>
          <a:p>
            <a:r>
              <a:rPr lang="nl-NL" sz="2400" dirty="0">
                <a:solidFill>
                  <a:schemeClr val="bg1"/>
                </a:solidFill>
              </a:rPr>
              <a:t>ken-</a:t>
            </a:r>
            <a:r>
              <a:rPr lang="nl-NL" sz="2400" dirty="0">
                <a:solidFill>
                  <a:srgbClr val="106AB3"/>
                </a:solidFill>
              </a:rPr>
              <a:t>Kreken</a:t>
            </a:r>
            <a:r>
              <a:rPr lang="nl-NL" sz="2400" dirty="0">
                <a:solidFill>
                  <a:schemeClr val="bg1"/>
                </a:solidFill>
              </a:rPr>
              <a:t>gebied</a:t>
            </a:r>
          </a:p>
        </p:txBody>
      </p:sp>
      <p:sp>
        <p:nvSpPr>
          <p:cNvPr id="120850" name="Text Box 18"/>
          <p:cNvSpPr txBox="1">
            <a:spLocks noChangeArrowheads="1"/>
          </p:cNvSpPr>
          <p:nvPr/>
        </p:nvSpPr>
        <p:spPr bwMode="auto">
          <a:xfrm>
            <a:off x="6692900" y="3627439"/>
            <a:ext cx="1189172" cy="830997"/>
          </a:xfrm>
          <a:prstGeom prst="rect">
            <a:avLst/>
          </a:prstGeom>
          <a:noFill/>
          <a:ln w="12700">
            <a:noFill/>
            <a:miter lim="800000"/>
            <a:headEnd/>
            <a:tailEnd/>
          </a:ln>
        </p:spPr>
        <p:txBody>
          <a:bodyPr wrap="none" anchor="ctr">
            <a:spAutoFit/>
          </a:bodyPr>
          <a:lstStyle/>
          <a:p>
            <a:r>
              <a:rPr lang="nl-NL" sz="2400" dirty="0">
                <a:solidFill>
                  <a:srgbClr val="106AB3"/>
                </a:solidFill>
              </a:rPr>
              <a:t>Gras &amp; </a:t>
            </a:r>
          </a:p>
          <a:p>
            <a:r>
              <a:rPr lang="nl-NL" sz="2400" dirty="0">
                <a:solidFill>
                  <a:srgbClr val="106AB3"/>
                </a:solidFill>
              </a:rPr>
              <a:t>struiken</a:t>
            </a:r>
          </a:p>
        </p:txBody>
      </p:sp>
      <p:sp>
        <p:nvSpPr>
          <p:cNvPr id="120851" name="Text Box 19"/>
          <p:cNvSpPr txBox="1">
            <a:spLocks noChangeArrowheads="1"/>
          </p:cNvSpPr>
          <p:nvPr/>
        </p:nvSpPr>
        <p:spPr bwMode="auto">
          <a:xfrm>
            <a:off x="9144001" y="4800601"/>
            <a:ext cx="633507" cy="461665"/>
          </a:xfrm>
          <a:prstGeom prst="rect">
            <a:avLst/>
          </a:prstGeom>
          <a:noFill/>
          <a:ln w="12700">
            <a:noFill/>
            <a:miter lim="800000"/>
            <a:headEnd/>
            <a:tailEnd/>
          </a:ln>
        </p:spPr>
        <p:txBody>
          <a:bodyPr wrap="none" anchor="ctr">
            <a:spAutoFit/>
          </a:bodyPr>
          <a:lstStyle/>
          <a:p>
            <a:r>
              <a:rPr lang="nl-NL" sz="2400" dirty="0">
                <a:solidFill>
                  <a:srgbClr val="106AB3"/>
                </a:solidFill>
              </a:rPr>
              <a:t>Bos</a:t>
            </a:r>
          </a:p>
        </p:txBody>
      </p:sp>
      <p:sp>
        <p:nvSpPr>
          <p:cNvPr id="120852" name="AutoShape 20"/>
          <p:cNvSpPr>
            <a:spLocks noChangeArrowheads="1"/>
          </p:cNvSpPr>
          <p:nvPr/>
        </p:nvSpPr>
        <p:spPr bwMode="auto">
          <a:xfrm rot="2638981">
            <a:off x="3733800" y="2362200"/>
            <a:ext cx="304800" cy="228600"/>
          </a:xfrm>
          <a:prstGeom prst="rightArrow">
            <a:avLst>
              <a:gd name="adj1" fmla="val 50000"/>
              <a:gd name="adj2" fmla="val 33333"/>
            </a:avLst>
          </a:prstGeom>
          <a:noFill/>
          <a:ln w="12700">
            <a:solidFill>
              <a:srgbClr val="ADE4FD"/>
            </a:solidFill>
            <a:miter lim="800000"/>
            <a:headEnd/>
            <a:tailEnd/>
          </a:ln>
        </p:spPr>
        <p:txBody>
          <a:bodyPr wrap="none" anchor="ctr"/>
          <a:lstStyle/>
          <a:p>
            <a:endParaRPr lang="nl-NL"/>
          </a:p>
        </p:txBody>
      </p:sp>
      <p:sp>
        <p:nvSpPr>
          <p:cNvPr id="120853" name="AutoShape 21"/>
          <p:cNvSpPr>
            <a:spLocks noChangeArrowheads="1"/>
          </p:cNvSpPr>
          <p:nvPr/>
        </p:nvSpPr>
        <p:spPr bwMode="auto">
          <a:xfrm rot="2638981">
            <a:off x="6019800" y="3429000"/>
            <a:ext cx="304800" cy="228600"/>
          </a:xfrm>
          <a:prstGeom prst="rightArrow">
            <a:avLst>
              <a:gd name="adj1" fmla="val 50000"/>
              <a:gd name="adj2" fmla="val 33333"/>
            </a:avLst>
          </a:prstGeom>
          <a:noFill/>
          <a:ln w="12700">
            <a:solidFill>
              <a:srgbClr val="ADE4FD"/>
            </a:solidFill>
            <a:miter lim="800000"/>
            <a:headEnd/>
            <a:tailEnd/>
          </a:ln>
        </p:spPr>
        <p:txBody>
          <a:bodyPr wrap="none" anchor="ctr"/>
          <a:lstStyle/>
          <a:p>
            <a:endParaRPr lang="nl-NL"/>
          </a:p>
        </p:txBody>
      </p:sp>
      <p:sp>
        <p:nvSpPr>
          <p:cNvPr id="120854" name="AutoShape 22"/>
          <p:cNvSpPr>
            <a:spLocks noChangeArrowheads="1"/>
          </p:cNvSpPr>
          <p:nvPr/>
        </p:nvSpPr>
        <p:spPr bwMode="auto">
          <a:xfrm rot="2638981">
            <a:off x="8229600" y="4495800"/>
            <a:ext cx="304800" cy="228600"/>
          </a:xfrm>
          <a:prstGeom prst="rightArrow">
            <a:avLst>
              <a:gd name="adj1" fmla="val 50000"/>
              <a:gd name="adj2" fmla="val 33333"/>
            </a:avLst>
          </a:prstGeom>
          <a:noFill/>
          <a:ln w="12700">
            <a:solidFill>
              <a:srgbClr val="ADE4FD"/>
            </a:solidFill>
            <a:miter lim="800000"/>
            <a:headEnd/>
            <a:tailEnd/>
          </a:ln>
        </p:spPr>
        <p:txBody>
          <a:bodyPr wrap="none" anchor="ctr"/>
          <a:lstStyle/>
          <a:p>
            <a:endParaRPr lang="nl-NL"/>
          </a:p>
        </p:txBody>
      </p:sp>
      <p:sp>
        <p:nvSpPr>
          <p:cNvPr id="120855" name="Text Box 23"/>
          <p:cNvSpPr txBox="1">
            <a:spLocks noChangeArrowheads="1"/>
          </p:cNvSpPr>
          <p:nvPr/>
        </p:nvSpPr>
        <p:spPr bwMode="auto">
          <a:xfrm>
            <a:off x="6453191" y="1714488"/>
            <a:ext cx="4015651" cy="1569660"/>
          </a:xfrm>
          <a:prstGeom prst="rect">
            <a:avLst/>
          </a:prstGeom>
          <a:noFill/>
          <a:ln w="12700">
            <a:noFill/>
            <a:miter lim="800000"/>
            <a:headEnd/>
            <a:tailEnd/>
          </a:ln>
        </p:spPr>
        <p:txBody>
          <a:bodyPr wrap="none" anchor="ctr">
            <a:spAutoFit/>
          </a:bodyPr>
          <a:lstStyle/>
          <a:p>
            <a:r>
              <a:rPr lang="nl-NL" sz="3200" dirty="0">
                <a:solidFill>
                  <a:srgbClr val="52AB4A"/>
                </a:solidFill>
              </a:rPr>
              <a:t>Naar een veranderend </a:t>
            </a:r>
          </a:p>
          <a:p>
            <a:r>
              <a:rPr lang="nl-NL" sz="3200" dirty="0">
                <a:solidFill>
                  <a:srgbClr val="52AB4A"/>
                </a:solidFill>
              </a:rPr>
              <a:t>biologisch evenwicht:</a:t>
            </a:r>
          </a:p>
          <a:p>
            <a:r>
              <a:rPr lang="nl-NL" sz="3200" dirty="0">
                <a:solidFill>
                  <a:srgbClr val="52AB4A"/>
                </a:solidFill>
              </a:rPr>
              <a:t>successie</a:t>
            </a:r>
            <a:endParaRPr lang="nl-NL" sz="1600" dirty="0">
              <a:solidFill>
                <a:srgbClr val="52AB4A"/>
              </a:solidFill>
            </a:endParaRPr>
          </a:p>
        </p:txBody>
      </p:sp>
      <p:pic>
        <p:nvPicPr>
          <p:cNvPr id="12308" name="Picture 24"/>
          <p:cNvPicPr>
            <a:picLocks noChangeAspect="1" noChangeArrowheads="1"/>
          </p:cNvPicPr>
          <p:nvPr/>
        </p:nvPicPr>
        <p:blipFill>
          <a:blip r:embed="rId3" cstate="print"/>
          <a:srcRect/>
          <a:stretch>
            <a:fillRect/>
          </a:stretch>
        </p:blipFill>
        <p:spPr bwMode="auto">
          <a:xfrm>
            <a:off x="733425" y="3543300"/>
            <a:ext cx="4419600" cy="3314700"/>
          </a:xfrm>
          <a:prstGeom prst="rect">
            <a:avLst/>
          </a:prstGeom>
          <a:noFill/>
          <a:ln w="12700">
            <a:noFill/>
            <a:miter lim="800000"/>
            <a:headEnd/>
            <a:tailEnd/>
          </a:ln>
        </p:spPr>
      </p:pic>
      <p:sp>
        <p:nvSpPr>
          <p:cNvPr id="12309" name="Text Box 25"/>
          <p:cNvSpPr txBox="1">
            <a:spLocks noChangeArrowheads="1"/>
          </p:cNvSpPr>
          <p:nvPr/>
        </p:nvSpPr>
        <p:spPr bwMode="auto">
          <a:xfrm>
            <a:off x="5372100" y="5829300"/>
            <a:ext cx="3298818" cy="523220"/>
          </a:xfrm>
          <a:prstGeom prst="rect">
            <a:avLst/>
          </a:prstGeom>
          <a:noFill/>
          <a:ln w="25400">
            <a:noFill/>
            <a:miter lim="800000"/>
            <a:headEnd/>
            <a:tailEnd/>
          </a:ln>
        </p:spPr>
        <p:txBody>
          <a:bodyPr wrap="square">
            <a:spAutoFit/>
          </a:bodyPr>
          <a:lstStyle/>
          <a:p>
            <a:r>
              <a:rPr lang="nl-NL" sz="2800" dirty="0">
                <a:solidFill>
                  <a:srgbClr val="52AB4A"/>
                </a:solidFill>
              </a:rPr>
              <a:t>Zeeland, </a:t>
            </a:r>
            <a:r>
              <a:rPr lang="nl-NL" sz="2800" dirty="0" err="1">
                <a:solidFill>
                  <a:srgbClr val="52AB4A"/>
                </a:solidFill>
              </a:rPr>
              <a:t>Zuidbout</a:t>
            </a:r>
            <a:endParaRPr lang="nl-NL" sz="2800" dirty="0">
              <a:solidFill>
                <a:srgbClr val="52AB4A"/>
              </a:solidFill>
            </a:endParaRPr>
          </a:p>
        </p:txBody>
      </p:sp>
      <p:sp>
        <p:nvSpPr>
          <p:cNvPr id="17" name="Tekstvak 16"/>
          <p:cNvSpPr txBox="1"/>
          <p:nvPr/>
        </p:nvSpPr>
        <p:spPr>
          <a:xfrm>
            <a:off x="11149727" y="6495293"/>
            <a:ext cx="1042273" cy="400110"/>
          </a:xfrm>
          <a:prstGeom prst="rect">
            <a:avLst/>
          </a:prstGeom>
          <a:noFill/>
        </p:spPr>
        <p:txBody>
          <a:bodyPr wrap="none" rtlCol="0">
            <a:spAutoFit/>
          </a:bodyPr>
          <a:lstStyle/>
          <a:p>
            <a:r>
              <a:rPr lang="nl-NL" sz="2000" dirty="0">
                <a:solidFill>
                  <a:schemeClr val="tx1">
                    <a:lumMod val="75000"/>
                  </a:schemeClr>
                </a:solidFill>
              </a:rPr>
              <a:t>128-129</a:t>
            </a:r>
          </a:p>
        </p:txBody>
      </p:sp>
      <p:sp>
        <p:nvSpPr>
          <p:cNvPr id="18" name="Oval 12">
            <a:extLst>
              <a:ext uri="{FF2B5EF4-FFF2-40B4-BE49-F238E27FC236}">
                <a16:creationId xmlns:a16="http://schemas.microsoft.com/office/drawing/2014/main" id="{EE1059AF-B28C-478E-8716-14CB7A0B5B12}"/>
              </a:ext>
            </a:extLst>
          </p:cNvPr>
          <p:cNvSpPr>
            <a:spLocks noChangeArrowheads="1"/>
          </p:cNvSpPr>
          <p:nvPr/>
        </p:nvSpPr>
        <p:spPr bwMode="auto">
          <a:xfrm>
            <a:off x="1752599" y="1500181"/>
            <a:ext cx="2057400" cy="1143000"/>
          </a:xfrm>
          <a:prstGeom prst="ellipse">
            <a:avLst/>
          </a:prstGeom>
          <a:noFill/>
          <a:ln w="12700">
            <a:solidFill>
              <a:schemeClr val="accent1"/>
            </a:solidFill>
            <a:round/>
            <a:headEnd/>
            <a:tailEnd/>
          </a:ln>
        </p:spPr>
        <p:txBody>
          <a:bodyPr wrap="none" anchor="ctr"/>
          <a:lstStyle/>
          <a:p>
            <a:endParaRPr lang="nl-NL"/>
          </a:p>
        </p:txBody>
      </p:sp>
      <p:sp>
        <p:nvSpPr>
          <p:cNvPr id="19" name="Oval 13">
            <a:extLst>
              <a:ext uri="{FF2B5EF4-FFF2-40B4-BE49-F238E27FC236}">
                <a16:creationId xmlns:a16="http://schemas.microsoft.com/office/drawing/2014/main" id="{F11A99FD-CD60-4183-9015-08DC9B84EABD}"/>
              </a:ext>
            </a:extLst>
          </p:cNvPr>
          <p:cNvSpPr>
            <a:spLocks noChangeArrowheads="1"/>
          </p:cNvSpPr>
          <p:nvPr/>
        </p:nvSpPr>
        <p:spPr bwMode="auto">
          <a:xfrm>
            <a:off x="4038599" y="2362199"/>
            <a:ext cx="2057400" cy="1143000"/>
          </a:xfrm>
          <a:prstGeom prst="ellipse">
            <a:avLst/>
          </a:prstGeom>
          <a:noFill/>
          <a:ln w="12700">
            <a:solidFill>
              <a:schemeClr val="accent1"/>
            </a:solidFill>
            <a:round/>
            <a:headEnd/>
            <a:tailEnd/>
          </a:ln>
        </p:spPr>
        <p:txBody>
          <a:bodyPr wrap="none" anchor="ctr"/>
          <a:lstStyle/>
          <a:p>
            <a:endParaRPr lang="nl-NL"/>
          </a:p>
        </p:txBody>
      </p:sp>
      <p:sp>
        <p:nvSpPr>
          <p:cNvPr id="20" name="Oval 14">
            <a:extLst>
              <a:ext uri="{FF2B5EF4-FFF2-40B4-BE49-F238E27FC236}">
                <a16:creationId xmlns:a16="http://schemas.microsoft.com/office/drawing/2014/main" id="{F5F4E430-52FE-44E3-9915-6FF76BB99D3C}"/>
              </a:ext>
            </a:extLst>
          </p:cNvPr>
          <p:cNvSpPr>
            <a:spLocks noChangeArrowheads="1"/>
          </p:cNvSpPr>
          <p:nvPr/>
        </p:nvSpPr>
        <p:spPr bwMode="auto">
          <a:xfrm>
            <a:off x="6324599" y="3505199"/>
            <a:ext cx="2057400" cy="1143000"/>
          </a:xfrm>
          <a:prstGeom prst="ellipse">
            <a:avLst/>
          </a:prstGeom>
          <a:noFill/>
          <a:ln w="12700">
            <a:solidFill>
              <a:schemeClr val="accent1"/>
            </a:solidFill>
            <a:round/>
            <a:headEnd/>
            <a:tailEnd/>
          </a:ln>
        </p:spPr>
        <p:txBody>
          <a:bodyPr wrap="none" anchor="ctr"/>
          <a:lstStyle/>
          <a:p>
            <a:endParaRPr lang="nl-NL"/>
          </a:p>
        </p:txBody>
      </p:sp>
      <p:sp>
        <p:nvSpPr>
          <p:cNvPr id="21" name="Oval 15">
            <a:extLst>
              <a:ext uri="{FF2B5EF4-FFF2-40B4-BE49-F238E27FC236}">
                <a16:creationId xmlns:a16="http://schemas.microsoft.com/office/drawing/2014/main" id="{B1566639-F125-4058-A319-6AAEB6787E55}"/>
              </a:ext>
            </a:extLst>
          </p:cNvPr>
          <p:cNvSpPr>
            <a:spLocks noChangeArrowheads="1"/>
          </p:cNvSpPr>
          <p:nvPr/>
        </p:nvSpPr>
        <p:spPr bwMode="auto">
          <a:xfrm>
            <a:off x="8458199" y="4495799"/>
            <a:ext cx="2057400" cy="1143000"/>
          </a:xfrm>
          <a:prstGeom prst="ellipse">
            <a:avLst/>
          </a:prstGeom>
          <a:noFill/>
          <a:ln w="12700">
            <a:solidFill>
              <a:schemeClr val="accent1"/>
            </a:solidFill>
            <a:round/>
            <a:headEnd/>
            <a:tailEnd/>
          </a:ln>
        </p:spPr>
        <p:txBody>
          <a:bodyPr wrap="none" anchor="ctr"/>
          <a:lstStyle/>
          <a:p>
            <a:endParaRPr lang="nl-NL"/>
          </a:p>
        </p:txBody>
      </p:sp>
      <p:sp>
        <p:nvSpPr>
          <p:cNvPr id="23" name="AutoShape 20">
            <a:extLst>
              <a:ext uri="{FF2B5EF4-FFF2-40B4-BE49-F238E27FC236}">
                <a16:creationId xmlns:a16="http://schemas.microsoft.com/office/drawing/2014/main" id="{3089F000-257C-4183-A92D-8776F74F7DE6}"/>
              </a:ext>
            </a:extLst>
          </p:cNvPr>
          <p:cNvSpPr>
            <a:spLocks noChangeArrowheads="1"/>
          </p:cNvSpPr>
          <p:nvPr/>
        </p:nvSpPr>
        <p:spPr bwMode="auto">
          <a:xfrm rot="2638981">
            <a:off x="3733799" y="2362199"/>
            <a:ext cx="304800" cy="228600"/>
          </a:xfrm>
          <a:prstGeom prst="rightArrow">
            <a:avLst>
              <a:gd name="adj1" fmla="val 50000"/>
              <a:gd name="adj2" fmla="val 33333"/>
            </a:avLst>
          </a:prstGeom>
          <a:noFill/>
          <a:ln w="12700">
            <a:solidFill>
              <a:schemeClr val="accent1"/>
            </a:solidFill>
            <a:miter lim="800000"/>
            <a:headEnd/>
            <a:tailEnd/>
          </a:ln>
        </p:spPr>
        <p:txBody>
          <a:bodyPr wrap="none" anchor="ctr"/>
          <a:lstStyle/>
          <a:p>
            <a:endParaRPr lang="nl-NL"/>
          </a:p>
        </p:txBody>
      </p:sp>
      <p:sp>
        <p:nvSpPr>
          <p:cNvPr id="24" name="AutoShape 21">
            <a:extLst>
              <a:ext uri="{FF2B5EF4-FFF2-40B4-BE49-F238E27FC236}">
                <a16:creationId xmlns:a16="http://schemas.microsoft.com/office/drawing/2014/main" id="{DE63B8A9-E311-4407-82C4-6C6C390D09F2}"/>
              </a:ext>
            </a:extLst>
          </p:cNvPr>
          <p:cNvSpPr>
            <a:spLocks noChangeArrowheads="1"/>
          </p:cNvSpPr>
          <p:nvPr/>
        </p:nvSpPr>
        <p:spPr bwMode="auto">
          <a:xfrm rot="2638981">
            <a:off x="6019799" y="3428999"/>
            <a:ext cx="304800" cy="228600"/>
          </a:xfrm>
          <a:prstGeom prst="rightArrow">
            <a:avLst>
              <a:gd name="adj1" fmla="val 50000"/>
              <a:gd name="adj2" fmla="val 33333"/>
            </a:avLst>
          </a:prstGeom>
          <a:noFill/>
          <a:ln w="12700">
            <a:solidFill>
              <a:schemeClr val="accent1"/>
            </a:solidFill>
            <a:miter lim="800000"/>
            <a:headEnd/>
            <a:tailEnd/>
          </a:ln>
        </p:spPr>
        <p:txBody>
          <a:bodyPr wrap="none" anchor="ctr"/>
          <a:lstStyle/>
          <a:p>
            <a:endParaRPr lang="nl-NL"/>
          </a:p>
        </p:txBody>
      </p:sp>
      <p:sp>
        <p:nvSpPr>
          <p:cNvPr id="25" name="AutoShape 22">
            <a:extLst>
              <a:ext uri="{FF2B5EF4-FFF2-40B4-BE49-F238E27FC236}">
                <a16:creationId xmlns:a16="http://schemas.microsoft.com/office/drawing/2014/main" id="{2C8C7B61-4235-4059-B820-EDEAC9303504}"/>
              </a:ext>
            </a:extLst>
          </p:cNvPr>
          <p:cNvSpPr>
            <a:spLocks noChangeArrowheads="1"/>
          </p:cNvSpPr>
          <p:nvPr/>
        </p:nvSpPr>
        <p:spPr bwMode="auto">
          <a:xfrm rot="2638981">
            <a:off x="8229599" y="4495799"/>
            <a:ext cx="304800" cy="228600"/>
          </a:xfrm>
          <a:prstGeom prst="rightArrow">
            <a:avLst>
              <a:gd name="adj1" fmla="val 50000"/>
              <a:gd name="adj2" fmla="val 33333"/>
            </a:avLst>
          </a:prstGeom>
          <a:noFill/>
          <a:ln w="12700">
            <a:solidFill>
              <a:schemeClr val="accent1"/>
            </a:solidFill>
            <a:miter lim="800000"/>
            <a:headEnd/>
            <a:tailEnd/>
          </a:ln>
        </p:spPr>
        <p:txBody>
          <a:bodyPr wrap="none" anchor="ctr"/>
          <a:lstStyle/>
          <a:p>
            <a:endParaRPr lang="nl-NL"/>
          </a:p>
        </p:txBody>
      </p:sp>
    </p:spTree>
    <p:extLst>
      <p:ext uri="{BB962C8B-B14F-4D97-AF65-F5344CB8AC3E}">
        <p14:creationId xmlns:p14="http://schemas.microsoft.com/office/powerpoint/2010/main" val="329058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1000"/>
                                  </p:stCondLst>
                                  <p:childTnLst>
                                    <p:set>
                                      <p:cBhvr>
                                        <p:cTn id="6" dur="1" fill="hold">
                                          <p:stCondLst>
                                            <p:cond delay="0"/>
                                          </p:stCondLst>
                                        </p:cTn>
                                        <p:tgtEl>
                                          <p:spTgt spid="120844"/>
                                        </p:tgtEl>
                                        <p:attrNameLst>
                                          <p:attrName>style.visibility</p:attrName>
                                        </p:attrNameLst>
                                      </p:cBhvr>
                                      <p:to>
                                        <p:strVal val="visible"/>
                                      </p:to>
                                    </p:set>
                                    <p:animEffect transition="in" filter="barn(outHorizontal)">
                                      <p:cBhvr>
                                        <p:cTn id="7" dur="500"/>
                                        <p:tgtEl>
                                          <p:spTgt spid="120844"/>
                                        </p:tgtEl>
                                      </p:cBhvr>
                                    </p:animEffect>
                                  </p:childTnLst>
                                </p:cTn>
                              </p:par>
                            </p:childTnLst>
                          </p:cTn>
                        </p:par>
                        <p:par>
                          <p:cTn id="8" fill="hold">
                            <p:stCondLst>
                              <p:cond delay="1500"/>
                            </p:stCondLst>
                            <p:childTnLst>
                              <p:par>
                                <p:cTn id="9" presetID="16" presetClass="entr" presetSubtype="42" fill="hold" grpId="0" nodeType="afterEffect">
                                  <p:stCondLst>
                                    <p:cond delay="1000"/>
                                  </p:stCondLst>
                                  <p:childTnLst>
                                    <p:set>
                                      <p:cBhvr>
                                        <p:cTn id="10" dur="1" fill="hold">
                                          <p:stCondLst>
                                            <p:cond delay="0"/>
                                          </p:stCondLst>
                                        </p:cTn>
                                        <p:tgtEl>
                                          <p:spTgt spid="120848"/>
                                        </p:tgtEl>
                                        <p:attrNameLst>
                                          <p:attrName>style.visibility</p:attrName>
                                        </p:attrNameLst>
                                      </p:cBhvr>
                                      <p:to>
                                        <p:strVal val="visible"/>
                                      </p:to>
                                    </p:set>
                                    <p:animEffect transition="in" filter="barn(outHorizontal)">
                                      <p:cBhvr>
                                        <p:cTn id="11" dur="500"/>
                                        <p:tgtEl>
                                          <p:spTgt spid="120848"/>
                                        </p:tgtEl>
                                      </p:cBhvr>
                                    </p:animEffect>
                                  </p:childTnLst>
                                </p:cTn>
                              </p:par>
                            </p:childTnLst>
                          </p:cTn>
                        </p:par>
                        <p:par>
                          <p:cTn id="12" fill="hold">
                            <p:stCondLst>
                              <p:cond delay="3000"/>
                            </p:stCondLst>
                            <p:childTnLst>
                              <p:par>
                                <p:cTn id="13" presetID="16" presetClass="entr" presetSubtype="42" fill="hold" grpId="0" nodeType="afterEffect">
                                  <p:stCondLst>
                                    <p:cond delay="1000"/>
                                  </p:stCondLst>
                                  <p:childTnLst>
                                    <p:set>
                                      <p:cBhvr>
                                        <p:cTn id="14" dur="1" fill="hold">
                                          <p:stCondLst>
                                            <p:cond delay="0"/>
                                          </p:stCondLst>
                                        </p:cTn>
                                        <p:tgtEl>
                                          <p:spTgt spid="120852"/>
                                        </p:tgtEl>
                                        <p:attrNameLst>
                                          <p:attrName>style.visibility</p:attrName>
                                        </p:attrNameLst>
                                      </p:cBhvr>
                                      <p:to>
                                        <p:strVal val="visible"/>
                                      </p:to>
                                    </p:set>
                                    <p:animEffect transition="in" filter="barn(outHorizontal)">
                                      <p:cBhvr>
                                        <p:cTn id="15" dur="500"/>
                                        <p:tgtEl>
                                          <p:spTgt spid="120852"/>
                                        </p:tgtEl>
                                      </p:cBhvr>
                                    </p:animEffect>
                                  </p:childTnLst>
                                </p:cTn>
                              </p:par>
                            </p:childTnLst>
                          </p:cTn>
                        </p:par>
                        <p:par>
                          <p:cTn id="16" fill="hold">
                            <p:stCondLst>
                              <p:cond delay="4500"/>
                            </p:stCondLst>
                            <p:childTnLst>
                              <p:par>
                                <p:cTn id="17" presetID="16" presetClass="entr" presetSubtype="42" fill="hold" grpId="0" nodeType="afterEffect">
                                  <p:stCondLst>
                                    <p:cond delay="1000"/>
                                  </p:stCondLst>
                                  <p:childTnLst>
                                    <p:set>
                                      <p:cBhvr>
                                        <p:cTn id="18" dur="1" fill="hold">
                                          <p:stCondLst>
                                            <p:cond delay="0"/>
                                          </p:stCondLst>
                                        </p:cTn>
                                        <p:tgtEl>
                                          <p:spTgt spid="120845"/>
                                        </p:tgtEl>
                                        <p:attrNameLst>
                                          <p:attrName>style.visibility</p:attrName>
                                        </p:attrNameLst>
                                      </p:cBhvr>
                                      <p:to>
                                        <p:strVal val="visible"/>
                                      </p:to>
                                    </p:set>
                                    <p:animEffect transition="in" filter="barn(outHorizontal)">
                                      <p:cBhvr>
                                        <p:cTn id="19" dur="500"/>
                                        <p:tgtEl>
                                          <p:spTgt spid="120845"/>
                                        </p:tgtEl>
                                      </p:cBhvr>
                                    </p:animEffect>
                                  </p:childTnLst>
                                </p:cTn>
                              </p:par>
                            </p:childTnLst>
                          </p:cTn>
                        </p:par>
                        <p:par>
                          <p:cTn id="20" fill="hold">
                            <p:stCondLst>
                              <p:cond delay="6000"/>
                            </p:stCondLst>
                            <p:childTnLst>
                              <p:par>
                                <p:cTn id="21" presetID="16" presetClass="entr" presetSubtype="42" fill="hold" grpId="0" nodeType="afterEffect">
                                  <p:stCondLst>
                                    <p:cond delay="1000"/>
                                  </p:stCondLst>
                                  <p:childTnLst>
                                    <p:set>
                                      <p:cBhvr>
                                        <p:cTn id="22" dur="1" fill="hold">
                                          <p:stCondLst>
                                            <p:cond delay="0"/>
                                          </p:stCondLst>
                                        </p:cTn>
                                        <p:tgtEl>
                                          <p:spTgt spid="120849"/>
                                        </p:tgtEl>
                                        <p:attrNameLst>
                                          <p:attrName>style.visibility</p:attrName>
                                        </p:attrNameLst>
                                      </p:cBhvr>
                                      <p:to>
                                        <p:strVal val="visible"/>
                                      </p:to>
                                    </p:set>
                                    <p:animEffect transition="in" filter="barn(outHorizontal)">
                                      <p:cBhvr>
                                        <p:cTn id="23" dur="500"/>
                                        <p:tgtEl>
                                          <p:spTgt spid="120849"/>
                                        </p:tgtEl>
                                      </p:cBhvr>
                                    </p:animEffect>
                                  </p:childTnLst>
                                </p:cTn>
                              </p:par>
                            </p:childTnLst>
                          </p:cTn>
                        </p:par>
                        <p:par>
                          <p:cTn id="24" fill="hold">
                            <p:stCondLst>
                              <p:cond delay="7500"/>
                            </p:stCondLst>
                            <p:childTnLst>
                              <p:par>
                                <p:cTn id="25" presetID="16" presetClass="entr" presetSubtype="42" fill="hold" grpId="0" nodeType="afterEffect">
                                  <p:stCondLst>
                                    <p:cond delay="1000"/>
                                  </p:stCondLst>
                                  <p:childTnLst>
                                    <p:set>
                                      <p:cBhvr>
                                        <p:cTn id="26" dur="1" fill="hold">
                                          <p:stCondLst>
                                            <p:cond delay="0"/>
                                          </p:stCondLst>
                                        </p:cTn>
                                        <p:tgtEl>
                                          <p:spTgt spid="120853"/>
                                        </p:tgtEl>
                                        <p:attrNameLst>
                                          <p:attrName>style.visibility</p:attrName>
                                        </p:attrNameLst>
                                      </p:cBhvr>
                                      <p:to>
                                        <p:strVal val="visible"/>
                                      </p:to>
                                    </p:set>
                                    <p:animEffect transition="in" filter="barn(outHorizontal)">
                                      <p:cBhvr>
                                        <p:cTn id="27" dur="500"/>
                                        <p:tgtEl>
                                          <p:spTgt spid="120853"/>
                                        </p:tgtEl>
                                      </p:cBhvr>
                                    </p:animEffect>
                                  </p:childTnLst>
                                </p:cTn>
                              </p:par>
                            </p:childTnLst>
                          </p:cTn>
                        </p:par>
                        <p:par>
                          <p:cTn id="28" fill="hold">
                            <p:stCondLst>
                              <p:cond delay="9000"/>
                            </p:stCondLst>
                            <p:childTnLst>
                              <p:par>
                                <p:cTn id="29" presetID="16" presetClass="entr" presetSubtype="42" fill="hold" grpId="0" nodeType="afterEffect">
                                  <p:stCondLst>
                                    <p:cond delay="1000"/>
                                  </p:stCondLst>
                                  <p:childTnLst>
                                    <p:set>
                                      <p:cBhvr>
                                        <p:cTn id="30" dur="1" fill="hold">
                                          <p:stCondLst>
                                            <p:cond delay="0"/>
                                          </p:stCondLst>
                                        </p:cTn>
                                        <p:tgtEl>
                                          <p:spTgt spid="120846"/>
                                        </p:tgtEl>
                                        <p:attrNameLst>
                                          <p:attrName>style.visibility</p:attrName>
                                        </p:attrNameLst>
                                      </p:cBhvr>
                                      <p:to>
                                        <p:strVal val="visible"/>
                                      </p:to>
                                    </p:set>
                                    <p:animEffect transition="in" filter="barn(outHorizontal)">
                                      <p:cBhvr>
                                        <p:cTn id="31" dur="500"/>
                                        <p:tgtEl>
                                          <p:spTgt spid="120846"/>
                                        </p:tgtEl>
                                      </p:cBhvr>
                                    </p:animEffect>
                                  </p:childTnLst>
                                </p:cTn>
                              </p:par>
                            </p:childTnLst>
                          </p:cTn>
                        </p:par>
                        <p:par>
                          <p:cTn id="32" fill="hold">
                            <p:stCondLst>
                              <p:cond delay="10500"/>
                            </p:stCondLst>
                            <p:childTnLst>
                              <p:par>
                                <p:cTn id="33" presetID="16" presetClass="entr" presetSubtype="42" fill="hold" grpId="0" nodeType="afterEffect">
                                  <p:stCondLst>
                                    <p:cond delay="1000"/>
                                  </p:stCondLst>
                                  <p:childTnLst>
                                    <p:set>
                                      <p:cBhvr>
                                        <p:cTn id="34" dur="1" fill="hold">
                                          <p:stCondLst>
                                            <p:cond delay="0"/>
                                          </p:stCondLst>
                                        </p:cTn>
                                        <p:tgtEl>
                                          <p:spTgt spid="120850"/>
                                        </p:tgtEl>
                                        <p:attrNameLst>
                                          <p:attrName>style.visibility</p:attrName>
                                        </p:attrNameLst>
                                      </p:cBhvr>
                                      <p:to>
                                        <p:strVal val="visible"/>
                                      </p:to>
                                    </p:set>
                                    <p:animEffect transition="in" filter="barn(outHorizontal)">
                                      <p:cBhvr>
                                        <p:cTn id="35" dur="500"/>
                                        <p:tgtEl>
                                          <p:spTgt spid="120850"/>
                                        </p:tgtEl>
                                      </p:cBhvr>
                                    </p:animEffect>
                                  </p:childTnLst>
                                </p:cTn>
                              </p:par>
                            </p:childTnLst>
                          </p:cTn>
                        </p:par>
                        <p:par>
                          <p:cTn id="36" fill="hold">
                            <p:stCondLst>
                              <p:cond delay="12000"/>
                            </p:stCondLst>
                            <p:childTnLst>
                              <p:par>
                                <p:cTn id="37" presetID="16" presetClass="entr" presetSubtype="42" fill="hold" grpId="0" nodeType="afterEffect">
                                  <p:stCondLst>
                                    <p:cond delay="1000"/>
                                  </p:stCondLst>
                                  <p:childTnLst>
                                    <p:set>
                                      <p:cBhvr>
                                        <p:cTn id="38" dur="1" fill="hold">
                                          <p:stCondLst>
                                            <p:cond delay="0"/>
                                          </p:stCondLst>
                                        </p:cTn>
                                        <p:tgtEl>
                                          <p:spTgt spid="120854"/>
                                        </p:tgtEl>
                                        <p:attrNameLst>
                                          <p:attrName>style.visibility</p:attrName>
                                        </p:attrNameLst>
                                      </p:cBhvr>
                                      <p:to>
                                        <p:strVal val="visible"/>
                                      </p:to>
                                    </p:set>
                                    <p:animEffect transition="in" filter="barn(outHorizontal)">
                                      <p:cBhvr>
                                        <p:cTn id="39" dur="500"/>
                                        <p:tgtEl>
                                          <p:spTgt spid="120854"/>
                                        </p:tgtEl>
                                      </p:cBhvr>
                                    </p:animEffect>
                                  </p:childTnLst>
                                </p:cTn>
                              </p:par>
                            </p:childTnLst>
                          </p:cTn>
                        </p:par>
                        <p:par>
                          <p:cTn id="40" fill="hold">
                            <p:stCondLst>
                              <p:cond delay="13500"/>
                            </p:stCondLst>
                            <p:childTnLst>
                              <p:par>
                                <p:cTn id="41" presetID="16" presetClass="entr" presetSubtype="42" fill="hold" grpId="0" nodeType="afterEffect">
                                  <p:stCondLst>
                                    <p:cond delay="1000"/>
                                  </p:stCondLst>
                                  <p:childTnLst>
                                    <p:set>
                                      <p:cBhvr>
                                        <p:cTn id="42" dur="1" fill="hold">
                                          <p:stCondLst>
                                            <p:cond delay="0"/>
                                          </p:stCondLst>
                                        </p:cTn>
                                        <p:tgtEl>
                                          <p:spTgt spid="120847"/>
                                        </p:tgtEl>
                                        <p:attrNameLst>
                                          <p:attrName>style.visibility</p:attrName>
                                        </p:attrNameLst>
                                      </p:cBhvr>
                                      <p:to>
                                        <p:strVal val="visible"/>
                                      </p:to>
                                    </p:set>
                                    <p:animEffect transition="in" filter="barn(outHorizontal)">
                                      <p:cBhvr>
                                        <p:cTn id="43" dur="500"/>
                                        <p:tgtEl>
                                          <p:spTgt spid="120847"/>
                                        </p:tgtEl>
                                      </p:cBhvr>
                                    </p:animEffect>
                                  </p:childTnLst>
                                </p:cTn>
                              </p:par>
                            </p:childTnLst>
                          </p:cTn>
                        </p:par>
                        <p:par>
                          <p:cTn id="44" fill="hold">
                            <p:stCondLst>
                              <p:cond delay="15000"/>
                            </p:stCondLst>
                            <p:childTnLst>
                              <p:par>
                                <p:cTn id="45" presetID="16" presetClass="entr" presetSubtype="42" fill="hold" grpId="0" nodeType="afterEffect">
                                  <p:stCondLst>
                                    <p:cond delay="1000"/>
                                  </p:stCondLst>
                                  <p:childTnLst>
                                    <p:set>
                                      <p:cBhvr>
                                        <p:cTn id="46" dur="1" fill="hold">
                                          <p:stCondLst>
                                            <p:cond delay="0"/>
                                          </p:stCondLst>
                                        </p:cTn>
                                        <p:tgtEl>
                                          <p:spTgt spid="120851"/>
                                        </p:tgtEl>
                                        <p:attrNameLst>
                                          <p:attrName>style.visibility</p:attrName>
                                        </p:attrNameLst>
                                      </p:cBhvr>
                                      <p:to>
                                        <p:strVal val="visible"/>
                                      </p:to>
                                    </p:set>
                                    <p:animEffect transition="in" filter="barn(outHorizontal)">
                                      <p:cBhvr>
                                        <p:cTn id="47" dur="500"/>
                                        <p:tgtEl>
                                          <p:spTgt spid="120851"/>
                                        </p:tgtEl>
                                      </p:cBhvr>
                                    </p:animEffect>
                                  </p:childTnLst>
                                </p:cTn>
                              </p:par>
                            </p:childTnLst>
                          </p:cTn>
                        </p:par>
                        <p:par>
                          <p:cTn id="48" fill="hold">
                            <p:stCondLst>
                              <p:cond delay="16500"/>
                            </p:stCondLst>
                            <p:childTnLst>
                              <p:par>
                                <p:cTn id="49" presetID="16" presetClass="entr" presetSubtype="42" fill="hold" grpId="0" nodeType="afterEffect">
                                  <p:stCondLst>
                                    <p:cond delay="1000"/>
                                  </p:stCondLst>
                                  <p:childTnLst>
                                    <p:set>
                                      <p:cBhvr>
                                        <p:cTn id="50" dur="1" fill="hold">
                                          <p:stCondLst>
                                            <p:cond delay="0"/>
                                          </p:stCondLst>
                                        </p:cTn>
                                        <p:tgtEl>
                                          <p:spTgt spid="120855"/>
                                        </p:tgtEl>
                                        <p:attrNameLst>
                                          <p:attrName>style.visibility</p:attrName>
                                        </p:attrNameLst>
                                      </p:cBhvr>
                                      <p:to>
                                        <p:strVal val="visible"/>
                                      </p:to>
                                    </p:set>
                                    <p:animEffect transition="in" filter="barn(outHorizontal)">
                                      <p:cBhvr>
                                        <p:cTn id="51" dur="500"/>
                                        <p:tgtEl>
                                          <p:spTgt spid="120855"/>
                                        </p:tgtEl>
                                      </p:cBhvr>
                                    </p:animEffect>
                                  </p:childTnLst>
                                </p:cTn>
                              </p:par>
                            </p:childTnLst>
                          </p:cTn>
                        </p:par>
                        <p:par>
                          <p:cTn id="52" fill="hold">
                            <p:stCondLst>
                              <p:cond delay="18000"/>
                            </p:stCondLst>
                            <p:childTnLst>
                              <p:par>
                                <p:cTn id="53" presetID="16" presetClass="entr" presetSubtype="42" fill="hold" grpId="0" nodeType="afterEffect">
                                  <p:stCondLst>
                                    <p:cond delay="1000"/>
                                  </p:stCondLst>
                                  <p:childTnLst>
                                    <p:set>
                                      <p:cBhvr>
                                        <p:cTn id="54" dur="1" fill="hold">
                                          <p:stCondLst>
                                            <p:cond delay="0"/>
                                          </p:stCondLst>
                                        </p:cTn>
                                        <p:tgtEl>
                                          <p:spTgt spid="18"/>
                                        </p:tgtEl>
                                        <p:attrNameLst>
                                          <p:attrName>style.visibility</p:attrName>
                                        </p:attrNameLst>
                                      </p:cBhvr>
                                      <p:to>
                                        <p:strVal val="visible"/>
                                      </p:to>
                                    </p:set>
                                    <p:animEffect transition="in" filter="barn(outHorizontal)">
                                      <p:cBhvr>
                                        <p:cTn id="55" dur="500"/>
                                        <p:tgtEl>
                                          <p:spTgt spid="18"/>
                                        </p:tgtEl>
                                      </p:cBhvr>
                                    </p:animEffect>
                                  </p:childTnLst>
                                </p:cTn>
                              </p:par>
                            </p:childTnLst>
                          </p:cTn>
                        </p:par>
                        <p:par>
                          <p:cTn id="56" fill="hold">
                            <p:stCondLst>
                              <p:cond delay="19500"/>
                            </p:stCondLst>
                            <p:childTnLst>
                              <p:par>
                                <p:cTn id="57" presetID="16" presetClass="entr" presetSubtype="42" fill="hold" grpId="0" nodeType="afterEffect">
                                  <p:stCondLst>
                                    <p:cond delay="1000"/>
                                  </p:stCondLst>
                                  <p:childTnLst>
                                    <p:set>
                                      <p:cBhvr>
                                        <p:cTn id="58" dur="1" fill="hold">
                                          <p:stCondLst>
                                            <p:cond delay="0"/>
                                          </p:stCondLst>
                                        </p:cTn>
                                        <p:tgtEl>
                                          <p:spTgt spid="23"/>
                                        </p:tgtEl>
                                        <p:attrNameLst>
                                          <p:attrName>style.visibility</p:attrName>
                                        </p:attrNameLst>
                                      </p:cBhvr>
                                      <p:to>
                                        <p:strVal val="visible"/>
                                      </p:to>
                                    </p:set>
                                    <p:animEffect transition="in" filter="barn(outHorizontal)">
                                      <p:cBhvr>
                                        <p:cTn id="59" dur="500"/>
                                        <p:tgtEl>
                                          <p:spTgt spid="23"/>
                                        </p:tgtEl>
                                      </p:cBhvr>
                                    </p:animEffect>
                                  </p:childTnLst>
                                </p:cTn>
                              </p:par>
                            </p:childTnLst>
                          </p:cTn>
                        </p:par>
                        <p:par>
                          <p:cTn id="60" fill="hold">
                            <p:stCondLst>
                              <p:cond delay="21000"/>
                            </p:stCondLst>
                            <p:childTnLst>
                              <p:par>
                                <p:cTn id="61" presetID="16" presetClass="entr" presetSubtype="42" fill="hold" grpId="0" nodeType="afterEffect">
                                  <p:stCondLst>
                                    <p:cond delay="1000"/>
                                  </p:stCondLst>
                                  <p:childTnLst>
                                    <p:set>
                                      <p:cBhvr>
                                        <p:cTn id="62" dur="1" fill="hold">
                                          <p:stCondLst>
                                            <p:cond delay="0"/>
                                          </p:stCondLst>
                                        </p:cTn>
                                        <p:tgtEl>
                                          <p:spTgt spid="19"/>
                                        </p:tgtEl>
                                        <p:attrNameLst>
                                          <p:attrName>style.visibility</p:attrName>
                                        </p:attrNameLst>
                                      </p:cBhvr>
                                      <p:to>
                                        <p:strVal val="visible"/>
                                      </p:to>
                                    </p:set>
                                    <p:animEffect transition="in" filter="barn(outHorizontal)">
                                      <p:cBhvr>
                                        <p:cTn id="63" dur="500"/>
                                        <p:tgtEl>
                                          <p:spTgt spid="19"/>
                                        </p:tgtEl>
                                      </p:cBhvr>
                                    </p:animEffect>
                                  </p:childTnLst>
                                </p:cTn>
                              </p:par>
                            </p:childTnLst>
                          </p:cTn>
                        </p:par>
                        <p:par>
                          <p:cTn id="64" fill="hold">
                            <p:stCondLst>
                              <p:cond delay="22500"/>
                            </p:stCondLst>
                            <p:childTnLst>
                              <p:par>
                                <p:cTn id="65" presetID="16" presetClass="entr" presetSubtype="42" fill="hold" grpId="0" nodeType="afterEffect">
                                  <p:stCondLst>
                                    <p:cond delay="1000"/>
                                  </p:stCondLst>
                                  <p:childTnLst>
                                    <p:set>
                                      <p:cBhvr>
                                        <p:cTn id="66" dur="1" fill="hold">
                                          <p:stCondLst>
                                            <p:cond delay="0"/>
                                          </p:stCondLst>
                                        </p:cTn>
                                        <p:tgtEl>
                                          <p:spTgt spid="24"/>
                                        </p:tgtEl>
                                        <p:attrNameLst>
                                          <p:attrName>style.visibility</p:attrName>
                                        </p:attrNameLst>
                                      </p:cBhvr>
                                      <p:to>
                                        <p:strVal val="visible"/>
                                      </p:to>
                                    </p:set>
                                    <p:animEffect transition="in" filter="barn(outHorizontal)">
                                      <p:cBhvr>
                                        <p:cTn id="67" dur="500"/>
                                        <p:tgtEl>
                                          <p:spTgt spid="24"/>
                                        </p:tgtEl>
                                      </p:cBhvr>
                                    </p:animEffect>
                                  </p:childTnLst>
                                </p:cTn>
                              </p:par>
                            </p:childTnLst>
                          </p:cTn>
                        </p:par>
                        <p:par>
                          <p:cTn id="68" fill="hold">
                            <p:stCondLst>
                              <p:cond delay="24000"/>
                            </p:stCondLst>
                            <p:childTnLst>
                              <p:par>
                                <p:cTn id="69" presetID="16" presetClass="entr" presetSubtype="42" fill="hold" grpId="0" nodeType="afterEffect">
                                  <p:stCondLst>
                                    <p:cond delay="1000"/>
                                  </p:stCondLst>
                                  <p:childTnLst>
                                    <p:set>
                                      <p:cBhvr>
                                        <p:cTn id="70" dur="1" fill="hold">
                                          <p:stCondLst>
                                            <p:cond delay="0"/>
                                          </p:stCondLst>
                                        </p:cTn>
                                        <p:tgtEl>
                                          <p:spTgt spid="20"/>
                                        </p:tgtEl>
                                        <p:attrNameLst>
                                          <p:attrName>style.visibility</p:attrName>
                                        </p:attrNameLst>
                                      </p:cBhvr>
                                      <p:to>
                                        <p:strVal val="visible"/>
                                      </p:to>
                                    </p:set>
                                    <p:animEffect transition="in" filter="barn(outHorizontal)">
                                      <p:cBhvr>
                                        <p:cTn id="71" dur="500"/>
                                        <p:tgtEl>
                                          <p:spTgt spid="20"/>
                                        </p:tgtEl>
                                      </p:cBhvr>
                                    </p:animEffect>
                                  </p:childTnLst>
                                </p:cTn>
                              </p:par>
                            </p:childTnLst>
                          </p:cTn>
                        </p:par>
                        <p:par>
                          <p:cTn id="72" fill="hold">
                            <p:stCondLst>
                              <p:cond delay="25500"/>
                            </p:stCondLst>
                            <p:childTnLst>
                              <p:par>
                                <p:cTn id="73" presetID="16" presetClass="entr" presetSubtype="42" fill="hold" grpId="0" nodeType="afterEffect">
                                  <p:stCondLst>
                                    <p:cond delay="1000"/>
                                  </p:stCondLst>
                                  <p:childTnLst>
                                    <p:set>
                                      <p:cBhvr>
                                        <p:cTn id="74" dur="1" fill="hold">
                                          <p:stCondLst>
                                            <p:cond delay="0"/>
                                          </p:stCondLst>
                                        </p:cTn>
                                        <p:tgtEl>
                                          <p:spTgt spid="25"/>
                                        </p:tgtEl>
                                        <p:attrNameLst>
                                          <p:attrName>style.visibility</p:attrName>
                                        </p:attrNameLst>
                                      </p:cBhvr>
                                      <p:to>
                                        <p:strVal val="visible"/>
                                      </p:to>
                                    </p:set>
                                    <p:animEffect transition="in" filter="barn(outHorizontal)">
                                      <p:cBhvr>
                                        <p:cTn id="75" dur="500"/>
                                        <p:tgtEl>
                                          <p:spTgt spid="25"/>
                                        </p:tgtEl>
                                      </p:cBhvr>
                                    </p:animEffect>
                                  </p:childTnLst>
                                </p:cTn>
                              </p:par>
                            </p:childTnLst>
                          </p:cTn>
                        </p:par>
                        <p:par>
                          <p:cTn id="76" fill="hold">
                            <p:stCondLst>
                              <p:cond delay="27000"/>
                            </p:stCondLst>
                            <p:childTnLst>
                              <p:par>
                                <p:cTn id="77" presetID="16" presetClass="entr" presetSubtype="42" fill="hold" grpId="0" nodeType="afterEffect">
                                  <p:stCondLst>
                                    <p:cond delay="1000"/>
                                  </p:stCondLst>
                                  <p:childTnLst>
                                    <p:set>
                                      <p:cBhvr>
                                        <p:cTn id="78" dur="1" fill="hold">
                                          <p:stCondLst>
                                            <p:cond delay="0"/>
                                          </p:stCondLst>
                                        </p:cTn>
                                        <p:tgtEl>
                                          <p:spTgt spid="21"/>
                                        </p:tgtEl>
                                        <p:attrNameLst>
                                          <p:attrName>style.visibility</p:attrName>
                                        </p:attrNameLst>
                                      </p:cBhvr>
                                      <p:to>
                                        <p:strVal val="visible"/>
                                      </p:to>
                                    </p:set>
                                    <p:animEffect transition="in" filter="barn(outHorizontal)">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4" grpId="0" animBg="1"/>
      <p:bldP spid="120845" grpId="0" animBg="1"/>
      <p:bldP spid="120846" grpId="0" animBg="1"/>
      <p:bldP spid="120847" grpId="0" animBg="1"/>
      <p:bldP spid="120848" grpId="0" autoUpdateAnimBg="0"/>
      <p:bldP spid="120849" grpId="0" autoUpdateAnimBg="0"/>
      <p:bldP spid="120850" grpId="0" autoUpdateAnimBg="0"/>
      <p:bldP spid="120851" grpId="0" autoUpdateAnimBg="0"/>
      <p:bldP spid="120852" grpId="0" animBg="1"/>
      <p:bldP spid="120853" grpId="0" animBg="1"/>
      <p:bldP spid="120854" grpId="0" animBg="1"/>
      <p:bldP spid="120855" grpId="0" autoUpdateAnimBg="0"/>
      <p:bldP spid="18" grpId="0" animBg="1"/>
      <p:bldP spid="19" grpId="0" animBg="1"/>
      <p:bldP spid="20" grpId="0" animBg="1"/>
      <p:bldP spid="21" grpId="0" animBg="1"/>
      <p:bldP spid="23"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6"/>
          <p:cNvSpPr>
            <a:spLocks noGrp="1" noChangeArrowheads="1"/>
          </p:cNvSpPr>
          <p:nvPr>
            <p:ph type="title"/>
          </p:nvPr>
        </p:nvSpPr>
        <p:spPr/>
        <p:txBody>
          <a:bodyPr/>
          <a:lstStyle/>
          <a:p>
            <a:r>
              <a:rPr lang="nl-NL"/>
              <a:t>Biotische factoren</a:t>
            </a:r>
            <a:endParaRPr lang="nl-NL" dirty="0"/>
          </a:p>
        </p:txBody>
      </p:sp>
      <p:sp>
        <p:nvSpPr>
          <p:cNvPr id="13319" name="Rectangle 7"/>
          <p:cNvSpPr>
            <a:spLocks noGrp="1" noChangeArrowheads="1"/>
          </p:cNvSpPr>
          <p:nvPr>
            <p:ph idx="1"/>
          </p:nvPr>
        </p:nvSpPr>
        <p:spPr/>
        <p:txBody>
          <a:bodyPr/>
          <a:lstStyle/>
          <a:p>
            <a:r>
              <a:rPr lang="nl-NL" dirty="0"/>
              <a:t>Voedselrelaties</a:t>
            </a:r>
          </a:p>
          <a:p>
            <a:r>
              <a:rPr lang="nl-NL" dirty="0"/>
              <a:t>Samenleving tussen soorten</a:t>
            </a:r>
          </a:p>
          <a:p>
            <a:r>
              <a:rPr lang="nl-NL" dirty="0"/>
              <a:t>Samenleving binnen een soort</a:t>
            </a:r>
          </a:p>
          <a:p>
            <a:r>
              <a:rPr lang="nl-NL" dirty="0"/>
              <a:t>Tolerantie t.o.v. </a:t>
            </a:r>
            <a:r>
              <a:rPr lang="nl-NL" dirty="0" err="1"/>
              <a:t>a-biotische</a:t>
            </a:r>
            <a:r>
              <a:rPr lang="nl-NL" dirty="0"/>
              <a:t> factoren</a:t>
            </a:r>
          </a:p>
        </p:txBody>
      </p:sp>
      <p:pic>
        <p:nvPicPr>
          <p:cNvPr id="46081" name="Picture 1"/>
          <p:cNvPicPr>
            <a:picLocks noChangeAspect="1" noChangeArrowheads="1"/>
          </p:cNvPicPr>
          <p:nvPr/>
        </p:nvPicPr>
        <p:blipFill>
          <a:blip r:embed="rId3" cstate="print"/>
          <a:srcRect/>
          <a:stretch>
            <a:fillRect/>
          </a:stretch>
        </p:blipFill>
        <p:spPr bwMode="auto">
          <a:xfrm>
            <a:off x="6640537" y="1406107"/>
            <a:ext cx="4792497" cy="5300502"/>
          </a:xfrm>
          <a:prstGeom prst="rect">
            <a:avLst/>
          </a:prstGeom>
          <a:ln>
            <a:noFill/>
          </a:ln>
          <a:effectLst>
            <a:outerShdw blurRad="292100" dist="139700" dir="2700000" algn="tl" rotWithShape="0">
              <a:srgbClr val="333333">
                <a:alpha val="65000"/>
              </a:srgbClr>
            </a:outerShdw>
          </a:effectLst>
        </p:spPr>
      </p:pic>
      <p:sp>
        <p:nvSpPr>
          <p:cNvPr id="5" name="Text Box 38"/>
          <p:cNvSpPr txBox="1">
            <a:spLocks noChangeArrowheads="1"/>
          </p:cNvSpPr>
          <p:nvPr/>
        </p:nvSpPr>
        <p:spPr bwMode="auto">
          <a:xfrm>
            <a:off x="3024312" y="5312354"/>
            <a:ext cx="3500317" cy="461665"/>
          </a:xfrm>
          <a:prstGeom prst="rect">
            <a:avLst/>
          </a:prstGeom>
          <a:noFill/>
          <a:ln w="12700">
            <a:noFill/>
            <a:miter lim="800000"/>
            <a:headEnd/>
            <a:tailEnd/>
          </a:ln>
        </p:spPr>
        <p:txBody>
          <a:bodyPr wrap="none">
            <a:spAutoFit/>
          </a:bodyPr>
          <a:lstStyle/>
          <a:p>
            <a:r>
              <a:rPr lang="nl-NL" sz="2400" dirty="0">
                <a:solidFill>
                  <a:schemeClr val="accent1"/>
                </a:solidFill>
              </a:rPr>
              <a:t>Heremietkreeft &amp; Zeerasp</a:t>
            </a:r>
          </a:p>
        </p:txBody>
      </p:sp>
      <p:sp>
        <p:nvSpPr>
          <p:cNvPr id="2" name="Tijdelijke aanduiding voor dianummer 1">
            <a:extLst>
              <a:ext uri="{FF2B5EF4-FFF2-40B4-BE49-F238E27FC236}">
                <a16:creationId xmlns:a16="http://schemas.microsoft.com/office/drawing/2014/main" id="{9C850736-1D32-4BA3-80DE-81666FE720EE}"/>
              </a:ext>
            </a:extLst>
          </p:cNvPr>
          <p:cNvSpPr>
            <a:spLocks noGrp="1"/>
          </p:cNvSpPr>
          <p:nvPr>
            <p:ph type="sldNum" sz="quarter" idx="12"/>
          </p:nvPr>
        </p:nvSpPr>
        <p:spPr/>
        <p:txBody>
          <a:bodyPr/>
          <a:lstStyle/>
          <a:p>
            <a:fld id="{ECA1B8AA-CDE6-4FAC-B964-C03C65C26EBE}" type="slidenum">
              <a:rPr lang="nl-NL" smtClean="0"/>
              <a:t>19</a:t>
            </a:fld>
            <a:endParaRPr lang="nl-NL"/>
          </a:p>
        </p:txBody>
      </p:sp>
    </p:spTree>
    <p:extLst>
      <p:ext uri="{BB962C8B-B14F-4D97-AF65-F5344CB8AC3E}">
        <p14:creationId xmlns:p14="http://schemas.microsoft.com/office/powerpoint/2010/main" val="302824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p:txBody>
          <a:bodyPr>
            <a:normAutofit/>
          </a:bodyPr>
          <a:lstStyle/>
          <a:p>
            <a:r>
              <a:rPr lang="nl-NL" dirty="0"/>
              <a:t>Voedselketen</a:t>
            </a:r>
          </a:p>
        </p:txBody>
      </p:sp>
      <p:sp>
        <p:nvSpPr>
          <p:cNvPr id="112648" name="Oval 8" descr="Blaasjeswier Bretagne 99 Kool 2"/>
          <p:cNvSpPr>
            <a:spLocks noChangeArrowheads="1"/>
          </p:cNvSpPr>
          <p:nvPr/>
        </p:nvSpPr>
        <p:spPr bwMode="auto">
          <a:xfrm>
            <a:off x="1676400" y="1403253"/>
            <a:ext cx="1676400" cy="1524000"/>
          </a:xfrm>
          <a:prstGeom prst="ellipse">
            <a:avLst/>
          </a:prstGeom>
          <a:blipFill dpi="0" rotWithShape="0">
            <a:blip r:embed="rId3" cstate="print"/>
            <a:srcRect/>
            <a:stretch>
              <a:fillRect/>
            </a:stretch>
          </a:blipFill>
          <a:ln w="12700">
            <a:solidFill>
              <a:schemeClr val="tx2"/>
            </a:solidFill>
            <a:round/>
            <a:headEnd/>
            <a:tailEnd/>
          </a:ln>
        </p:spPr>
        <p:txBody>
          <a:bodyPr wrap="none" anchor="ctr"/>
          <a:lstStyle/>
          <a:p>
            <a:endParaRPr lang="nl-NL"/>
          </a:p>
        </p:txBody>
      </p:sp>
      <p:sp>
        <p:nvSpPr>
          <p:cNvPr id="112649" name="Oval 9" descr="alikruik nl"/>
          <p:cNvSpPr>
            <a:spLocks noChangeArrowheads="1"/>
          </p:cNvSpPr>
          <p:nvPr/>
        </p:nvSpPr>
        <p:spPr bwMode="auto">
          <a:xfrm>
            <a:off x="3505200" y="1403253"/>
            <a:ext cx="1676400" cy="1524000"/>
          </a:xfrm>
          <a:prstGeom prst="ellipse">
            <a:avLst/>
          </a:prstGeom>
          <a:blipFill dpi="0" rotWithShape="0">
            <a:blip r:embed="rId4" cstate="print"/>
            <a:srcRect/>
            <a:stretch>
              <a:fillRect/>
            </a:stretch>
          </a:blipFill>
          <a:ln w="12700">
            <a:solidFill>
              <a:schemeClr val="tx2"/>
            </a:solidFill>
            <a:round/>
            <a:headEnd/>
            <a:tailEnd/>
          </a:ln>
        </p:spPr>
        <p:txBody>
          <a:bodyPr wrap="none" anchor="ctr"/>
          <a:lstStyle/>
          <a:p>
            <a:endParaRPr lang="nl-NL"/>
          </a:p>
        </p:txBody>
      </p:sp>
      <p:sp>
        <p:nvSpPr>
          <p:cNvPr id="112650" name="Oval 10" descr="Spinkrab Onderwatersport"/>
          <p:cNvSpPr>
            <a:spLocks noChangeArrowheads="1"/>
          </p:cNvSpPr>
          <p:nvPr/>
        </p:nvSpPr>
        <p:spPr bwMode="auto">
          <a:xfrm>
            <a:off x="5257800" y="1403253"/>
            <a:ext cx="1676400" cy="1524000"/>
          </a:xfrm>
          <a:prstGeom prst="ellipse">
            <a:avLst/>
          </a:prstGeom>
          <a:blipFill dpi="0" rotWithShape="0">
            <a:blip r:embed="rId5" cstate="print"/>
            <a:srcRect/>
            <a:stretch>
              <a:fillRect/>
            </a:stretch>
          </a:blipFill>
          <a:ln w="12700">
            <a:solidFill>
              <a:schemeClr val="tx2"/>
            </a:solidFill>
            <a:round/>
            <a:headEnd/>
            <a:tailEnd/>
          </a:ln>
        </p:spPr>
        <p:txBody>
          <a:bodyPr wrap="none" anchor="ctr"/>
          <a:lstStyle/>
          <a:p>
            <a:endParaRPr lang="nl-NL"/>
          </a:p>
        </p:txBody>
      </p:sp>
      <p:sp>
        <p:nvSpPr>
          <p:cNvPr id="112651" name="Oval 11" descr="MVC-185X"/>
          <p:cNvSpPr>
            <a:spLocks noChangeArrowheads="1"/>
          </p:cNvSpPr>
          <p:nvPr/>
        </p:nvSpPr>
        <p:spPr bwMode="auto">
          <a:xfrm>
            <a:off x="8839200" y="1403253"/>
            <a:ext cx="1676400" cy="1524000"/>
          </a:xfrm>
          <a:prstGeom prst="ellipse">
            <a:avLst/>
          </a:prstGeom>
          <a:blipFill dpi="0" rotWithShape="0">
            <a:blip r:embed="rId6" cstate="print"/>
            <a:srcRect/>
            <a:stretch>
              <a:fillRect/>
            </a:stretch>
          </a:blipFill>
          <a:ln w="12700">
            <a:solidFill>
              <a:schemeClr val="tx2"/>
            </a:solidFill>
            <a:round/>
            <a:headEnd/>
            <a:tailEnd/>
          </a:ln>
        </p:spPr>
        <p:txBody>
          <a:bodyPr wrap="none" anchor="ctr"/>
          <a:lstStyle/>
          <a:p>
            <a:endParaRPr lang="nl-NL"/>
          </a:p>
        </p:txBody>
      </p:sp>
      <p:sp>
        <p:nvSpPr>
          <p:cNvPr id="112652" name="Oval 12" descr="Sepia (Sepia officinalis) 2"/>
          <p:cNvSpPr>
            <a:spLocks noChangeArrowheads="1"/>
          </p:cNvSpPr>
          <p:nvPr/>
        </p:nvSpPr>
        <p:spPr bwMode="auto">
          <a:xfrm>
            <a:off x="7086600" y="1403253"/>
            <a:ext cx="1676400" cy="1524000"/>
          </a:xfrm>
          <a:prstGeom prst="ellipse">
            <a:avLst/>
          </a:prstGeom>
          <a:blipFill dpi="0" rotWithShape="0">
            <a:blip r:embed="rId7" cstate="print"/>
            <a:srcRect/>
            <a:stretch>
              <a:fillRect/>
            </a:stretch>
          </a:blipFill>
          <a:ln w="12700">
            <a:solidFill>
              <a:schemeClr val="tx2"/>
            </a:solidFill>
            <a:round/>
            <a:headEnd/>
            <a:tailEnd/>
          </a:ln>
        </p:spPr>
        <p:txBody>
          <a:bodyPr wrap="none" anchor="ctr"/>
          <a:lstStyle/>
          <a:p>
            <a:endParaRPr lang="nl-NL"/>
          </a:p>
        </p:txBody>
      </p:sp>
      <p:sp>
        <p:nvSpPr>
          <p:cNvPr id="112654" name="AutoShape 14"/>
          <p:cNvSpPr>
            <a:spLocks noChangeArrowheads="1"/>
          </p:cNvSpPr>
          <p:nvPr/>
        </p:nvSpPr>
        <p:spPr bwMode="auto">
          <a:xfrm>
            <a:off x="3124200" y="2851053"/>
            <a:ext cx="685800" cy="228600"/>
          </a:xfrm>
          <a:prstGeom prst="rightArrow">
            <a:avLst>
              <a:gd name="adj1" fmla="val 50000"/>
              <a:gd name="adj2" fmla="val 75000"/>
            </a:avLst>
          </a:prstGeom>
          <a:noFill/>
          <a:ln w="12700">
            <a:solidFill>
              <a:schemeClr val="accent1"/>
            </a:solidFill>
            <a:miter lim="800000"/>
            <a:headEnd/>
            <a:tailEnd/>
          </a:ln>
        </p:spPr>
        <p:txBody>
          <a:bodyPr wrap="none" anchor="ctr"/>
          <a:lstStyle/>
          <a:p>
            <a:endParaRPr lang="nl-NL">
              <a:solidFill>
                <a:schemeClr val="bg1">
                  <a:lumMod val="95000"/>
                </a:schemeClr>
              </a:solidFill>
            </a:endParaRPr>
          </a:p>
        </p:txBody>
      </p:sp>
      <p:sp>
        <p:nvSpPr>
          <p:cNvPr id="112656" name="AutoShape 16"/>
          <p:cNvSpPr>
            <a:spLocks noChangeArrowheads="1"/>
          </p:cNvSpPr>
          <p:nvPr/>
        </p:nvSpPr>
        <p:spPr bwMode="auto">
          <a:xfrm>
            <a:off x="4876800" y="2851053"/>
            <a:ext cx="685800" cy="228600"/>
          </a:xfrm>
          <a:prstGeom prst="rightArrow">
            <a:avLst>
              <a:gd name="adj1" fmla="val 50000"/>
              <a:gd name="adj2" fmla="val 75000"/>
            </a:avLst>
          </a:prstGeom>
          <a:noFill/>
          <a:ln w="12700">
            <a:solidFill>
              <a:schemeClr val="accent1"/>
            </a:solidFill>
            <a:miter lim="800000"/>
            <a:headEnd/>
            <a:tailEnd/>
          </a:ln>
        </p:spPr>
        <p:txBody>
          <a:bodyPr wrap="none" anchor="ctr"/>
          <a:lstStyle/>
          <a:p>
            <a:endParaRPr lang="nl-NL">
              <a:solidFill>
                <a:schemeClr val="bg1">
                  <a:lumMod val="95000"/>
                </a:schemeClr>
              </a:solidFill>
            </a:endParaRPr>
          </a:p>
        </p:txBody>
      </p:sp>
      <p:sp>
        <p:nvSpPr>
          <p:cNvPr id="112657" name="AutoShape 17"/>
          <p:cNvSpPr>
            <a:spLocks noChangeArrowheads="1"/>
          </p:cNvSpPr>
          <p:nvPr/>
        </p:nvSpPr>
        <p:spPr bwMode="auto">
          <a:xfrm>
            <a:off x="6705600" y="2851053"/>
            <a:ext cx="685800" cy="228600"/>
          </a:xfrm>
          <a:prstGeom prst="rightArrow">
            <a:avLst>
              <a:gd name="adj1" fmla="val 50000"/>
              <a:gd name="adj2" fmla="val 75000"/>
            </a:avLst>
          </a:prstGeom>
          <a:noFill/>
          <a:ln w="12700">
            <a:solidFill>
              <a:schemeClr val="accent1"/>
            </a:solidFill>
            <a:miter lim="800000"/>
            <a:headEnd/>
            <a:tailEnd/>
          </a:ln>
        </p:spPr>
        <p:txBody>
          <a:bodyPr wrap="none" anchor="ctr"/>
          <a:lstStyle/>
          <a:p>
            <a:endParaRPr lang="nl-NL">
              <a:solidFill>
                <a:schemeClr val="bg1">
                  <a:lumMod val="95000"/>
                </a:schemeClr>
              </a:solidFill>
            </a:endParaRPr>
          </a:p>
        </p:txBody>
      </p:sp>
      <p:sp>
        <p:nvSpPr>
          <p:cNvPr id="112658" name="AutoShape 18"/>
          <p:cNvSpPr>
            <a:spLocks noChangeArrowheads="1"/>
          </p:cNvSpPr>
          <p:nvPr/>
        </p:nvSpPr>
        <p:spPr bwMode="auto">
          <a:xfrm>
            <a:off x="8458200" y="2851053"/>
            <a:ext cx="685800" cy="228600"/>
          </a:xfrm>
          <a:prstGeom prst="rightArrow">
            <a:avLst>
              <a:gd name="adj1" fmla="val 50000"/>
              <a:gd name="adj2" fmla="val 75000"/>
            </a:avLst>
          </a:prstGeom>
          <a:noFill/>
          <a:ln w="12700">
            <a:solidFill>
              <a:schemeClr val="accent1"/>
            </a:solidFill>
            <a:miter lim="800000"/>
            <a:headEnd/>
            <a:tailEnd/>
          </a:ln>
        </p:spPr>
        <p:txBody>
          <a:bodyPr wrap="none" anchor="ctr"/>
          <a:lstStyle/>
          <a:p>
            <a:endParaRPr lang="nl-NL">
              <a:solidFill>
                <a:schemeClr val="bg1">
                  <a:lumMod val="95000"/>
                </a:schemeClr>
              </a:solidFill>
            </a:endParaRPr>
          </a:p>
        </p:txBody>
      </p:sp>
      <p:sp>
        <p:nvSpPr>
          <p:cNvPr id="112659" name="Text Box 19"/>
          <p:cNvSpPr txBox="1">
            <a:spLocks noChangeArrowheads="1"/>
          </p:cNvSpPr>
          <p:nvPr/>
        </p:nvSpPr>
        <p:spPr bwMode="auto">
          <a:xfrm>
            <a:off x="1524001" y="3155853"/>
            <a:ext cx="1480213" cy="400110"/>
          </a:xfrm>
          <a:prstGeom prst="rect">
            <a:avLst/>
          </a:prstGeom>
          <a:noFill/>
          <a:ln w="12700">
            <a:noFill/>
            <a:miter lim="800000"/>
            <a:headEnd/>
            <a:tailEnd/>
          </a:ln>
        </p:spPr>
        <p:txBody>
          <a:bodyPr wrap="none" anchor="ctr">
            <a:spAutoFit/>
          </a:bodyPr>
          <a:lstStyle/>
          <a:p>
            <a:r>
              <a:rPr lang="nl-NL" sz="2000" dirty="0">
                <a:solidFill>
                  <a:srgbClr val="106AB3"/>
                </a:solidFill>
              </a:rPr>
              <a:t>Blaasjeswier</a:t>
            </a:r>
          </a:p>
        </p:txBody>
      </p:sp>
      <p:sp>
        <p:nvSpPr>
          <p:cNvPr id="112660" name="Text Box 20"/>
          <p:cNvSpPr txBox="1">
            <a:spLocks noChangeArrowheads="1"/>
          </p:cNvSpPr>
          <p:nvPr/>
        </p:nvSpPr>
        <p:spPr bwMode="auto">
          <a:xfrm>
            <a:off x="3844926" y="3155853"/>
            <a:ext cx="970137" cy="400110"/>
          </a:xfrm>
          <a:prstGeom prst="rect">
            <a:avLst/>
          </a:prstGeom>
          <a:noFill/>
          <a:ln w="12700">
            <a:noFill/>
            <a:miter lim="800000"/>
            <a:headEnd/>
            <a:tailEnd/>
          </a:ln>
        </p:spPr>
        <p:txBody>
          <a:bodyPr wrap="none" anchor="ctr">
            <a:spAutoFit/>
          </a:bodyPr>
          <a:lstStyle/>
          <a:p>
            <a:r>
              <a:rPr lang="nl-NL" sz="2000" dirty="0">
                <a:solidFill>
                  <a:srgbClr val="106AB3"/>
                </a:solidFill>
              </a:rPr>
              <a:t>Alikruik</a:t>
            </a:r>
          </a:p>
        </p:txBody>
      </p:sp>
      <p:sp>
        <p:nvSpPr>
          <p:cNvPr id="112661" name="Text Box 21"/>
          <p:cNvSpPr txBox="1">
            <a:spLocks noChangeArrowheads="1"/>
          </p:cNvSpPr>
          <p:nvPr/>
        </p:nvSpPr>
        <p:spPr bwMode="auto">
          <a:xfrm>
            <a:off x="5562601" y="3155853"/>
            <a:ext cx="1091517" cy="400110"/>
          </a:xfrm>
          <a:prstGeom prst="rect">
            <a:avLst/>
          </a:prstGeom>
          <a:noFill/>
          <a:ln w="12700">
            <a:noFill/>
            <a:miter lim="800000"/>
            <a:headEnd/>
            <a:tailEnd/>
          </a:ln>
        </p:spPr>
        <p:txBody>
          <a:bodyPr wrap="none" anchor="ctr">
            <a:spAutoFit/>
          </a:bodyPr>
          <a:lstStyle/>
          <a:p>
            <a:r>
              <a:rPr lang="nl-NL" sz="2000">
                <a:solidFill>
                  <a:srgbClr val="106AB3"/>
                </a:solidFill>
              </a:rPr>
              <a:t>Spinkrab</a:t>
            </a:r>
          </a:p>
        </p:txBody>
      </p:sp>
      <p:sp>
        <p:nvSpPr>
          <p:cNvPr id="112662" name="Text Box 22"/>
          <p:cNvSpPr txBox="1">
            <a:spLocks noChangeArrowheads="1"/>
          </p:cNvSpPr>
          <p:nvPr/>
        </p:nvSpPr>
        <p:spPr bwMode="auto">
          <a:xfrm>
            <a:off x="7527926" y="3155853"/>
            <a:ext cx="748923" cy="400110"/>
          </a:xfrm>
          <a:prstGeom prst="rect">
            <a:avLst/>
          </a:prstGeom>
          <a:noFill/>
          <a:ln w="12700">
            <a:noFill/>
            <a:miter lim="800000"/>
            <a:headEnd/>
            <a:tailEnd/>
          </a:ln>
        </p:spPr>
        <p:txBody>
          <a:bodyPr wrap="none" anchor="ctr">
            <a:spAutoFit/>
          </a:bodyPr>
          <a:lstStyle/>
          <a:p>
            <a:r>
              <a:rPr lang="nl-NL" sz="2000">
                <a:solidFill>
                  <a:srgbClr val="106AB3"/>
                </a:solidFill>
              </a:rPr>
              <a:t>Sepia</a:t>
            </a:r>
          </a:p>
        </p:txBody>
      </p:sp>
      <p:sp>
        <p:nvSpPr>
          <p:cNvPr id="112663" name="Text Box 23"/>
          <p:cNvSpPr txBox="1">
            <a:spLocks noChangeArrowheads="1"/>
          </p:cNvSpPr>
          <p:nvPr/>
        </p:nvSpPr>
        <p:spPr bwMode="auto">
          <a:xfrm>
            <a:off x="9115426" y="3155853"/>
            <a:ext cx="1190647" cy="400110"/>
          </a:xfrm>
          <a:prstGeom prst="rect">
            <a:avLst/>
          </a:prstGeom>
          <a:noFill/>
          <a:ln w="12700">
            <a:noFill/>
            <a:miter lim="800000"/>
            <a:headEnd/>
            <a:tailEnd/>
          </a:ln>
        </p:spPr>
        <p:txBody>
          <a:bodyPr wrap="none" anchor="ctr">
            <a:spAutoFit/>
          </a:bodyPr>
          <a:lstStyle/>
          <a:p>
            <a:r>
              <a:rPr lang="nl-NL" sz="2000">
                <a:solidFill>
                  <a:srgbClr val="106AB3"/>
                </a:solidFill>
              </a:rPr>
              <a:t>Zeeleeuw</a:t>
            </a:r>
          </a:p>
        </p:txBody>
      </p:sp>
      <p:sp>
        <p:nvSpPr>
          <p:cNvPr id="112664" name="Oval 24" descr="Blaasjeswier Bretagne 99 Kool 2"/>
          <p:cNvSpPr>
            <a:spLocks noChangeArrowheads="1"/>
          </p:cNvSpPr>
          <p:nvPr/>
        </p:nvSpPr>
        <p:spPr bwMode="auto">
          <a:xfrm>
            <a:off x="1676400" y="3689253"/>
            <a:ext cx="3124200" cy="2819400"/>
          </a:xfrm>
          <a:prstGeom prst="ellipse">
            <a:avLst/>
          </a:prstGeom>
          <a:blipFill dpi="0" rotWithShape="0">
            <a:blip r:embed="rId8" cstate="print"/>
            <a:srcRect/>
            <a:stretch>
              <a:fillRect/>
            </a:stretch>
          </a:blipFill>
          <a:ln w="12700">
            <a:solidFill>
              <a:schemeClr val="tx2"/>
            </a:solidFill>
            <a:round/>
            <a:headEnd/>
            <a:tailEnd/>
          </a:ln>
        </p:spPr>
        <p:txBody>
          <a:bodyPr wrap="none" anchor="ctr"/>
          <a:lstStyle/>
          <a:p>
            <a:endParaRPr lang="nl-NL"/>
          </a:p>
        </p:txBody>
      </p:sp>
      <p:sp>
        <p:nvSpPr>
          <p:cNvPr id="112665" name="Oval 25" descr="alikruik nl"/>
          <p:cNvSpPr>
            <a:spLocks noChangeArrowheads="1"/>
          </p:cNvSpPr>
          <p:nvPr/>
        </p:nvSpPr>
        <p:spPr bwMode="auto">
          <a:xfrm>
            <a:off x="3505200" y="3917853"/>
            <a:ext cx="2514600" cy="2362200"/>
          </a:xfrm>
          <a:prstGeom prst="ellipse">
            <a:avLst/>
          </a:prstGeom>
          <a:blipFill dpi="0" rotWithShape="0">
            <a:blip r:embed="rId4" cstate="print"/>
            <a:srcRect/>
            <a:stretch>
              <a:fillRect/>
            </a:stretch>
          </a:blipFill>
          <a:ln w="12700">
            <a:solidFill>
              <a:schemeClr val="tx2"/>
            </a:solidFill>
            <a:round/>
            <a:headEnd/>
            <a:tailEnd/>
          </a:ln>
        </p:spPr>
        <p:txBody>
          <a:bodyPr wrap="none" anchor="ctr"/>
          <a:lstStyle/>
          <a:p>
            <a:endParaRPr lang="nl-NL"/>
          </a:p>
        </p:txBody>
      </p:sp>
      <p:sp>
        <p:nvSpPr>
          <p:cNvPr id="112666" name="Oval 26" descr="Spinkrab Onderwatersport"/>
          <p:cNvSpPr>
            <a:spLocks noChangeArrowheads="1"/>
          </p:cNvSpPr>
          <p:nvPr/>
        </p:nvSpPr>
        <p:spPr bwMode="auto">
          <a:xfrm>
            <a:off x="5181600" y="4146453"/>
            <a:ext cx="2133600" cy="1981200"/>
          </a:xfrm>
          <a:prstGeom prst="ellipse">
            <a:avLst/>
          </a:prstGeom>
          <a:blipFill dpi="0" rotWithShape="0">
            <a:blip r:embed="rId9" cstate="print"/>
            <a:srcRect/>
            <a:stretch>
              <a:fillRect/>
            </a:stretch>
          </a:blipFill>
          <a:ln w="12700">
            <a:solidFill>
              <a:schemeClr val="tx2"/>
            </a:solidFill>
            <a:round/>
            <a:headEnd/>
            <a:tailEnd/>
          </a:ln>
        </p:spPr>
        <p:txBody>
          <a:bodyPr wrap="none" anchor="ctr"/>
          <a:lstStyle/>
          <a:p>
            <a:endParaRPr lang="nl-NL"/>
          </a:p>
        </p:txBody>
      </p:sp>
      <p:sp>
        <p:nvSpPr>
          <p:cNvPr id="112668" name="Oval 28" descr="Sepia (Sepia officinalis) 2"/>
          <p:cNvSpPr>
            <a:spLocks noChangeArrowheads="1"/>
          </p:cNvSpPr>
          <p:nvPr/>
        </p:nvSpPr>
        <p:spPr bwMode="auto">
          <a:xfrm>
            <a:off x="6629400" y="4375053"/>
            <a:ext cx="1752600" cy="1600200"/>
          </a:xfrm>
          <a:prstGeom prst="ellipse">
            <a:avLst/>
          </a:prstGeom>
          <a:blipFill dpi="0" rotWithShape="0">
            <a:blip r:embed="rId7" cstate="print"/>
            <a:srcRect/>
            <a:stretch>
              <a:fillRect/>
            </a:stretch>
          </a:blipFill>
          <a:ln w="12700">
            <a:solidFill>
              <a:schemeClr val="tx2"/>
            </a:solidFill>
            <a:round/>
            <a:headEnd/>
            <a:tailEnd/>
          </a:ln>
        </p:spPr>
        <p:txBody>
          <a:bodyPr wrap="none" anchor="ctr"/>
          <a:lstStyle/>
          <a:p>
            <a:endParaRPr lang="nl-NL"/>
          </a:p>
        </p:txBody>
      </p:sp>
      <p:sp>
        <p:nvSpPr>
          <p:cNvPr id="112667" name="Oval 27" descr="MVC-185X"/>
          <p:cNvSpPr>
            <a:spLocks noChangeArrowheads="1"/>
          </p:cNvSpPr>
          <p:nvPr/>
        </p:nvSpPr>
        <p:spPr bwMode="auto">
          <a:xfrm>
            <a:off x="8077200" y="4527453"/>
            <a:ext cx="1371600" cy="1219200"/>
          </a:xfrm>
          <a:prstGeom prst="ellipse">
            <a:avLst/>
          </a:prstGeom>
          <a:blipFill dpi="0" rotWithShape="0">
            <a:blip r:embed="rId10" cstate="print"/>
            <a:srcRect/>
            <a:stretch>
              <a:fillRect/>
            </a:stretch>
          </a:blipFill>
          <a:ln w="12700">
            <a:solidFill>
              <a:schemeClr val="tx2"/>
            </a:solidFill>
            <a:round/>
            <a:headEnd/>
            <a:tailEnd/>
          </a:ln>
        </p:spPr>
        <p:txBody>
          <a:bodyPr wrap="none" anchor="ctr"/>
          <a:lstStyle/>
          <a:p>
            <a:endParaRPr lang="nl-NL"/>
          </a:p>
        </p:txBody>
      </p:sp>
      <p:sp>
        <p:nvSpPr>
          <p:cNvPr id="112669" name="Rectangle 29"/>
          <p:cNvSpPr>
            <a:spLocks noChangeArrowheads="1"/>
          </p:cNvSpPr>
          <p:nvPr/>
        </p:nvSpPr>
        <p:spPr bwMode="auto">
          <a:xfrm>
            <a:off x="5791200" y="3232053"/>
            <a:ext cx="4876800" cy="1143000"/>
          </a:xfrm>
          <a:prstGeom prst="rect">
            <a:avLst/>
          </a:prstGeom>
          <a:noFill/>
          <a:ln w="9525">
            <a:noFill/>
            <a:miter lim="800000"/>
            <a:headEnd/>
            <a:tailEnd/>
          </a:ln>
        </p:spPr>
        <p:txBody>
          <a:bodyPr anchor="ctr"/>
          <a:lstStyle/>
          <a:p>
            <a:r>
              <a:rPr lang="nl-NL" sz="4400" dirty="0">
                <a:solidFill>
                  <a:srgbClr val="FF6600"/>
                </a:solidFill>
                <a:latin typeface="+mj-lt"/>
              </a:rPr>
              <a:t>Voedselpiramide</a:t>
            </a:r>
          </a:p>
        </p:txBody>
      </p:sp>
      <p:sp>
        <p:nvSpPr>
          <p:cNvPr id="112671" name="Text Box 31"/>
          <p:cNvSpPr txBox="1">
            <a:spLocks noChangeArrowheads="1"/>
          </p:cNvSpPr>
          <p:nvPr/>
        </p:nvSpPr>
        <p:spPr bwMode="auto">
          <a:xfrm>
            <a:off x="2566989" y="6408605"/>
            <a:ext cx="1419225" cy="400110"/>
          </a:xfrm>
          <a:prstGeom prst="rect">
            <a:avLst/>
          </a:prstGeom>
          <a:noFill/>
          <a:ln w="12700">
            <a:noFill/>
            <a:miter lim="800000"/>
            <a:headEnd/>
            <a:tailEnd/>
          </a:ln>
        </p:spPr>
        <p:txBody>
          <a:bodyPr anchor="ctr">
            <a:spAutoFit/>
          </a:bodyPr>
          <a:lstStyle/>
          <a:p>
            <a:r>
              <a:rPr lang="nl-NL" sz="2000" dirty="0">
                <a:solidFill>
                  <a:srgbClr val="106AB3"/>
                </a:solidFill>
              </a:rPr>
              <a:t>Producent</a:t>
            </a:r>
          </a:p>
        </p:txBody>
      </p:sp>
      <p:sp>
        <p:nvSpPr>
          <p:cNvPr id="112672" name="Text Box 32"/>
          <p:cNvSpPr txBox="1">
            <a:spLocks noChangeArrowheads="1"/>
          </p:cNvSpPr>
          <p:nvPr/>
        </p:nvSpPr>
        <p:spPr bwMode="auto">
          <a:xfrm>
            <a:off x="4114800" y="6408605"/>
            <a:ext cx="1676400" cy="400110"/>
          </a:xfrm>
          <a:prstGeom prst="rect">
            <a:avLst/>
          </a:prstGeom>
          <a:noFill/>
          <a:ln w="12700">
            <a:noFill/>
            <a:miter lim="800000"/>
            <a:headEnd/>
            <a:tailEnd/>
          </a:ln>
        </p:spPr>
        <p:txBody>
          <a:bodyPr anchor="ctr">
            <a:spAutoFit/>
          </a:bodyPr>
          <a:lstStyle/>
          <a:p>
            <a:r>
              <a:rPr lang="nl-NL" sz="2000" dirty="0">
                <a:solidFill>
                  <a:srgbClr val="106AB3"/>
                </a:solidFill>
              </a:rPr>
              <a:t>Herbivoor</a:t>
            </a:r>
          </a:p>
        </p:txBody>
      </p:sp>
      <p:sp>
        <p:nvSpPr>
          <p:cNvPr id="112673" name="Text Box 33"/>
          <p:cNvSpPr txBox="1">
            <a:spLocks noChangeArrowheads="1"/>
          </p:cNvSpPr>
          <p:nvPr/>
        </p:nvSpPr>
        <p:spPr bwMode="auto">
          <a:xfrm>
            <a:off x="5791200" y="6400667"/>
            <a:ext cx="1600200" cy="400110"/>
          </a:xfrm>
          <a:prstGeom prst="rect">
            <a:avLst/>
          </a:prstGeom>
          <a:noFill/>
          <a:ln w="12700">
            <a:noFill/>
            <a:miter lim="800000"/>
            <a:headEnd/>
            <a:tailEnd/>
          </a:ln>
        </p:spPr>
        <p:txBody>
          <a:bodyPr anchor="ctr">
            <a:spAutoFit/>
          </a:bodyPr>
          <a:lstStyle/>
          <a:p>
            <a:r>
              <a:rPr lang="nl-NL" sz="2000" dirty="0">
                <a:solidFill>
                  <a:srgbClr val="106AB3"/>
                </a:solidFill>
              </a:rPr>
              <a:t>Omnivoor</a:t>
            </a:r>
          </a:p>
        </p:txBody>
      </p:sp>
      <p:sp>
        <p:nvSpPr>
          <p:cNvPr id="112674" name="Text Box 34"/>
          <p:cNvSpPr txBox="1">
            <a:spLocks noChangeArrowheads="1"/>
          </p:cNvSpPr>
          <p:nvPr/>
        </p:nvSpPr>
        <p:spPr bwMode="auto">
          <a:xfrm>
            <a:off x="7862888" y="6396458"/>
            <a:ext cx="1419225" cy="400110"/>
          </a:xfrm>
          <a:prstGeom prst="rect">
            <a:avLst/>
          </a:prstGeom>
          <a:noFill/>
          <a:ln w="12700">
            <a:noFill/>
            <a:miter lim="800000"/>
            <a:headEnd/>
            <a:tailEnd/>
          </a:ln>
        </p:spPr>
        <p:txBody>
          <a:bodyPr anchor="ctr">
            <a:spAutoFit/>
          </a:bodyPr>
          <a:lstStyle/>
          <a:p>
            <a:r>
              <a:rPr lang="nl-NL" sz="2000" dirty="0">
                <a:solidFill>
                  <a:srgbClr val="106AB3"/>
                </a:solidFill>
              </a:rPr>
              <a:t>Carnivoor</a:t>
            </a:r>
          </a:p>
        </p:txBody>
      </p:sp>
    </p:spTree>
    <p:extLst>
      <p:ext uri="{BB962C8B-B14F-4D97-AF65-F5344CB8AC3E}">
        <p14:creationId xmlns:p14="http://schemas.microsoft.com/office/powerpoint/2010/main" val="283063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12648"/>
                                        </p:tgtEl>
                                        <p:attrNameLst>
                                          <p:attrName>style.visibility</p:attrName>
                                        </p:attrNameLst>
                                      </p:cBhvr>
                                      <p:to>
                                        <p:strVal val="visible"/>
                                      </p:to>
                                    </p:set>
                                    <p:animEffect transition="in" filter="barn(outVertical)">
                                      <p:cBhvr>
                                        <p:cTn id="7" dur="500"/>
                                        <p:tgtEl>
                                          <p:spTgt spid="112648"/>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12654"/>
                                        </p:tgtEl>
                                        <p:attrNameLst>
                                          <p:attrName>style.visibility</p:attrName>
                                        </p:attrNameLst>
                                      </p:cBhvr>
                                      <p:to>
                                        <p:strVal val="visible"/>
                                      </p:to>
                                    </p:set>
                                    <p:animEffect transition="in" filter="barn(outVertical)">
                                      <p:cBhvr>
                                        <p:cTn id="11" dur="500"/>
                                        <p:tgtEl>
                                          <p:spTgt spid="112654"/>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12659"/>
                                        </p:tgtEl>
                                        <p:attrNameLst>
                                          <p:attrName>style.visibility</p:attrName>
                                        </p:attrNameLst>
                                      </p:cBhvr>
                                      <p:to>
                                        <p:strVal val="visible"/>
                                      </p:to>
                                    </p:set>
                                    <p:animEffect transition="in" filter="barn(outVertical)">
                                      <p:cBhvr>
                                        <p:cTn id="15" dur="500"/>
                                        <p:tgtEl>
                                          <p:spTgt spid="112659"/>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12649"/>
                                        </p:tgtEl>
                                        <p:attrNameLst>
                                          <p:attrName>style.visibility</p:attrName>
                                        </p:attrNameLst>
                                      </p:cBhvr>
                                      <p:to>
                                        <p:strVal val="visible"/>
                                      </p:to>
                                    </p:set>
                                    <p:animEffect transition="in" filter="barn(outVertical)">
                                      <p:cBhvr>
                                        <p:cTn id="19" dur="500"/>
                                        <p:tgtEl>
                                          <p:spTgt spid="112649"/>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12656"/>
                                        </p:tgtEl>
                                        <p:attrNameLst>
                                          <p:attrName>style.visibility</p:attrName>
                                        </p:attrNameLst>
                                      </p:cBhvr>
                                      <p:to>
                                        <p:strVal val="visible"/>
                                      </p:to>
                                    </p:set>
                                    <p:animEffect transition="in" filter="barn(outVertical)">
                                      <p:cBhvr>
                                        <p:cTn id="23" dur="500"/>
                                        <p:tgtEl>
                                          <p:spTgt spid="112656"/>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112660"/>
                                        </p:tgtEl>
                                        <p:attrNameLst>
                                          <p:attrName>style.visibility</p:attrName>
                                        </p:attrNameLst>
                                      </p:cBhvr>
                                      <p:to>
                                        <p:strVal val="visible"/>
                                      </p:to>
                                    </p:set>
                                    <p:animEffect transition="in" filter="barn(outVertical)">
                                      <p:cBhvr>
                                        <p:cTn id="27" dur="500"/>
                                        <p:tgtEl>
                                          <p:spTgt spid="112660"/>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112650"/>
                                        </p:tgtEl>
                                        <p:attrNameLst>
                                          <p:attrName>style.visibility</p:attrName>
                                        </p:attrNameLst>
                                      </p:cBhvr>
                                      <p:to>
                                        <p:strVal val="visible"/>
                                      </p:to>
                                    </p:set>
                                    <p:animEffect transition="in" filter="barn(outVertical)">
                                      <p:cBhvr>
                                        <p:cTn id="31" dur="500"/>
                                        <p:tgtEl>
                                          <p:spTgt spid="112650"/>
                                        </p:tgtEl>
                                      </p:cBhvr>
                                    </p:animEffect>
                                  </p:childTnLst>
                                </p:cTn>
                              </p:par>
                            </p:childTnLst>
                          </p:cTn>
                        </p:par>
                        <p:par>
                          <p:cTn id="32" fill="hold">
                            <p:stCondLst>
                              <p:cond delay="3500"/>
                            </p:stCondLst>
                            <p:childTnLst>
                              <p:par>
                                <p:cTn id="33" presetID="16" presetClass="entr" presetSubtype="37" fill="hold" grpId="0" nodeType="afterEffect">
                                  <p:stCondLst>
                                    <p:cond delay="0"/>
                                  </p:stCondLst>
                                  <p:childTnLst>
                                    <p:set>
                                      <p:cBhvr>
                                        <p:cTn id="34" dur="1" fill="hold">
                                          <p:stCondLst>
                                            <p:cond delay="0"/>
                                          </p:stCondLst>
                                        </p:cTn>
                                        <p:tgtEl>
                                          <p:spTgt spid="112657"/>
                                        </p:tgtEl>
                                        <p:attrNameLst>
                                          <p:attrName>style.visibility</p:attrName>
                                        </p:attrNameLst>
                                      </p:cBhvr>
                                      <p:to>
                                        <p:strVal val="visible"/>
                                      </p:to>
                                    </p:set>
                                    <p:animEffect transition="in" filter="barn(outVertical)">
                                      <p:cBhvr>
                                        <p:cTn id="35" dur="500"/>
                                        <p:tgtEl>
                                          <p:spTgt spid="112657"/>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12661"/>
                                        </p:tgtEl>
                                        <p:attrNameLst>
                                          <p:attrName>style.visibility</p:attrName>
                                        </p:attrNameLst>
                                      </p:cBhvr>
                                      <p:to>
                                        <p:strVal val="visible"/>
                                      </p:to>
                                    </p:set>
                                    <p:animEffect transition="in" filter="barn(outVertical)">
                                      <p:cBhvr>
                                        <p:cTn id="39" dur="500"/>
                                        <p:tgtEl>
                                          <p:spTgt spid="112661"/>
                                        </p:tgtEl>
                                      </p:cBhvr>
                                    </p:animEffect>
                                  </p:childTnLst>
                                </p:cTn>
                              </p:par>
                            </p:childTnLst>
                          </p:cTn>
                        </p:par>
                        <p:par>
                          <p:cTn id="40" fill="hold">
                            <p:stCondLst>
                              <p:cond delay="4500"/>
                            </p:stCondLst>
                            <p:childTnLst>
                              <p:par>
                                <p:cTn id="41" presetID="16" presetClass="entr" presetSubtype="37" fill="hold" grpId="0" nodeType="afterEffect">
                                  <p:stCondLst>
                                    <p:cond delay="0"/>
                                  </p:stCondLst>
                                  <p:childTnLst>
                                    <p:set>
                                      <p:cBhvr>
                                        <p:cTn id="42" dur="1" fill="hold">
                                          <p:stCondLst>
                                            <p:cond delay="0"/>
                                          </p:stCondLst>
                                        </p:cTn>
                                        <p:tgtEl>
                                          <p:spTgt spid="112652"/>
                                        </p:tgtEl>
                                        <p:attrNameLst>
                                          <p:attrName>style.visibility</p:attrName>
                                        </p:attrNameLst>
                                      </p:cBhvr>
                                      <p:to>
                                        <p:strVal val="visible"/>
                                      </p:to>
                                    </p:set>
                                    <p:animEffect transition="in" filter="barn(outVertical)">
                                      <p:cBhvr>
                                        <p:cTn id="43" dur="500"/>
                                        <p:tgtEl>
                                          <p:spTgt spid="112652"/>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112658"/>
                                        </p:tgtEl>
                                        <p:attrNameLst>
                                          <p:attrName>style.visibility</p:attrName>
                                        </p:attrNameLst>
                                      </p:cBhvr>
                                      <p:to>
                                        <p:strVal val="visible"/>
                                      </p:to>
                                    </p:set>
                                    <p:animEffect transition="in" filter="barn(outVertical)">
                                      <p:cBhvr>
                                        <p:cTn id="47" dur="500"/>
                                        <p:tgtEl>
                                          <p:spTgt spid="112658"/>
                                        </p:tgtEl>
                                      </p:cBhvr>
                                    </p:animEffect>
                                  </p:childTnLst>
                                </p:cTn>
                              </p:par>
                            </p:childTnLst>
                          </p:cTn>
                        </p:par>
                        <p:par>
                          <p:cTn id="48" fill="hold">
                            <p:stCondLst>
                              <p:cond delay="5500"/>
                            </p:stCondLst>
                            <p:childTnLst>
                              <p:par>
                                <p:cTn id="49" presetID="16" presetClass="entr" presetSubtype="37" fill="hold" grpId="0" nodeType="afterEffect">
                                  <p:stCondLst>
                                    <p:cond delay="0"/>
                                  </p:stCondLst>
                                  <p:childTnLst>
                                    <p:set>
                                      <p:cBhvr>
                                        <p:cTn id="50" dur="1" fill="hold">
                                          <p:stCondLst>
                                            <p:cond delay="0"/>
                                          </p:stCondLst>
                                        </p:cTn>
                                        <p:tgtEl>
                                          <p:spTgt spid="112662"/>
                                        </p:tgtEl>
                                        <p:attrNameLst>
                                          <p:attrName>style.visibility</p:attrName>
                                        </p:attrNameLst>
                                      </p:cBhvr>
                                      <p:to>
                                        <p:strVal val="visible"/>
                                      </p:to>
                                    </p:set>
                                    <p:animEffect transition="in" filter="barn(outVertical)">
                                      <p:cBhvr>
                                        <p:cTn id="51" dur="500"/>
                                        <p:tgtEl>
                                          <p:spTgt spid="112662"/>
                                        </p:tgtEl>
                                      </p:cBhvr>
                                    </p:animEffect>
                                  </p:childTnLst>
                                </p:cTn>
                              </p:par>
                            </p:childTnLst>
                          </p:cTn>
                        </p:par>
                        <p:par>
                          <p:cTn id="52" fill="hold">
                            <p:stCondLst>
                              <p:cond delay="6000"/>
                            </p:stCondLst>
                            <p:childTnLst>
                              <p:par>
                                <p:cTn id="53" presetID="16" presetClass="entr" presetSubtype="37" fill="hold" grpId="0" nodeType="afterEffect">
                                  <p:stCondLst>
                                    <p:cond delay="0"/>
                                  </p:stCondLst>
                                  <p:childTnLst>
                                    <p:set>
                                      <p:cBhvr>
                                        <p:cTn id="54" dur="1" fill="hold">
                                          <p:stCondLst>
                                            <p:cond delay="0"/>
                                          </p:stCondLst>
                                        </p:cTn>
                                        <p:tgtEl>
                                          <p:spTgt spid="112651"/>
                                        </p:tgtEl>
                                        <p:attrNameLst>
                                          <p:attrName>style.visibility</p:attrName>
                                        </p:attrNameLst>
                                      </p:cBhvr>
                                      <p:to>
                                        <p:strVal val="visible"/>
                                      </p:to>
                                    </p:set>
                                    <p:animEffect transition="in" filter="barn(outVertical)">
                                      <p:cBhvr>
                                        <p:cTn id="55" dur="500"/>
                                        <p:tgtEl>
                                          <p:spTgt spid="112651"/>
                                        </p:tgtEl>
                                      </p:cBhvr>
                                    </p:animEffect>
                                  </p:childTnLst>
                                </p:cTn>
                              </p:par>
                            </p:childTnLst>
                          </p:cTn>
                        </p:par>
                        <p:par>
                          <p:cTn id="56" fill="hold">
                            <p:stCondLst>
                              <p:cond delay="6500"/>
                            </p:stCondLst>
                            <p:childTnLst>
                              <p:par>
                                <p:cTn id="57" presetID="16" presetClass="entr" presetSubtype="37" fill="hold" grpId="0" nodeType="afterEffect">
                                  <p:stCondLst>
                                    <p:cond delay="0"/>
                                  </p:stCondLst>
                                  <p:childTnLst>
                                    <p:set>
                                      <p:cBhvr>
                                        <p:cTn id="58" dur="1" fill="hold">
                                          <p:stCondLst>
                                            <p:cond delay="0"/>
                                          </p:stCondLst>
                                        </p:cTn>
                                        <p:tgtEl>
                                          <p:spTgt spid="112663"/>
                                        </p:tgtEl>
                                        <p:attrNameLst>
                                          <p:attrName>style.visibility</p:attrName>
                                        </p:attrNameLst>
                                      </p:cBhvr>
                                      <p:to>
                                        <p:strVal val="visible"/>
                                      </p:to>
                                    </p:set>
                                    <p:animEffect transition="in" filter="barn(outVertical)">
                                      <p:cBhvr>
                                        <p:cTn id="59" dur="500"/>
                                        <p:tgtEl>
                                          <p:spTgt spid="112663"/>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499"/>
                                          </p:stCondLst>
                                        </p:cTn>
                                        <p:tgtEl>
                                          <p:spTgt spid="112669"/>
                                        </p:tgtEl>
                                        <p:attrNameLst>
                                          <p:attrName>style.visibility</p:attrName>
                                        </p:attrNameLst>
                                      </p:cBhvr>
                                      <p:to>
                                        <p:strVal val="visible"/>
                                      </p:to>
                                    </p:set>
                                  </p:childTnLst>
                                </p:cTn>
                              </p:par>
                            </p:childTnLst>
                          </p:cTn>
                        </p:par>
                        <p:par>
                          <p:cTn id="64" fill="hold">
                            <p:stCondLst>
                              <p:cond delay="500"/>
                            </p:stCondLst>
                            <p:childTnLst>
                              <p:par>
                                <p:cTn id="65" presetID="16" presetClass="entr" presetSubtype="37" fill="hold" grpId="0" nodeType="afterEffect">
                                  <p:stCondLst>
                                    <p:cond delay="0"/>
                                  </p:stCondLst>
                                  <p:childTnLst>
                                    <p:set>
                                      <p:cBhvr>
                                        <p:cTn id="66" dur="1" fill="hold">
                                          <p:stCondLst>
                                            <p:cond delay="0"/>
                                          </p:stCondLst>
                                        </p:cTn>
                                        <p:tgtEl>
                                          <p:spTgt spid="112664"/>
                                        </p:tgtEl>
                                        <p:attrNameLst>
                                          <p:attrName>style.visibility</p:attrName>
                                        </p:attrNameLst>
                                      </p:cBhvr>
                                      <p:to>
                                        <p:strVal val="visible"/>
                                      </p:to>
                                    </p:set>
                                    <p:animEffect transition="in" filter="barn(outVertical)">
                                      <p:cBhvr>
                                        <p:cTn id="67" dur="500"/>
                                        <p:tgtEl>
                                          <p:spTgt spid="112664"/>
                                        </p:tgtEl>
                                      </p:cBhvr>
                                    </p:animEffect>
                                  </p:childTnLst>
                                </p:cTn>
                              </p:par>
                            </p:childTnLst>
                          </p:cTn>
                        </p:par>
                        <p:par>
                          <p:cTn id="68" fill="hold">
                            <p:stCondLst>
                              <p:cond delay="1000"/>
                            </p:stCondLst>
                            <p:childTnLst>
                              <p:par>
                                <p:cTn id="69" presetID="16" presetClass="entr" presetSubtype="37" fill="hold" grpId="0" nodeType="afterEffect">
                                  <p:stCondLst>
                                    <p:cond delay="0"/>
                                  </p:stCondLst>
                                  <p:childTnLst>
                                    <p:set>
                                      <p:cBhvr>
                                        <p:cTn id="70" dur="1" fill="hold">
                                          <p:stCondLst>
                                            <p:cond delay="0"/>
                                          </p:stCondLst>
                                        </p:cTn>
                                        <p:tgtEl>
                                          <p:spTgt spid="112665"/>
                                        </p:tgtEl>
                                        <p:attrNameLst>
                                          <p:attrName>style.visibility</p:attrName>
                                        </p:attrNameLst>
                                      </p:cBhvr>
                                      <p:to>
                                        <p:strVal val="visible"/>
                                      </p:to>
                                    </p:set>
                                    <p:animEffect transition="in" filter="barn(outVertical)">
                                      <p:cBhvr>
                                        <p:cTn id="71" dur="500"/>
                                        <p:tgtEl>
                                          <p:spTgt spid="112665"/>
                                        </p:tgtEl>
                                      </p:cBhvr>
                                    </p:animEffect>
                                  </p:childTnLst>
                                </p:cTn>
                              </p:par>
                            </p:childTnLst>
                          </p:cTn>
                        </p:par>
                        <p:par>
                          <p:cTn id="72" fill="hold">
                            <p:stCondLst>
                              <p:cond delay="1500"/>
                            </p:stCondLst>
                            <p:childTnLst>
                              <p:par>
                                <p:cTn id="73" presetID="16" presetClass="entr" presetSubtype="37" fill="hold" grpId="0" nodeType="afterEffect">
                                  <p:stCondLst>
                                    <p:cond delay="0"/>
                                  </p:stCondLst>
                                  <p:childTnLst>
                                    <p:set>
                                      <p:cBhvr>
                                        <p:cTn id="74" dur="1" fill="hold">
                                          <p:stCondLst>
                                            <p:cond delay="0"/>
                                          </p:stCondLst>
                                        </p:cTn>
                                        <p:tgtEl>
                                          <p:spTgt spid="112666"/>
                                        </p:tgtEl>
                                        <p:attrNameLst>
                                          <p:attrName>style.visibility</p:attrName>
                                        </p:attrNameLst>
                                      </p:cBhvr>
                                      <p:to>
                                        <p:strVal val="visible"/>
                                      </p:to>
                                    </p:set>
                                    <p:animEffect transition="in" filter="barn(outVertical)">
                                      <p:cBhvr>
                                        <p:cTn id="75" dur="500"/>
                                        <p:tgtEl>
                                          <p:spTgt spid="112666"/>
                                        </p:tgtEl>
                                      </p:cBhvr>
                                    </p:animEffect>
                                  </p:childTnLst>
                                </p:cTn>
                              </p:par>
                            </p:childTnLst>
                          </p:cTn>
                        </p:par>
                        <p:par>
                          <p:cTn id="76" fill="hold">
                            <p:stCondLst>
                              <p:cond delay="2000"/>
                            </p:stCondLst>
                            <p:childTnLst>
                              <p:par>
                                <p:cTn id="77" presetID="16" presetClass="entr" presetSubtype="37" fill="hold" grpId="0" nodeType="afterEffect">
                                  <p:stCondLst>
                                    <p:cond delay="0"/>
                                  </p:stCondLst>
                                  <p:childTnLst>
                                    <p:set>
                                      <p:cBhvr>
                                        <p:cTn id="78" dur="1" fill="hold">
                                          <p:stCondLst>
                                            <p:cond delay="0"/>
                                          </p:stCondLst>
                                        </p:cTn>
                                        <p:tgtEl>
                                          <p:spTgt spid="112668"/>
                                        </p:tgtEl>
                                        <p:attrNameLst>
                                          <p:attrName>style.visibility</p:attrName>
                                        </p:attrNameLst>
                                      </p:cBhvr>
                                      <p:to>
                                        <p:strVal val="visible"/>
                                      </p:to>
                                    </p:set>
                                    <p:animEffect transition="in" filter="barn(outVertical)">
                                      <p:cBhvr>
                                        <p:cTn id="79" dur="500"/>
                                        <p:tgtEl>
                                          <p:spTgt spid="112668"/>
                                        </p:tgtEl>
                                      </p:cBhvr>
                                    </p:animEffect>
                                  </p:childTnLst>
                                </p:cTn>
                              </p:par>
                            </p:childTnLst>
                          </p:cTn>
                        </p:par>
                        <p:par>
                          <p:cTn id="80" fill="hold">
                            <p:stCondLst>
                              <p:cond delay="2500"/>
                            </p:stCondLst>
                            <p:childTnLst>
                              <p:par>
                                <p:cTn id="81" presetID="16" presetClass="entr" presetSubtype="37" fill="hold" grpId="0" nodeType="afterEffect">
                                  <p:stCondLst>
                                    <p:cond delay="0"/>
                                  </p:stCondLst>
                                  <p:childTnLst>
                                    <p:set>
                                      <p:cBhvr>
                                        <p:cTn id="82" dur="1" fill="hold">
                                          <p:stCondLst>
                                            <p:cond delay="0"/>
                                          </p:stCondLst>
                                        </p:cTn>
                                        <p:tgtEl>
                                          <p:spTgt spid="112667"/>
                                        </p:tgtEl>
                                        <p:attrNameLst>
                                          <p:attrName>style.visibility</p:attrName>
                                        </p:attrNameLst>
                                      </p:cBhvr>
                                      <p:to>
                                        <p:strVal val="visible"/>
                                      </p:to>
                                    </p:set>
                                    <p:animEffect transition="in" filter="barn(outVertical)">
                                      <p:cBhvr>
                                        <p:cTn id="83" dur="500"/>
                                        <p:tgtEl>
                                          <p:spTgt spid="112667"/>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112671"/>
                                        </p:tgtEl>
                                        <p:attrNameLst>
                                          <p:attrName>style.visibility</p:attrName>
                                        </p:attrNameLst>
                                      </p:cBhvr>
                                      <p:to>
                                        <p:strVal val="visible"/>
                                      </p:to>
                                    </p:set>
                                    <p:anim calcmode="lin" valueType="num">
                                      <p:cBhvr additive="base">
                                        <p:cTn id="88" dur="500" fill="hold"/>
                                        <p:tgtEl>
                                          <p:spTgt spid="112671"/>
                                        </p:tgtEl>
                                        <p:attrNameLst>
                                          <p:attrName>ppt_x</p:attrName>
                                        </p:attrNameLst>
                                      </p:cBhvr>
                                      <p:tavLst>
                                        <p:tav tm="0">
                                          <p:val>
                                            <p:strVal val="#ppt_x"/>
                                          </p:val>
                                        </p:tav>
                                        <p:tav tm="100000">
                                          <p:val>
                                            <p:strVal val="#ppt_x"/>
                                          </p:val>
                                        </p:tav>
                                      </p:tavLst>
                                    </p:anim>
                                    <p:anim calcmode="lin" valueType="num">
                                      <p:cBhvr additive="base">
                                        <p:cTn id="89" dur="500" fill="hold"/>
                                        <p:tgtEl>
                                          <p:spTgt spid="112671"/>
                                        </p:tgtEl>
                                        <p:attrNameLst>
                                          <p:attrName>ppt_y</p:attrName>
                                        </p:attrNameLst>
                                      </p:cBhvr>
                                      <p:tavLst>
                                        <p:tav tm="0">
                                          <p:val>
                                            <p:strVal val="1+#ppt_h/2"/>
                                          </p:val>
                                        </p:tav>
                                        <p:tav tm="100000">
                                          <p:val>
                                            <p:strVal val="#ppt_y"/>
                                          </p:val>
                                        </p:tav>
                                      </p:tavLst>
                                    </p:anim>
                                  </p:childTnLst>
                                </p:cTn>
                              </p:par>
                            </p:childTnLst>
                          </p:cTn>
                        </p:par>
                        <p:par>
                          <p:cTn id="90" fill="hold">
                            <p:stCondLst>
                              <p:cond delay="500"/>
                            </p:stCondLst>
                            <p:childTnLst>
                              <p:par>
                                <p:cTn id="91" presetID="2" presetClass="entr" presetSubtype="4" fill="hold" grpId="0" nodeType="afterEffect">
                                  <p:stCondLst>
                                    <p:cond delay="0"/>
                                  </p:stCondLst>
                                  <p:childTnLst>
                                    <p:set>
                                      <p:cBhvr>
                                        <p:cTn id="92" dur="1" fill="hold">
                                          <p:stCondLst>
                                            <p:cond delay="0"/>
                                          </p:stCondLst>
                                        </p:cTn>
                                        <p:tgtEl>
                                          <p:spTgt spid="112672"/>
                                        </p:tgtEl>
                                        <p:attrNameLst>
                                          <p:attrName>style.visibility</p:attrName>
                                        </p:attrNameLst>
                                      </p:cBhvr>
                                      <p:to>
                                        <p:strVal val="visible"/>
                                      </p:to>
                                    </p:set>
                                    <p:anim calcmode="lin" valueType="num">
                                      <p:cBhvr additive="base">
                                        <p:cTn id="93" dur="500" fill="hold"/>
                                        <p:tgtEl>
                                          <p:spTgt spid="112672"/>
                                        </p:tgtEl>
                                        <p:attrNameLst>
                                          <p:attrName>ppt_x</p:attrName>
                                        </p:attrNameLst>
                                      </p:cBhvr>
                                      <p:tavLst>
                                        <p:tav tm="0">
                                          <p:val>
                                            <p:strVal val="#ppt_x"/>
                                          </p:val>
                                        </p:tav>
                                        <p:tav tm="100000">
                                          <p:val>
                                            <p:strVal val="#ppt_x"/>
                                          </p:val>
                                        </p:tav>
                                      </p:tavLst>
                                    </p:anim>
                                    <p:anim calcmode="lin" valueType="num">
                                      <p:cBhvr additive="base">
                                        <p:cTn id="94" dur="500" fill="hold"/>
                                        <p:tgtEl>
                                          <p:spTgt spid="112672"/>
                                        </p:tgtEl>
                                        <p:attrNameLst>
                                          <p:attrName>ppt_y</p:attrName>
                                        </p:attrNameLst>
                                      </p:cBhvr>
                                      <p:tavLst>
                                        <p:tav tm="0">
                                          <p:val>
                                            <p:strVal val="1+#ppt_h/2"/>
                                          </p:val>
                                        </p:tav>
                                        <p:tav tm="100000">
                                          <p:val>
                                            <p:strVal val="#ppt_y"/>
                                          </p:val>
                                        </p:tav>
                                      </p:tavLst>
                                    </p:anim>
                                  </p:childTnLst>
                                </p:cTn>
                              </p:par>
                            </p:childTnLst>
                          </p:cTn>
                        </p:par>
                        <p:par>
                          <p:cTn id="95" fill="hold">
                            <p:stCondLst>
                              <p:cond delay="1000"/>
                            </p:stCondLst>
                            <p:childTnLst>
                              <p:par>
                                <p:cTn id="96" presetID="2" presetClass="entr" presetSubtype="4" fill="hold" grpId="0" nodeType="afterEffect">
                                  <p:stCondLst>
                                    <p:cond delay="0"/>
                                  </p:stCondLst>
                                  <p:childTnLst>
                                    <p:set>
                                      <p:cBhvr>
                                        <p:cTn id="97" dur="1" fill="hold">
                                          <p:stCondLst>
                                            <p:cond delay="0"/>
                                          </p:stCondLst>
                                        </p:cTn>
                                        <p:tgtEl>
                                          <p:spTgt spid="112673"/>
                                        </p:tgtEl>
                                        <p:attrNameLst>
                                          <p:attrName>style.visibility</p:attrName>
                                        </p:attrNameLst>
                                      </p:cBhvr>
                                      <p:to>
                                        <p:strVal val="visible"/>
                                      </p:to>
                                    </p:set>
                                    <p:anim calcmode="lin" valueType="num">
                                      <p:cBhvr additive="base">
                                        <p:cTn id="98" dur="500" fill="hold"/>
                                        <p:tgtEl>
                                          <p:spTgt spid="112673"/>
                                        </p:tgtEl>
                                        <p:attrNameLst>
                                          <p:attrName>ppt_x</p:attrName>
                                        </p:attrNameLst>
                                      </p:cBhvr>
                                      <p:tavLst>
                                        <p:tav tm="0">
                                          <p:val>
                                            <p:strVal val="#ppt_x"/>
                                          </p:val>
                                        </p:tav>
                                        <p:tav tm="100000">
                                          <p:val>
                                            <p:strVal val="#ppt_x"/>
                                          </p:val>
                                        </p:tav>
                                      </p:tavLst>
                                    </p:anim>
                                    <p:anim calcmode="lin" valueType="num">
                                      <p:cBhvr additive="base">
                                        <p:cTn id="99" dur="500" fill="hold"/>
                                        <p:tgtEl>
                                          <p:spTgt spid="112673"/>
                                        </p:tgtEl>
                                        <p:attrNameLst>
                                          <p:attrName>ppt_y</p:attrName>
                                        </p:attrNameLst>
                                      </p:cBhvr>
                                      <p:tavLst>
                                        <p:tav tm="0">
                                          <p:val>
                                            <p:strVal val="1+#ppt_h/2"/>
                                          </p:val>
                                        </p:tav>
                                        <p:tav tm="100000">
                                          <p:val>
                                            <p:strVal val="#ppt_y"/>
                                          </p:val>
                                        </p:tav>
                                      </p:tavLst>
                                    </p:anim>
                                  </p:childTnLst>
                                </p:cTn>
                              </p:par>
                            </p:childTnLst>
                          </p:cTn>
                        </p:par>
                        <p:par>
                          <p:cTn id="100" fill="hold">
                            <p:stCondLst>
                              <p:cond delay="1500"/>
                            </p:stCondLst>
                            <p:childTnLst>
                              <p:par>
                                <p:cTn id="101" presetID="2" presetClass="entr" presetSubtype="4" fill="hold" grpId="0" nodeType="afterEffect">
                                  <p:stCondLst>
                                    <p:cond delay="0"/>
                                  </p:stCondLst>
                                  <p:childTnLst>
                                    <p:set>
                                      <p:cBhvr>
                                        <p:cTn id="102" dur="1" fill="hold">
                                          <p:stCondLst>
                                            <p:cond delay="0"/>
                                          </p:stCondLst>
                                        </p:cTn>
                                        <p:tgtEl>
                                          <p:spTgt spid="112674"/>
                                        </p:tgtEl>
                                        <p:attrNameLst>
                                          <p:attrName>style.visibility</p:attrName>
                                        </p:attrNameLst>
                                      </p:cBhvr>
                                      <p:to>
                                        <p:strVal val="visible"/>
                                      </p:to>
                                    </p:set>
                                    <p:anim calcmode="lin" valueType="num">
                                      <p:cBhvr additive="base">
                                        <p:cTn id="103" dur="500" fill="hold"/>
                                        <p:tgtEl>
                                          <p:spTgt spid="112674"/>
                                        </p:tgtEl>
                                        <p:attrNameLst>
                                          <p:attrName>ppt_x</p:attrName>
                                        </p:attrNameLst>
                                      </p:cBhvr>
                                      <p:tavLst>
                                        <p:tav tm="0">
                                          <p:val>
                                            <p:strVal val="#ppt_x"/>
                                          </p:val>
                                        </p:tav>
                                        <p:tav tm="100000">
                                          <p:val>
                                            <p:strVal val="#ppt_x"/>
                                          </p:val>
                                        </p:tav>
                                      </p:tavLst>
                                    </p:anim>
                                    <p:anim calcmode="lin" valueType="num">
                                      <p:cBhvr additive="base">
                                        <p:cTn id="104" dur="500" fill="hold"/>
                                        <p:tgtEl>
                                          <p:spTgt spid="1126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8" grpId="0" animBg="1"/>
      <p:bldP spid="112649" grpId="0" animBg="1"/>
      <p:bldP spid="112650" grpId="0" animBg="1"/>
      <p:bldP spid="112651" grpId="0" animBg="1"/>
      <p:bldP spid="112652" grpId="0" animBg="1"/>
      <p:bldP spid="112654" grpId="0" animBg="1"/>
      <p:bldP spid="112656" grpId="0" animBg="1"/>
      <p:bldP spid="112657" grpId="0" animBg="1"/>
      <p:bldP spid="112658" grpId="0" animBg="1"/>
      <p:bldP spid="112659" grpId="0" autoUpdateAnimBg="0"/>
      <p:bldP spid="112660" grpId="0" autoUpdateAnimBg="0"/>
      <p:bldP spid="112661" grpId="0" autoUpdateAnimBg="0"/>
      <p:bldP spid="112662" grpId="0" autoUpdateAnimBg="0"/>
      <p:bldP spid="112663" grpId="0" autoUpdateAnimBg="0"/>
      <p:bldP spid="112664" grpId="0" animBg="1"/>
      <p:bldP spid="112665" grpId="0" animBg="1"/>
      <p:bldP spid="112666" grpId="0" animBg="1"/>
      <p:bldP spid="112668" grpId="0" animBg="1"/>
      <p:bldP spid="112667" grpId="0" animBg="1"/>
      <p:bldP spid="112669" grpId="0" autoUpdateAnimBg="0"/>
      <p:bldP spid="112671" grpId="0" autoUpdateAnimBg="0"/>
      <p:bldP spid="112672" grpId="0" autoUpdateAnimBg="0"/>
      <p:bldP spid="112673" grpId="0" autoUpdateAnimBg="0"/>
      <p:bldP spid="11267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87" name="Line 59"/>
          <p:cNvSpPr>
            <a:spLocks noChangeShapeType="1"/>
          </p:cNvSpPr>
          <p:nvPr/>
        </p:nvSpPr>
        <p:spPr bwMode="auto">
          <a:xfrm flipV="1">
            <a:off x="4648200" y="3276600"/>
            <a:ext cx="2971800" cy="1371600"/>
          </a:xfrm>
          <a:prstGeom prst="line">
            <a:avLst/>
          </a:prstGeom>
          <a:noFill/>
          <a:ln w="12700">
            <a:solidFill>
              <a:schemeClr val="bg1">
                <a:lumMod val="85000"/>
              </a:schemeClr>
            </a:solidFill>
            <a:round/>
            <a:headEnd/>
            <a:tailEnd type="triangle" w="med" len="med"/>
          </a:ln>
        </p:spPr>
        <p:txBody>
          <a:bodyPr wrap="none" anchor="ctr"/>
          <a:lstStyle/>
          <a:p>
            <a:endParaRPr lang="nl-NL"/>
          </a:p>
        </p:txBody>
      </p:sp>
      <p:sp>
        <p:nvSpPr>
          <p:cNvPr id="124972" name="AutoShape 44"/>
          <p:cNvSpPr>
            <a:spLocks noChangeArrowheads="1"/>
          </p:cNvSpPr>
          <p:nvPr/>
        </p:nvSpPr>
        <p:spPr bwMode="auto">
          <a:xfrm>
            <a:off x="9448800" y="3429000"/>
            <a:ext cx="1219200" cy="1143000"/>
          </a:xfrm>
          <a:prstGeom prst="sun">
            <a:avLst>
              <a:gd name="adj" fmla="val 25000"/>
            </a:avLst>
          </a:prstGeom>
          <a:solidFill>
            <a:srgbClr val="FFFF00"/>
          </a:solidFill>
          <a:ln w="12700">
            <a:solidFill>
              <a:schemeClr val="tx2"/>
            </a:solidFill>
            <a:miter lim="800000"/>
            <a:headEnd/>
            <a:tailEnd/>
          </a:ln>
        </p:spPr>
        <p:txBody>
          <a:bodyPr wrap="none" anchor="ctr"/>
          <a:lstStyle/>
          <a:p>
            <a:endParaRPr lang="nl-NL"/>
          </a:p>
        </p:txBody>
      </p:sp>
      <p:sp>
        <p:nvSpPr>
          <p:cNvPr id="15365" name="Rectangle 6"/>
          <p:cNvSpPr>
            <a:spLocks noGrp="1" noChangeArrowheads="1"/>
          </p:cNvSpPr>
          <p:nvPr>
            <p:ph type="title"/>
          </p:nvPr>
        </p:nvSpPr>
        <p:spPr>
          <a:xfrm>
            <a:off x="838200" y="365125"/>
            <a:ext cx="10515600" cy="1325563"/>
          </a:xfrm>
        </p:spPr>
        <p:txBody>
          <a:bodyPr/>
          <a:lstStyle/>
          <a:p>
            <a:r>
              <a:rPr lang="nl-NL" dirty="0"/>
              <a:t>Voedselkringloop</a:t>
            </a:r>
          </a:p>
        </p:txBody>
      </p:sp>
      <p:sp>
        <p:nvSpPr>
          <p:cNvPr id="2" name="Tijdelijke aanduiding voor dianummer 1">
            <a:extLst>
              <a:ext uri="{FF2B5EF4-FFF2-40B4-BE49-F238E27FC236}">
                <a16:creationId xmlns:a16="http://schemas.microsoft.com/office/drawing/2014/main" id="{2767DA31-B2DB-4404-95DF-FECA94B2EF94}"/>
              </a:ext>
            </a:extLst>
          </p:cNvPr>
          <p:cNvSpPr>
            <a:spLocks noGrp="1"/>
          </p:cNvSpPr>
          <p:nvPr>
            <p:ph type="sldNum" sz="quarter" idx="4294967295"/>
          </p:nvPr>
        </p:nvSpPr>
        <p:spPr>
          <a:xfrm>
            <a:off x="9448800" y="6356350"/>
            <a:ext cx="2743200" cy="365125"/>
          </a:xfrm>
        </p:spPr>
        <p:txBody>
          <a:bodyPr/>
          <a:lstStyle/>
          <a:p>
            <a:fld id="{ECA1B8AA-CDE6-4FAC-B964-C03C65C26EBE}" type="slidenum">
              <a:rPr lang="nl-NL" smtClean="0"/>
              <a:t>21</a:t>
            </a:fld>
            <a:endParaRPr lang="nl-NL"/>
          </a:p>
        </p:txBody>
      </p:sp>
      <p:sp>
        <p:nvSpPr>
          <p:cNvPr id="124935" name="Oval 7" descr="Blaasjeswier Bretagne 99 Kool 2"/>
          <p:cNvSpPr>
            <a:spLocks noChangeArrowheads="1"/>
          </p:cNvSpPr>
          <p:nvPr/>
        </p:nvSpPr>
        <p:spPr bwMode="auto">
          <a:xfrm>
            <a:off x="7620000" y="4114800"/>
            <a:ext cx="1676400" cy="1524000"/>
          </a:xfrm>
          <a:prstGeom prst="ellipse">
            <a:avLst/>
          </a:prstGeom>
          <a:blipFill dpi="0" rotWithShape="0">
            <a:blip r:embed="rId3" cstate="print"/>
            <a:srcRect/>
            <a:stretch>
              <a:fillRect/>
            </a:stretch>
          </a:blipFill>
          <a:ln w="12700">
            <a:solidFill>
              <a:schemeClr val="tx2"/>
            </a:solidFill>
            <a:round/>
            <a:headEnd/>
            <a:tailEnd/>
          </a:ln>
        </p:spPr>
        <p:txBody>
          <a:bodyPr wrap="none" anchor="ctr"/>
          <a:lstStyle/>
          <a:p>
            <a:endParaRPr lang="nl-NL"/>
          </a:p>
        </p:txBody>
      </p:sp>
      <p:sp>
        <p:nvSpPr>
          <p:cNvPr id="124936" name="Oval 8" descr="alikruik nl"/>
          <p:cNvSpPr>
            <a:spLocks noChangeArrowheads="1"/>
          </p:cNvSpPr>
          <p:nvPr/>
        </p:nvSpPr>
        <p:spPr bwMode="auto">
          <a:xfrm>
            <a:off x="5181600" y="4953000"/>
            <a:ext cx="1676400" cy="1524000"/>
          </a:xfrm>
          <a:prstGeom prst="ellipse">
            <a:avLst/>
          </a:prstGeom>
          <a:blipFill dpi="0" rotWithShape="0">
            <a:blip r:embed="rId4" cstate="print"/>
            <a:srcRect/>
            <a:stretch>
              <a:fillRect/>
            </a:stretch>
          </a:blipFill>
          <a:ln w="12700">
            <a:solidFill>
              <a:schemeClr val="tx2"/>
            </a:solidFill>
            <a:round/>
            <a:headEnd/>
            <a:tailEnd/>
          </a:ln>
        </p:spPr>
        <p:txBody>
          <a:bodyPr wrap="none" anchor="ctr"/>
          <a:lstStyle/>
          <a:p>
            <a:endParaRPr lang="nl-NL"/>
          </a:p>
        </p:txBody>
      </p:sp>
      <p:sp>
        <p:nvSpPr>
          <p:cNvPr id="124937" name="Oval 9" descr="Spinkrab Onderwatersport"/>
          <p:cNvSpPr>
            <a:spLocks noChangeArrowheads="1"/>
          </p:cNvSpPr>
          <p:nvPr/>
        </p:nvSpPr>
        <p:spPr bwMode="auto">
          <a:xfrm>
            <a:off x="2895600" y="3962400"/>
            <a:ext cx="1676400" cy="1524000"/>
          </a:xfrm>
          <a:prstGeom prst="ellipse">
            <a:avLst/>
          </a:prstGeom>
          <a:blipFill dpi="0" rotWithShape="0">
            <a:blip r:embed="rId5" cstate="print"/>
            <a:srcRect/>
            <a:stretch>
              <a:fillRect/>
            </a:stretch>
          </a:blipFill>
          <a:ln w="12700">
            <a:solidFill>
              <a:schemeClr val="tx2"/>
            </a:solidFill>
            <a:round/>
            <a:headEnd/>
            <a:tailEnd/>
          </a:ln>
        </p:spPr>
        <p:txBody>
          <a:bodyPr wrap="none" anchor="ctr"/>
          <a:lstStyle/>
          <a:p>
            <a:endParaRPr lang="nl-NL"/>
          </a:p>
        </p:txBody>
      </p:sp>
      <p:sp>
        <p:nvSpPr>
          <p:cNvPr id="124938" name="Oval 10" descr="MVC-185X"/>
          <p:cNvSpPr>
            <a:spLocks noChangeArrowheads="1"/>
          </p:cNvSpPr>
          <p:nvPr/>
        </p:nvSpPr>
        <p:spPr bwMode="auto">
          <a:xfrm>
            <a:off x="5562600" y="1066800"/>
            <a:ext cx="1676400" cy="1524000"/>
          </a:xfrm>
          <a:prstGeom prst="ellipse">
            <a:avLst/>
          </a:prstGeom>
          <a:blipFill dpi="0" rotWithShape="0">
            <a:blip r:embed="rId6" cstate="print"/>
            <a:srcRect/>
            <a:stretch>
              <a:fillRect/>
            </a:stretch>
          </a:blipFill>
          <a:ln w="12700">
            <a:solidFill>
              <a:schemeClr val="tx2"/>
            </a:solidFill>
            <a:round/>
            <a:headEnd/>
            <a:tailEnd/>
          </a:ln>
        </p:spPr>
        <p:txBody>
          <a:bodyPr wrap="none" anchor="ctr"/>
          <a:lstStyle/>
          <a:p>
            <a:endParaRPr lang="nl-NL"/>
          </a:p>
        </p:txBody>
      </p:sp>
      <p:sp>
        <p:nvSpPr>
          <p:cNvPr id="124939" name="Oval 11" descr="Sepia (Sepia officinalis) 2"/>
          <p:cNvSpPr>
            <a:spLocks noChangeArrowheads="1"/>
          </p:cNvSpPr>
          <p:nvPr/>
        </p:nvSpPr>
        <p:spPr bwMode="auto">
          <a:xfrm>
            <a:off x="3352800" y="1676400"/>
            <a:ext cx="1676400" cy="1524000"/>
          </a:xfrm>
          <a:prstGeom prst="ellipse">
            <a:avLst/>
          </a:prstGeom>
          <a:blipFill dpi="0" rotWithShape="0">
            <a:blip r:embed="rId7" cstate="print"/>
            <a:srcRect/>
            <a:stretch>
              <a:fillRect/>
            </a:stretch>
          </a:blipFill>
          <a:ln w="12700">
            <a:solidFill>
              <a:schemeClr val="tx2"/>
            </a:solidFill>
            <a:round/>
            <a:headEnd/>
            <a:tailEnd/>
          </a:ln>
        </p:spPr>
        <p:txBody>
          <a:bodyPr wrap="none" anchor="ctr"/>
          <a:lstStyle/>
          <a:p>
            <a:endParaRPr lang="nl-NL"/>
          </a:p>
        </p:txBody>
      </p:sp>
      <p:sp>
        <p:nvSpPr>
          <p:cNvPr id="124944" name="Text Box 16"/>
          <p:cNvSpPr txBox="1">
            <a:spLocks noChangeArrowheads="1"/>
          </p:cNvSpPr>
          <p:nvPr/>
        </p:nvSpPr>
        <p:spPr bwMode="auto">
          <a:xfrm>
            <a:off x="7152986" y="5560368"/>
            <a:ext cx="1734899" cy="461665"/>
          </a:xfrm>
          <a:prstGeom prst="rect">
            <a:avLst/>
          </a:prstGeom>
          <a:noFill/>
          <a:ln w="12700">
            <a:noFill/>
            <a:miter lim="800000"/>
            <a:headEnd/>
            <a:tailEnd/>
          </a:ln>
        </p:spPr>
        <p:txBody>
          <a:bodyPr wrap="none" anchor="ctr">
            <a:spAutoFit/>
          </a:bodyPr>
          <a:lstStyle/>
          <a:p>
            <a:r>
              <a:rPr lang="nl-NL" sz="2400" dirty="0">
                <a:solidFill>
                  <a:schemeClr val="accent1"/>
                </a:solidFill>
              </a:rPr>
              <a:t>Blaasjeswier</a:t>
            </a:r>
          </a:p>
        </p:txBody>
      </p:sp>
      <p:sp>
        <p:nvSpPr>
          <p:cNvPr id="124945" name="Text Box 17"/>
          <p:cNvSpPr txBox="1">
            <a:spLocks noChangeArrowheads="1"/>
          </p:cNvSpPr>
          <p:nvPr/>
        </p:nvSpPr>
        <p:spPr bwMode="auto">
          <a:xfrm>
            <a:off x="5410201" y="6429345"/>
            <a:ext cx="970137" cy="400110"/>
          </a:xfrm>
          <a:prstGeom prst="rect">
            <a:avLst/>
          </a:prstGeom>
          <a:noFill/>
          <a:ln w="12700">
            <a:noFill/>
            <a:miter lim="800000"/>
            <a:headEnd/>
            <a:tailEnd/>
          </a:ln>
        </p:spPr>
        <p:txBody>
          <a:bodyPr wrap="none" anchor="ctr">
            <a:spAutoFit/>
          </a:bodyPr>
          <a:lstStyle/>
          <a:p>
            <a:r>
              <a:rPr lang="nl-NL" sz="2000" dirty="0">
                <a:solidFill>
                  <a:schemeClr val="accent1"/>
                </a:solidFill>
              </a:rPr>
              <a:t>Alikruik</a:t>
            </a:r>
          </a:p>
        </p:txBody>
      </p:sp>
      <p:sp>
        <p:nvSpPr>
          <p:cNvPr id="124946" name="Text Box 18"/>
          <p:cNvSpPr txBox="1">
            <a:spLocks noChangeArrowheads="1"/>
          </p:cNvSpPr>
          <p:nvPr/>
        </p:nvSpPr>
        <p:spPr bwMode="auto">
          <a:xfrm>
            <a:off x="3352801" y="5591145"/>
            <a:ext cx="1091517" cy="400110"/>
          </a:xfrm>
          <a:prstGeom prst="rect">
            <a:avLst/>
          </a:prstGeom>
          <a:noFill/>
          <a:ln w="12700">
            <a:noFill/>
            <a:miter lim="800000"/>
            <a:headEnd/>
            <a:tailEnd/>
          </a:ln>
        </p:spPr>
        <p:txBody>
          <a:bodyPr wrap="none" anchor="ctr">
            <a:spAutoFit/>
          </a:bodyPr>
          <a:lstStyle/>
          <a:p>
            <a:r>
              <a:rPr lang="nl-NL" sz="2000" dirty="0">
                <a:solidFill>
                  <a:schemeClr val="accent1"/>
                </a:solidFill>
              </a:rPr>
              <a:t>Spinkrab</a:t>
            </a:r>
          </a:p>
        </p:txBody>
      </p:sp>
      <p:sp>
        <p:nvSpPr>
          <p:cNvPr id="124947" name="Text Box 19"/>
          <p:cNvSpPr txBox="1">
            <a:spLocks noChangeArrowheads="1"/>
          </p:cNvSpPr>
          <p:nvPr/>
        </p:nvSpPr>
        <p:spPr bwMode="auto">
          <a:xfrm>
            <a:off x="3124201" y="3152745"/>
            <a:ext cx="748923" cy="400110"/>
          </a:xfrm>
          <a:prstGeom prst="rect">
            <a:avLst/>
          </a:prstGeom>
          <a:noFill/>
          <a:ln w="12700">
            <a:noFill/>
            <a:miter lim="800000"/>
            <a:headEnd/>
            <a:tailEnd/>
          </a:ln>
        </p:spPr>
        <p:txBody>
          <a:bodyPr wrap="none" anchor="ctr">
            <a:spAutoFit/>
          </a:bodyPr>
          <a:lstStyle/>
          <a:p>
            <a:r>
              <a:rPr lang="nl-NL" sz="2000" dirty="0">
                <a:solidFill>
                  <a:schemeClr val="accent1"/>
                </a:solidFill>
              </a:rPr>
              <a:t>Sepia</a:t>
            </a:r>
          </a:p>
        </p:txBody>
      </p:sp>
      <p:sp>
        <p:nvSpPr>
          <p:cNvPr id="124948" name="Text Box 20"/>
          <p:cNvSpPr txBox="1">
            <a:spLocks noChangeArrowheads="1"/>
          </p:cNvSpPr>
          <p:nvPr/>
        </p:nvSpPr>
        <p:spPr bwMode="auto">
          <a:xfrm>
            <a:off x="5657850" y="2483824"/>
            <a:ext cx="1391856" cy="461665"/>
          </a:xfrm>
          <a:prstGeom prst="rect">
            <a:avLst/>
          </a:prstGeom>
          <a:noFill/>
          <a:ln w="12700">
            <a:noFill/>
            <a:miter lim="800000"/>
            <a:headEnd/>
            <a:tailEnd/>
          </a:ln>
        </p:spPr>
        <p:txBody>
          <a:bodyPr wrap="none" anchor="ctr">
            <a:spAutoFit/>
          </a:bodyPr>
          <a:lstStyle/>
          <a:p>
            <a:r>
              <a:rPr lang="nl-NL" sz="2400" dirty="0">
                <a:solidFill>
                  <a:schemeClr val="accent1"/>
                </a:solidFill>
              </a:rPr>
              <a:t>Zeeleeuw</a:t>
            </a:r>
          </a:p>
        </p:txBody>
      </p:sp>
      <p:sp>
        <p:nvSpPr>
          <p:cNvPr id="124956" name="Oval 28" descr="Dreischor 05 144"/>
          <p:cNvSpPr>
            <a:spLocks noChangeArrowheads="1"/>
          </p:cNvSpPr>
          <p:nvPr/>
        </p:nvSpPr>
        <p:spPr bwMode="auto">
          <a:xfrm>
            <a:off x="7410449" y="1937306"/>
            <a:ext cx="1676400" cy="1524000"/>
          </a:xfrm>
          <a:prstGeom prst="ellipse">
            <a:avLst/>
          </a:prstGeom>
          <a:blipFill dpi="0" rotWithShape="1">
            <a:blip r:embed="rId8" cstate="print"/>
            <a:srcRect/>
            <a:stretch>
              <a:fillRect/>
            </a:stretch>
          </a:blipFill>
          <a:ln w="12700">
            <a:solidFill>
              <a:schemeClr val="tx2"/>
            </a:solidFill>
            <a:round/>
            <a:headEnd/>
            <a:tailEnd/>
          </a:ln>
        </p:spPr>
        <p:txBody>
          <a:bodyPr wrap="none" anchor="ctr"/>
          <a:lstStyle/>
          <a:p>
            <a:endParaRPr lang="nl-NL"/>
          </a:p>
        </p:txBody>
      </p:sp>
      <p:sp>
        <p:nvSpPr>
          <p:cNvPr id="124957" name="Text Box 29"/>
          <p:cNvSpPr txBox="1">
            <a:spLocks noChangeArrowheads="1"/>
          </p:cNvSpPr>
          <p:nvPr/>
        </p:nvSpPr>
        <p:spPr bwMode="auto">
          <a:xfrm>
            <a:off x="9177353" y="2041347"/>
            <a:ext cx="1654492" cy="830997"/>
          </a:xfrm>
          <a:prstGeom prst="rect">
            <a:avLst/>
          </a:prstGeom>
          <a:noFill/>
          <a:ln w="12700">
            <a:noFill/>
            <a:miter lim="800000"/>
            <a:headEnd/>
            <a:tailEnd/>
          </a:ln>
        </p:spPr>
        <p:txBody>
          <a:bodyPr wrap="none" anchor="ctr">
            <a:spAutoFit/>
          </a:bodyPr>
          <a:lstStyle/>
          <a:p>
            <a:r>
              <a:rPr lang="nl-NL" sz="2400" dirty="0">
                <a:solidFill>
                  <a:schemeClr val="accent1"/>
                </a:solidFill>
              </a:rPr>
              <a:t>Schimmels</a:t>
            </a:r>
          </a:p>
          <a:p>
            <a:r>
              <a:rPr lang="nl-NL" sz="2400" dirty="0">
                <a:solidFill>
                  <a:schemeClr val="accent1"/>
                </a:solidFill>
              </a:rPr>
              <a:t>&amp; Bacteriën</a:t>
            </a:r>
          </a:p>
        </p:txBody>
      </p:sp>
      <p:sp>
        <p:nvSpPr>
          <p:cNvPr id="124958" name="Text Box 30"/>
          <p:cNvSpPr txBox="1">
            <a:spLocks noChangeArrowheads="1"/>
          </p:cNvSpPr>
          <p:nvPr/>
        </p:nvSpPr>
        <p:spPr bwMode="auto">
          <a:xfrm>
            <a:off x="7315200" y="3505200"/>
            <a:ext cx="1975734" cy="400110"/>
          </a:xfrm>
          <a:prstGeom prst="rect">
            <a:avLst/>
          </a:prstGeom>
          <a:noFill/>
          <a:ln w="12700">
            <a:noFill/>
            <a:miter lim="800000"/>
            <a:headEnd/>
            <a:tailEnd/>
          </a:ln>
        </p:spPr>
        <p:txBody>
          <a:bodyPr wrap="none" anchor="ctr">
            <a:spAutoFit/>
          </a:bodyPr>
          <a:lstStyle/>
          <a:p>
            <a:r>
              <a:rPr lang="nl-NL" sz="2000" dirty="0">
                <a:solidFill>
                  <a:schemeClr val="bg1"/>
                </a:solidFill>
              </a:rPr>
              <a:t>Mineralen &amp; CO</a:t>
            </a:r>
            <a:r>
              <a:rPr lang="nl-NL" sz="2000" baseline="-25000" dirty="0">
                <a:solidFill>
                  <a:schemeClr val="bg1"/>
                </a:solidFill>
              </a:rPr>
              <a:t>2 </a:t>
            </a:r>
            <a:endParaRPr lang="nl-NL" sz="2000" dirty="0">
              <a:solidFill>
                <a:schemeClr val="bg1"/>
              </a:solidFill>
            </a:endParaRPr>
          </a:p>
        </p:txBody>
      </p:sp>
      <p:sp>
        <p:nvSpPr>
          <p:cNvPr id="124961" name="Text Box 33"/>
          <p:cNvSpPr txBox="1">
            <a:spLocks noChangeArrowheads="1"/>
          </p:cNvSpPr>
          <p:nvPr/>
        </p:nvSpPr>
        <p:spPr bwMode="auto">
          <a:xfrm>
            <a:off x="9753601" y="3814708"/>
            <a:ext cx="570541" cy="400110"/>
          </a:xfrm>
          <a:prstGeom prst="rect">
            <a:avLst/>
          </a:prstGeom>
          <a:noFill/>
          <a:ln w="12700">
            <a:noFill/>
            <a:miter lim="800000"/>
            <a:headEnd/>
            <a:tailEnd/>
          </a:ln>
        </p:spPr>
        <p:txBody>
          <a:bodyPr wrap="none" anchor="ctr">
            <a:spAutoFit/>
          </a:bodyPr>
          <a:lstStyle/>
          <a:p>
            <a:r>
              <a:rPr lang="nl-NL" sz="2000" dirty="0"/>
              <a:t>Zon</a:t>
            </a:r>
            <a:endParaRPr lang="nl-NL" dirty="0"/>
          </a:p>
        </p:txBody>
      </p:sp>
      <p:sp>
        <p:nvSpPr>
          <p:cNvPr id="124963" name="Line 35"/>
          <p:cNvSpPr>
            <a:spLocks noChangeShapeType="1"/>
          </p:cNvSpPr>
          <p:nvPr/>
        </p:nvSpPr>
        <p:spPr bwMode="auto">
          <a:xfrm>
            <a:off x="8153400" y="3352800"/>
            <a:ext cx="0" cy="304800"/>
          </a:xfrm>
          <a:prstGeom prst="line">
            <a:avLst/>
          </a:prstGeom>
          <a:noFill/>
          <a:ln w="12700">
            <a:solidFill>
              <a:schemeClr val="accent1"/>
            </a:solidFill>
            <a:round/>
            <a:headEnd/>
            <a:tailEnd type="triangle" w="med" len="med"/>
          </a:ln>
        </p:spPr>
        <p:txBody>
          <a:bodyPr wrap="none" anchor="ctr"/>
          <a:lstStyle/>
          <a:p>
            <a:endParaRPr lang="nl-NL"/>
          </a:p>
        </p:txBody>
      </p:sp>
      <p:sp>
        <p:nvSpPr>
          <p:cNvPr id="124964" name="Line 36"/>
          <p:cNvSpPr>
            <a:spLocks noChangeShapeType="1"/>
          </p:cNvSpPr>
          <p:nvPr/>
        </p:nvSpPr>
        <p:spPr bwMode="auto">
          <a:xfrm flipH="1">
            <a:off x="6934200" y="5181600"/>
            <a:ext cx="685800" cy="381000"/>
          </a:xfrm>
          <a:prstGeom prst="line">
            <a:avLst/>
          </a:prstGeom>
          <a:noFill/>
          <a:ln w="12700">
            <a:solidFill>
              <a:schemeClr val="accent1"/>
            </a:solidFill>
            <a:round/>
            <a:headEnd/>
            <a:tailEnd type="triangle" w="med" len="med"/>
          </a:ln>
        </p:spPr>
        <p:txBody>
          <a:bodyPr wrap="none" anchor="ctr"/>
          <a:lstStyle/>
          <a:p>
            <a:endParaRPr lang="nl-NL"/>
          </a:p>
        </p:txBody>
      </p:sp>
      <p:sp>
        <p:nvSpPr>
          <p:cNvPr id="124965" name="Line 37"/>
          <p:cNvSpPr>
            <a:spLocks noChangeShapeType="1"/>
          </p:cNvSpPr>
          <p:nvPr/>
        </p:nvSpPr>
        <p:spPr bwMode="auto">
          <a:xfrm flipH="1" flipV="1">
            <a:off x="4495800" y="5181600"/>
            <a:ext cx="685800" cy="304800"/>
          </a:xfrm>
          <a:prstGeom prst="line">
            <a:avLst/>
          </a:prstGeom>
          <a:noFill/>
          <a:ln w="12700">
            <a:solidFill>
              <a:schemeClr val="accent1"/>
            </a:solidFill>
            <a:round/>
            <a:headEnd/>
            <a:tailEnd type="triangle" w="med" len="med"/>
          </a:ln>
        </p:spPr>
        <p:txBody>
          <a:bodyPr wrap="none" anchor="ctr"/>
          <a:lstStyle/>
          <a:p>
            <a:endParaRPr lang="nl-NL"/>
          </a:p>
        </p:txBody>
      </p:sp>
      <p:sp>
        <p:nvSpPr>
          <p:cNvPr id="124966" name="Line 38"/>
          <p:cNvSpPr>
            <a:spLocks noChangeShapeType="1"/>
          </p:cNvSpPr>
          <p:nvPr/>
        </p:nvSpPr>
        <p:spPr bwMode="auto">
          <a:xfrm flipV="1">
            <a:off x="3810000" y="3276600"/>
            <a:ext cx="228600" cy="609600"/>
          </a:xfrm>
          <a:prstGeom prst="line">
            <a:avLst/>
          </a:prstGeom>
          <a:noFill/>
          <a:ln w="12700">
            <a:solidFill>
              <a:schemeClr val="accent1"/>
            </a:solidFill>
            <a:round/>
            <a:headEnd/>
            <a:tailEnd type="triangle" w="med" len="med"/>
          </a:ln>
        </p:spPr>
        <p:txBody>
          <a:bodyPr wrap="none" anchor="ctr"/>
          <a:lstStyle/>
          <a:p>
            <a:endParaRPr lang="nl-NL"/>
          </a:p>
        </p:txBody>
      </p:sp>
      <p:sp>
        <p:nvSpPr>
          <p:cNvPr id="124967" name="Line 39"/>
          <p:cNvSpPr>
            <a:spLocks noChangeShapeType="1"/>
          </p:cNvSpPr>
          <p:nvPr/>
        </p:nvSpPr>
        <p:spPr bwMode="auto">
          <a:xfrm flipV="1">
            <a:off x="5105400" y="2057400"/>
            <a:ext cx="457200" cy="228600"/>
          </a:xfrm>
          <a:prstGeom prst="line">
            <a:avLst/>
          </a:prstGeom>
          <a:noFill/>
          <a:ln w="12700">
            <a:solidFill>
              <a:schemeClr val="accent1"/>
            </a:solidFill>
            <a:round/>
            <a:headEnd/>
            <a:tailEnd type="triangle" w="med" len="med"/>
          </a:ln>
        </p:spPr>
        <p:txBody>
          <a:bodyPr wrap="none" anchor="ctr"/>
          <a:lstStyle/>
          <a:p>
            <a:endParaRPr lang="nl-NL"/>
          </a:p>
        </p:txBody>
      </p:sp>
      <p:sp>
        <p:nvSpPr>
          <p:cNvPr id="124968" name="Line 40"/>
          <p:cNvSpPr>
            <a:spLocks noChangeShapeType="1"/>
          </p:cNvSpPr>
          <p:nvPr/>
        </p:nvSpPr>
        <p:spPr bwMode="auto">
          <a:xfrm>
            <a:off x="7239000" y="1673679"/>
            <a:ext cx="457200" cy="381000"/>
          </a:xfrm>
          <a:prstGeom prst="line">
            <a:avLst/>
          </a:prstGeom>
          <a:noFill/>
          <a:ln w="12700">
            <a:solidFill>
              <a:schemeClr val="bg1">
                <a:lumMod val="85000"/>
              </a:schemeClr>
            </a:solidFill>
            <a:round/>
            <a:headEnd/>
            <a:tailEnd type="triangle" w="med" len="med"/>
          </a:ln>
        </p:spPr>
        <p:txBody>
          <a:bodyPr wrap="none" anchor="ctr"/>
          <a:lstStyle/>
          <a:p>
            <a:endParaRPr lang="nl-NL"/>
          </a:p>
        </p:txBody>
      </p:sp>
      <p:sp>
        <p:nvSpPr>
          <p:cNvPr id="124969" name="Text Box 41"/>
          <p:cNvSpPr txBox="1">
            <a:spLocks noChangeArrowheads="1"/>
          </p:cNvSpPr>
          <p:nvPr/>
        </p:nvSpPr>
        <p:spPr bwMode="auto">
          <a:xfrm>
            <a:off x="7175289" y="1185526"/>
            <a:ext cx="2087174" cy="707886"/>
          </a:xfrm>
          <a:prstGeom prst="rect">
            <a:avLst/>
          </a:prstGeom>
          <a:noFill/>
          <a:ln w="12700">
            <a:noFill/>
            <a:miter lim="800000"/>
            <a:headEnd/>
            <a:tailEnd/>
          </a:ln>
        </p:spPr>
        <p:txBody>
          <a:bodyPr wrap="none" anchor="ctr">
            <a:spAutoFit/>
          </a:bodyPr>
          <a:lstStyle/>
          <a:p>
            <a:r>
              <a:rPr lang="nl-NL" sz="2000" dirty="0">
                <a:solidFill>
                  <a:schemeClr val="accent2"/>
                </a:solidFill>
              </a:rPr>
              <a:t>Dood (=organisch)</a:t>
            </a:r>
          </a:p>
          <a:p>
            <a:r>
              <a:rPr lang="nl-NL" sz="2000" dirty="0">
                <a:solidFill>
                  <a:schemeClr val="accent2"/>
                </a:solidFill>
              </a:rPr>
              <a:t>Materiaal</a:t>
            </a:r>
          </a:p>
        </p:txBody>
      </p:sp>
      <p:sp>
        <p:nvSpPr>
          <p:cNvPr id="124971" name="Text Box 43"/>
          <p:cNvSpPr txBox="1">
            <a:spLocks noChangeArrowheads="1"/>
          </p:cNvSpPr>
          <p:nvPr/>
        </p:nvSpPr>
        <p:spPr bwMode="auto">
          <a:xfrm>
            <a:off x="9677400" y="4648200"/>
            <a:ext cx="476412" cy="400110"/>
          </a:xfrm>
          <a:prstGeom prst="rect">
            <a:avLst/>
          </a:prstGeom>
          <a:noFill/>
          <a:ln w="12700">
            <a:noFill/>
            <a:miter lim="800000"/>
            <a:headEnd/>
            <a:tailEnd/>
          </a:ln>
        </p:spPr>
        <p:txBody>
          <a:bodyPr wrap="none" anchor="ctr">
            <a:spAutoFit/>
          </a:bodyPr>
          <a:lstStyle/>
          <a:p>
            <a:r>
              <a:rPr lang="nl-NL" sz="2000" dirty="0">
                <a:solidFill>
                  <a:schemeClr val="bg1"/>
                </a:solidFill>
              </a:rPr>
              <a:t>O</a:t>
            </a:r>
            <a:r>
              <a:rPr lang="nl-NL" sz="2000" baseline="-25000" dirty="0">
                <a:solidFill>
                  <a:schemeClr val="bg1"/>
                </a:solidFill>
              </a:rPr>
              <a:t>2</a:t>
            </a:r>
            <a:r>
              <a:rPr lang="nl-NL" baseline="-25000" dirty="0">
                <a:solidFill>
                  <a:schemeClr val="bg1"/>
                </a:solidFill>
              </a:rPr>
              <a:t> </a:t>
            </a:r>
            <a:endParaRPr lang="nl-NL" dirty="0">
              <a:solidFill>
                <a:schemeClr val="bg1"/>
              </a:solidFill>
            </a:endParaRPr>
          </a:p>
        </p:txBody>
      </p:sp>
      <p:sp>
        <p:nvSpPr>
          <p:cNvPr id="124973" name="Line 45"/>
          <p:cNvSpPr>
            <a:spLocks noChangeShapeType="1"/>
          </p:cNvSpPr>
          <p:nvPr/>
        </p:nvSpPr>
        <p:spPr bwMode="auto">
          <a:xfrm>
            <a:off x="7924800" y="3886200"/>
            <a:ext cx="0" cy="304800"/>
          </a:xfrm>
          <a:prstGeom prst="line">
            <a:avLst/>
          </a:prstGeom>
          <a:noFill/>
          <a:ln w="12700">
            <a:solidFill>
              <a:schemeClr val="accent1"/>
            </a:solidFill>
            <a:round/>
            <a:headEnd/>
            <a:tailEnd type="triangle" w="med" len="med"/>
          </a:ln>
        </p:spPr>
        <p:txBody>
          <a:bodyPr wrap="none" anchor="ctr"/>
          <a:lstStyle/>
          <a:p>
            <a:endParaRPr lang="nl-NL"/>
          </a:p>
        </p:txBody>
      </p:sp>
      <p:sp>
        <p:nvSpPr>
          <p:cNvPr id="124974" name="Line 46"/>
          <p:cNvSpPr>
            <a:spLocks noChangeShapeType="1"/>
          </p:cNvSpPr>
          <p:nvPr/>
        </p:nvSpPr>
        <p:spPr bwMode="auto">
          <a:xfrm flipH="1">
            <a:off x="9220200" y="4191000"/>
            <a:ext cx="381000" cy="304800"/>
          </a:xfrm>
          <a:prstGeom prst="line">
            <a:avLst/>
          </a:prstGeom>
          <a:noFill/>
          <a:ln w="12700">
            <a:solidFill>
              <a:schemeClr val="accent1"/>
            </a:solidFill>
            <a:round/>
            <a:headEnd/>
            <a:tailEnd type="triangle" w="med" len="med"/>
          </a:ln>
        </p:spPr>
        <p:txBody>
          <a:bodyPr wrap="none" anchor="ctr"/>
          <a:lstStyle/>
          <a:p>
            <a:endParaRPr lang="nl-NL"/>
          </a:p>
        </p:txBody>
      </p:sp>
      <p:sp>
        <p:nvSpPr>
          <p:cNvPr id="124975" name="Line 47"/>
          <p:cNvSpPr>
            <a:spLocks noChangeShapeType="1"/>
          </p:cNvSpPr>
          <p:nvPr/>
        </p:nvSpPr>
        <p:spPr bwMode="auto">
          <a:xfrm flipV="1">
            <a:off x="9296400" y="4876800"/>
            <a:ext cx="457200" cy="228600"/>
          </a:xfrm>
          <a:prstGeom prst="line">
            <a:avLst/>
          </a:prstGeom>
          <a:noFill/>
          <a:ln w="12700">
            <a:solidFill>
              <a:schemeClr val="accent1"/>
            </a:solidFill>
            <a:round/>
            <a:headEnd/>
            <a:tailEnd type="triangle" w="med" len="med"/>
          </a:ln>
        </p:spPr>
        <p:txBody>
          <a:bodyPr wrap="none" anchor="ctr"/>
          <a:lstStyle/>
          <a:p>
            <a:endParaRPr lang="nl-NL"/>
          </a:p>
        </p:txBody>
      </p:sp>
      <p:sp>
        <p:nvSpPr>
          <p:cNvPr id="124976" name="Line 48"/>
          <p:cNvSpPr>
            <a:spLocks noChangeShapeType="1"/>
          </p:cNvSpPr>
          <p:nvPr/>
        </p:nvSpPr>
        <p:spPr bwMode="auto">
          <a:xfrm flipH="1" flipV="1">
            <a:off x="4495800" y="3200400"/>
            <a:ext cx="990600" cy="1828800"/>
          </a:xfrm>
          <a:prstGeom prst="line">
            <a:avLst/>
          </a:prstGeom>
          <a:noFill/>
          <a:ln w="12700">
            <a:solidFill>
              <a:schemeClr val="accent1"/>
            </a:solidFill>
            <a:round/>
            <a:headEnd/>
            <a:tailEnd type="triangle" w="med" len="med"/>
          </a:ln>
        </p:spPr>
        <p:txBody>
          <a:bodyPr wrap="none" anchor="ctr"/>
          <a:lstStyle/>
          <a:p>
            <a:endParaRPr lang="nl-NL"/>
          </a:p>
        </p:txBody>
      </p:sp>
      <p:sp>
        <p:nvSpPr>
          <p:cNvPr id="124977" name="Oval 49" descr="MVC-747X"/>
          <p:cNvSpPr>
            <a:spLocks noChangeArrowheads="1"/>
          </p:cNvSpPr>
          <p:nvPr/>
        </p:nvSpPr>
        <p:spPr bwMode="auto">
          <a:xfrm>
            <a:off x="5486400" y="2971800"/>
            <a:ext cx="1676400" cy="1524000"/>
          </a:xfrm>
          <a:prstGeom prst="ellipse">
            <a:avLst/>
          </a:prstGeom>
          <a:blipFill dpi="0" rotWithShape="0">
            <a:blip r:embed="rId9" cstate="print"/>
            <a:srcRect/>
            <a:stretch>
              <a:fillRect/>
            </a:stretch>
          </a:blipFill>
          <a:ln w="12700">
            <a:solidFill>
              <a:schemeClr val="tx2"/>
            </a:solidFill>
            <a:round/>
            <a:headEnd/>
            <a:tailEnd/>
          </a:ln>
        </p:spPr>
        <p:txBody>
          <a:bodyPr wrap="none" anchor="ctr"/>
          <a:lstStyle/>
          <a:p>
            <a:endParaRPr lang="nl-NL"/>
          </a:p>
        </p:txBody>
      </p:sp>
      <p:sp>
        <p:nvSpPr>
          <p:cNvPr id="124978" name="Line 50"/>
          <p:cNvSpPr>
            <a:spLocks noChangeShapeType="1"/>
          </p:cNvSpPr>
          <p:nvPr/>
        </p:nvSpPr>
        <p:spPr bwMode="auto">
          <a:xfrm>
            <a:off x="4876800" y="2895600"/>
            <a:ext cx="685800" cy="457200"/>
          </a:xfrm>
          <a:prstGeom prst="line">
            <a:avLst/>
          </a:prstGeom>
          <a:noFill/>
          <a:ln w="12700">
            <a:solidFill>
              <a:schemeClr val="accent1"/>
            </a:solidFill>
            <a:round/>
            <a:headEnd/>
            <a:tailEnd type="triangle" w="med" len="med"/>
          </a:ln>
        </p:spPr>
        <p:txBody>
          <a:bodyPr wrap="none" anchor="ctr"/>
          <a:lstStyle/>
          <a:p>
            <a:endParaRPr lang="nl-NL"/>
          </a:p>
        </p:txBody>
      </p:sp>
      <p:sp>
        <p:nvSpPr>
          <p:cNvPr id="124979" name="Line 51"/>
          <p:cNvSpPr>
            <a:spLocks noChangeShapeType="1"/>
          </p:cNvSpPr>
          <p:nvPr/>
        </p:nvSpPr>
        <p:spPr bwMode="auto">
          <a:xfrm>
            <a:off x="5715000" y="2362200"/>
            <a:ext cx="0" cy="762000"/>
          </a:xfrm>
          <a:prstGeom prst="line">
            <a:avLst/>
          </a:prstGeom>
          <a:noFill/>
          <a:ln w="12700">
            <a:solidFill>
              <a:schemeClr val="bg1">
                <a:lumMod val="85000"/>
              </a:schemeClr>
            </a:solidFill>
            <a:round/>
            <a:headEnd/>
            <a:tailEnd type="triangle" w="med" len="med"/>
          </a:ln>
        </p:spPr>
        <p:txBody>
          <a:bodyPr wrap="none" anchor="ctr"/>
          <a:lstStyle/>
          <a:p>
            <a:endParaRPr lang="nl-NL"/>
          </a:p>
        </p:txBody>
      </p:sp>
      <p:sp>
        <p:nvSpPr>
          <p:cNvPr id="124980" name="Line 52"/>
          <p:cNvSpPr>
            <a:spLocks noChangeShapeType="1"/>
          </p:cNvSpPr>
          <p:nvPr/>
        </p:nvSpPr>
        <p:spPr bwMode="auto">
          <a:xfrm flipV="1">
            <a:off x="7162800" y="3124200"/>
            <a:ext cx="304800" cy="304800"/>
          </a:xfrm>
          <a:prstGeom prst="line">
            <a:avLst/>
          </a:prstGeom>
          <a:noFill/>
          <a:ln w="12700">
            <a:solidFill>
              <a:schemeClr val="bg1">
                <a:lumMod val="85000"/>
              </a:schemeClr>
            </a:solidFill>
            <a:round/>
            <a:headEnd/>
            <a:tailEnd type="triangle" w="med" len="med"/>
          </a:ln>
        </p:spPr>
        <p:txBody>
          <a:bodyPr wrap="none" anchor="ctr"/>
          <a:lstStyle/>
          <a:p>
            <a:endParaRPr lang="nl-NL"/>
          </a:p>
        </p:txBody>
      </p:sp>
      <p:sp>
        <p:nvSpPr>
          <p:cNvPr id="124981" name="Text Box 53"/>
          <p:cNvSpPr txBox="1">
            <a:spLocks noChangeArrowheads="1"/>
          </p:cNvSpPr>
          <p:nvPr/>
        </p:nvSpPr>
        <p:spPr bwMode="auto">
          <a:xfrm>
            <a:off x="5924551" y="4426924"/>
            <a:ext cx="742511" cy="461665"/>
          </a:xfrm>
          <a:prstGeom prst="rect">
            <a:avLst/>
          </a:prstGeom>
          <a:noFill/>
          <a:ln w="12700">
            <a:noFill/>
            <a:miter lim="800000"/>
            <a:headEnd/>
            <a:tailEnd/>
          </a:ln>
        </p:spPr>
        <p:txBody>
          <a:bodyPr wrap="none" anchor="ctr">
            <a:spAutoFit/>
          </a:bodyPr>
          <a:lstStyle/>
          <a:p>
            <a:r>
              <a:rPr lang="nl-NL" sz="2400" dirty="0">
                <a:solidFill>
                  <a:schemeClr val="accent1"/>
                </a:solidFill>
              </a:rPr>
              <a:t>Haai</a:t>
            </a:r>
          </a:p>
        </p:txBody>
      </p:sp>
      <p:sp>
        <p:nvSpPr>
          <p:cNvPr id="124983" name="Line 55"/>
          <p:cNvSpPr>
            <a:spLocks noChangeShapeType="1"/>
          </p:cNvSpPr>
          <p:nvPr/>
        </p:nvSpPr>
        <p:spPr bwMode="auto">
          <a:xfrm flipV="1">
            <a:off x="2679615" y="990599"/>
            <a:ext cx="2206710" cy="49991"/>
          </a:xfrm>
          <a:prstGeom prst="line">
            <a:avLst/>
          </a:prstGeom>
          <a:noFill/>
          <a:ln w="76200">
            <a:solidFill>
              <a:srgbClr val="FF6600"/>
            </a:solidFill>
            <a:round/>
            <a:headEnd/>
            <a:tailEnd/>
          </a:ln>
        </p:spPr>
        <p:txBody>
          <a:bodyPr wrap="none" anchor="ctr"/>
          <a:lstStyle/>
          <a:p>
            <a:endParaRPr lang="nl-NL">
              <a:solidFill>
                <a:schemeClr val="accent2"/>
              </a:solidFill>
            </a:endParaRPr>
          </a:p>
        </p:txBody>
      </p:sp>
      <p:sp>
        <p:nvSpPr>
          <p:cNvPr id="124984" name="Text Box 56"/>
          <p:cNvSpPr txBox="1">
            <a:spLocks noChangeArrowheads="1"/>
          </p:cNvSpPr>
          <p:nvPr/>
        </p:nvSpPr>
        <p:spPr bwMode="auto">
          <a:xfrm>
            <a:off x="3415614" y="185916"/>
            <a:ext cx="861903" cy="523220"/>
          </a:xfrm>
          <a:prstGeom prst="rect">
            <a:avLst/>
          </a:prstGeom>
          <a:noFill/>
          <a:ln w="12700">
            <a:noFill/>
            <a:miter lim="800000"/>
            <a:headEnd/>
            <a:tailEnd/>
          </a:ln>
        </p:spPr>
        <p:txBody>
          <a:bodyPr wrap="none" anchor="ctr">
            <a:spAutoFit/>
          </a:bodyPr>
          <a:lstStyle/>
          <a:p>
            <a:r>
              <a:rPr lang="nl-NL" sz="2800" b="1" i="1" dirty="0">
                <a:solidFill>
                  <a:schemeClr val="accent2"/>
                </a:solidFill>
              </a:rPr>
              <a:t>Web</a:t>
            </a:r>
            <a:endParaRPr lang="nl-NL" dirty="0">
              <a:solidFill>
                <a:schemeClr val="accent2"/>
              </a:solidFill>
            </a:endParaRPr>
          </a:p>
        </p:txBody>
      </p:sp>
      <p:sp>
        <p:nvSpPr>
          <p:cNvPr id="124985" name="Line 57"/>
          <p:cNvSpPr>
            <a:spLocks noChangeShapeType="1"/>
          </p:cNvSpPr>
          <p:nvPr/>
        </p:nvSpPr>
        <p:spPr bwMode="auto">
          <a:xfrm flipV="1">
            <a:off x="6705600" y="3276600"/>
            <a:ext cx="1066800" cy="1905000"/>
          </a:xfrm>
          <a:prstGeom prst="line">
            <a:avLst/>
          </a:prstGeom>
          <a:noFill/>
          <a:ln w="12700">
            <a:solidFill>
              <a:schemeClr val="accent2">
                <a:lumMod val="40000"/>
                <a:lumOff val="60000"/>
              </a:schemeClr>
            </a:solidFill>
            <a:round/>
            <a:headEnd/>
            <a:tailEnd type="triangle" w="med" len="med"/>
          </a:ln>
        </p:spPr>
        <p:txBody>
          <a:bodyPr wrap="none" anchor="ctr"/>
          <a:lstStyle/>
          <a:p>
            <a:endParaRPr lang="nl-NL"/>
          </a:p>
        </p:txBody>
      </p:sp>
      <p:sp>
        <p:nvSpPr>
          <p:cNvPr id="124986" name="Line 58"/>
          <p:cNvSpPr>
            <a:spLocks noChangeShapeType="1"/>
          </p:cNvSpPr>
          <p:nvPr/>
        </p:nvSpPr>
        <p:spPr bwMode="auto">
          <a:xfrm rot="18462491" flipV="1">
            <a:off x="8247063" y="3459163"/>
            <a:ext cx="533400" cy="533400"/>
          </a:xfrm>
          <a:prstGeom prst="line">
            <a:avLst/>
          </a:prstGeom>
          <a:noFill/>
          <a:ln w="12700">
            <a:solidFill>
              <a:schemeClr val="accent2">
                <a:lumMod val="40000"/>
                <a:lumOff val="60000"/>
              </a:schemeClr>
            </a:solidFill>
            <a:round/>
            <a:headEnd/>
            <a:tailEnd type="triangle" w="med" len="med"/>
          </a:ln>
        </p:spPr>
        <p:txBody>
          <a:bodyPr wrap="none" anchor="ctr"/>
          <a:lstStyle/>
          <a:p>
            <a:endParaRPr lang="nl-NL"/>
          </a:p>
        </p:txBody>
      </p:sp>
      <p:sp>
        <p:nvSpPr>
          <p:cNvPr id="124988" name="Line 60"/>
          <p:cNvSpPr>
            <a:spLocks noChangeShapeType="1"/>
          </p:cNvSpPr>
          <p:nvPr/>
        </p:nvSpPr>
        <p:spPr bwMode="auto">
          <a:xfrm>
            <a:off x="5029200" y="2514600"/>
            <a:ext cx="2209800" cy="152400"/>
          </a:xfrm>
          <a:prstGeom prst="line">
            <a:avLst/>
          </a:prstGeom>
          <a:noFill/>
          <a:ln w="12700">
            <a:solidFill>
              <a:schemeClr val="accent2">
                <a:lumMod val="40000"/>
                <a:lumOff val="60000"/>
              </a:schemeClr>
            </a:solidFill>
            <a:round/>
            <a:headEnd/>
            <a:tailEnd type="triangle" w="med" len="med"/>
          </a:ln>
        </p:spPr>
        <p:txBody>
          <a:bodyPr wrap="none" anchor="ctr"/>
          <a:lstStyle/>
          <a:p>
            <a:endParaRPr lang="nl-NL"/>
          </a:p>
        </p:txBody>
      </p:sp>
      <p:sp>
        <p:nvSpPr>
          <p:cNvPr id="41" name="Line 59"/>
          <p:cNvSpPr>
            <a:spLocks noChangeShapeType="1"/>
          </p:cNvSpPr>
          <p:nvPr/>
        </p:nvSpPr>
        <p:spPr bwMode="auto">
          <a:xfrm flipV="1">
            <a:off x="4648200" y="3276356"/>
            <a:ext cx="2971800" cy="1371600"/>
          </a:xfrm>
          <a:prstGeom prst="line">
            <a:avLst/>
          </a:prstGeom>
          <a:noFill/>
          <a:ln w="12700">
            <a:solidFill>
              <a:schemeClr val="accent2">
                <a:lumMod val="40000"/>
                <a:lumOff val="60000"/>
              </a:schemeClr>
            </a:solidFill>
            <a:round/>
            <a:headEnd/>
            <a:tailEnd type="triangle" w="med" len="med"/>
          </a:ln>
        </p:spPr>
        <p:txBody>
          <a:bodyPr wrap="none" anchor="ctr"/>
          <a:lstStyle/>
          <a:p>
            <a:endParaRPr lang="nl-NL"/>
          </a:p>
        </p:txBody>
      </p:sp>
      <p:sp>
        <p:nvSpPr>
          <p:cNvPr id="42" name="Line 40"/>
          <p:cNvSpPr>
            <a:spLocks noChangeShapeType="1"/>
          </p:cNvSpPr>
          <p:nvPr/>
        </p:nvSpPr>
        <p:spPr bwMode="auto">
          <a:xfrm>
            <a:off x="7239000" y="1673435"/>
            <a:ext cx="457200" cy="381000"/>
          </a:xfrm>
          <a:prstGeom prst="line">
            <a:avLst/>
          </a:prstGeom>
          <a:noFill/>
          <a:ln w="12700">
            <a:solidFill>
              <a:schemeClr val="accent2">
                <a:lumMod val="40000"/>
                <a:lumOff val="60000"/>
              </a:schemeClr>
            </a:solidFill>
            <a:round/>
            <a:headEnd/>
            <a:tailEnd type="triangle" w="med" len="med"/>
          </a:ln>
        </p:spPr>
        <p:txBody>
          <a:bodyPr wrap="none" anchor="ctr"/>
          <a:lstStyle/>
          <a:p>
            <a:endParaRPr lang="nl-NL"/>
          </a:p>
        </p:txBody>
      </p:sp>
      <p:sp>
        <p:nvSpPr>
          <p:cNvPr id="43" name="Line 52"/>
          <p:cNvSpPr>
            <a:spLocks noChangeShapeType="1"/>
          </p:cNvSpPr>
          <p:nvPr/>
        </p:nvSpPr>
        <p:spPr bwMode="auto">
          <a:xfrm flipV="1">
            <a:off x="7162800" y="3123956"/>
            <a:ext cx="304800" cy="304800"/>
          </a:xfrm>
          <a:prstGeom prst="line">
            <a:avLst/>
          </a:prstGeom>
          <a:noFill/>
          <a:ln w="12700">
            <a:solidFill>
              <a:schemeClr val="accent2">
                <a:lumMod val="40000"/>
                <a:lumOff val="60000"/>
              </a:schemeClr>
            </a:solidFill>
            <a:round/>
            <a:headEnd/>
            <a:tailEnd type="triangle" w="med" len="med"/>
          </a:ln>
        </p:spPr>
        <p:txBody>
          <a:bodyPr wrap="none" anchor="ctr"/>
          <a:lstStyle/>
          <a:p>
            <a:endParaRPr lang="nl-NL"/>
          </a:p>
        </p:txBody>
      </p:sp>
      <p:sp>
        <p:nvSpPr>
          <p:cNvPr id="44" name="Line 57"/>
          <p:cNvSpPr>
            <a:spLocks noChangeShapeType="1"/>
          </p:cNvSpPr>
          <p:nvPr/>
        </p:nvSpPr>
        <p:spPr bwMode="auto">
          <a:xfrm flipV="1">
            <a:off x="6705601" y="3276599"/>
            <a:ext cx="1066800" cy="1905000"/>
          </a:xfrm>
          <a:prstGeom prst="line">
            <a:avLst/>
          </a:prstGeom>
          <a:noFill/>
          <a:ln w="12700">
            <a:solidFill>
              <a:schemeClr val="accent1"/>
            </a:solidFill>
            <a:round/>
            <a:headEnd/>
            <a:tailEnd type="triangle" w="med" len="med"/>
          </a:ln>
        </p:spPr>
        <p:txBody>
          <a:bodyPr wrap="none" anchor="ctr"/>
          <a:lstStyle/>
          <a:p>
            <a:endParaRPr lang="nl-NL"/>
          </a:p>
        </p:txBody>
      </p:sp>
      <p:sp>
        <p:nvSpPr>
          <p:cNvPr id="45" name="Line 58"/>
          <p:cNvSpPr>
            <a:spLocks noChangeShapeType="1"/>
          </p:cNvSpPr>
          <p:nvPr/>
        </p:nvSpPr>
        <p:spPr bwMode="auto">
          <a:xfrm rot="18462491" flipV="1">
            <a:off x="8247064" y="3459162"/>
            <a:ext cx="533400" cy="533400"/>
          </a:xfrm>
          <a:prstGeom prst="line">
            <a:avLst/>
          </a:prstGeom>
          <a:noFill/>
          <a:ln w="12700">
            <a:solidFill>
              <a:schemeClr val="accent1"/>
            </a:solidFill>
            <a:round/>
            <a:headEnd/>
            <a:tailEnd type="triangle" w="med" len="med"/>
          </a:ln>
        </p:spPr>
        <p:txBody>
          <a:bodyPr wrap="none" anchor="ctr"/>
          <a:lstStyle/>
          <a:p>
            <a:endParaRPr lang="nl-NL"/>
          </a:p>
        </p:txBody>
      </p:sp>
      <p:sp>
        <p:nvSpPr>
          <p:cNvPr id="46" name="Line 60"/>
          <p:cNvSpPr>
            <a:spLocks noChangeShapeType="1"/>
          </p:cNvSpPr>
          <p:nvPr/>
        </p:nvSpPr>
        <p:spPr bwMode="auto">
          <a:xfrm>
            <a:off x="5029201" y="2514599"/>
            <a:ext cx="2209800" cy="152400"/>
          </a:xfrm>
          <a:prstGeom prst="line">
            <a:avLst/>
          </a:prstGeom>
          <a:noFill/>
          <a:ln w="12700">
            <a:solidFill>
              <a:schemeClr val="accent1"/>
            </a:solidFill>
            <a:round/>
            <a:headEnd/>
            <a:tailEnd type="triangle" w="med" len="med"/>
          </a:ln>
        </p:spPr>
        <p:txBody>
          <a:bodyPr wrap="none" anchor="ctr"/>
          <a:lstStyle/>
          <a:p>
            <a:endParaRPr lang="nl-NL"/>
          </a:p>
        </p:txBody>
      </p:sp>
      <p:sp>
        <p:nvSpPr>
          <p:cNvPr id="47" name="Line 59"/>
          <p:cNvSpPr>
            <a:spLocks noChangeShapeType="1"/>
          </p:cNvSpPr>
          <p:nvPr/>
        </p:nvSpPr>
        <p:spPr bwMode="auto">
          <a:xfrm flipV="1">
            <a:off x="4648201" y="3276355"/>
            <a:ext cx="2971800" cy="1371600"/>
          </a:xfrm>
          <a:prstGeom prst="line">
            <a:avLst/>
          </a:prstGeom>
          <a:noFill/>
          <a:ln w="12700">
            <a:solidFill>
              <a:schemeClr val="accent1"/>
            </a:solidFill>
            <a:round/>
            <a:headEnd/>
            <a:tailEnd type="triangle" w="med" len="med"/>
          </a:ln>
        </p:spPr>
        <p:txBody>
          <a:bodyPr wrap="none" anchor="ctr"/>
          <a:lstStyle/>
          <a:p>
            <a:endParaRPr lang="nl-NL"/>
          </a:p>
        </p:txBody>
      </p:sp>
      <p:sp>
        <p:nvSpPr>
          <p:cNvPr id="48" name="Line 40"/>
          <p:cNvSpPr>
            <a:spLocks noChangeShapeType="1"/>
          </p:cNvSpPr>
          <p:nvPr/>
        </p:nvSpPr>
        <p:spPr bwMode="auto">
          <a:xfrm>
            <a:off x="7239001" y="1673434"/>
            <a:ext cx="457200" cy="381000"/>
          </a:xfrm>
          <a:prstGeom prst="line">
            <a:avLst/>
          </a:prstGeom>
          <a:noFill/>
          <a:ln w="12700">
            <a:solidFill>
              <a:schemeClr val="accent1"/>
            </a:solidFill>
            <a:round/>
            <a:headEnd/>
            <a:tailEnd type="triangle" w="med" len="med"/>
          </a:ln>
        </p:spPr>
        <p:txBody>
          <a:bodyPr wrap="none" anchor="ctr"/>
          <a:lstStyle/>
          <a:p>
            <a:endParaRPr lang="nl-NL"/>
          </a:p>
        </p:txBody>
      </p:sp>
      <p:sp>
        <p:nvSpPr>
          <p:cNvPr id="49" name="Line 52"/>
          <p:cNvSpPr>
            <a:spLocks noChangeShapeType="1"/>
          </p:cNvSpPr>
          <p:nvPr/>
        </p:nvSpPr>
        <p:spPr bwMode="auto">
          <a:xfrm flipV="1">
            <a:off x="7162801" y="3123955"/>
            <a:ext cx="304800" cy="304800"/>
          </a:xfrm>
          <a:prstGeom prst="line">
            <a:avLst/>
          </a:prstGeom>
          <a:noFill/>
          <a:ln w="12700">
            <a:solidFill>
              <a:schemeClr val="accent1"/>
            </a:solidFill>
            <a:round/>
            <a:headEnd/>
            <a:tailEnd type="triangle" w="med" len="med"/>
          </a:ln>
        </p:spPr>
        <p:txBody>
          <a:bodyPr wrap="none" anchor="ctr"/>
          <a:lstStyle/>
          <a:p>
            <a:endParaRPr lang="nl-NL"/>
          </a:p>
        </p:txBody>
      </p:sp>
    </p:spTree>
    <p:extLst>
      <p:ext uri="{BB962C8B-B14F-4D97-AF65-F5344CB8AC3E}">
        <p14:creationId xmlns:p14="http://schemas.microsoft.com/office/powerpoint/2010/main" val="112728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barn(outVertical)">
                                      <p:cBhvr>
                                        <p:cTn id="7" dur="500"/>
                                        <p:tgtEl>
                                          <p:spTgt spid="124935"/>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24944"/>
                                        </p:tgtEl>
                                        <p:attrNameLst>
                                          <p:attrName>style.visibility</p:attrName>
                                        </p:attrNameLst>
                                      </p:cBhvr>
                                      <p:to>
                                        <p:strVal val="visible"/>
                                      </p:to>
                                    </p:set>
                                    <p:animEffect transition="in" filter="barn(outVertical)">
                                      <p:cBhvr>
                                        <p:cTn id="11" dur="500"/>
                                        <p:tgtEl>
                                          <p:spTgt spid="124944"/>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24936"/>
                                        </p:tgtEl>
                                        <p:attrNameLst>
                                          <p:attrName>style.visibility</p:attrName>
                                        </p:attrNameLst>
                                      </p:cBhvr>
                                      <p:to>
                                        <p:strVal val="visible"/>
                                      </p:to>
                                    </p:set>
                                    <p:animEffect transition="in" filter="barn(outVertical)">
                                      <p:cBhvr>
                                        <p:cTn id="15" dur="500"/>
                                        <p:tgtEl>
                                          <p:spTgt spid="124936"/>
                                        </p:tgtEl>
                                      </p:cBhvr>
                                    </p:animEffect>
                                  </p:childTnLst>
                                </p:cTn>
                              </p:par>
                            </p:childTnLst>
                          </p:cTn>
                        </p:par>
                        <p:par>
                          <p:cTn id="16" fill="hold">
                            <p:stCondLst>
                              <p:cond delay="1500"/>
                            </p:stCondLst>
                            <p:childTnLst>
                              <p:par>
                                <p:cTn id="17" presetID="1" presetClass="entr" presetSubtype="0" fill="hold" grpId="0" nodeType="afterEffect">
                                  <p:stCondLst>
                                    <p:cond delay="1000"/>
                                  </p:stCondLst>
                                  <p:childTnLst>
                                    <p:set>
                                      <p:cBhvr>
                                        <p:cTn id="18" dur="1" fill="hold">
                                          <p:stCondLst>
                                            <p:cond delay="499"/>
                                          </p:stCondLst>
                                        </p:cTn>
                                        <p:tgtEl>
                                          <p:spTgt spid="124964"/>
                                        </p:tgtEl>
                                        <p:attrNameLst>
                                          <p:attrName>style.visibility</p:attrName>
                                        </p:attrNameLst>
                                      </p:cBhvr>
                                      <p:to>
                                        <p:strVal val="visible"/>
                                      </p:to>
                                    </p:set>
                                  </p:childTnLst>
                                </p:cTn>
                              </p:par>
                            </p:childTnLst>
                          </p:cTn>
                        </p:par>
                        <p:par>
                          <p:cTn id="19" fill="hold">
                            <p:stCondLst>
                              <p:cond delay="3000"/>
                            </p:stCondLst>
                            <p:childTnLst>
                              <p:par>
                                <p:cTn id="20" presetID="16" presetClass="entr" presetSubtype="37" fill="hold" grpId="0" nodeType="afterEffect">
                                  <p:stCondLst>
                                    <p:cond delay="0"/>
                                  </p:stCondLst>
                                  <p:childTnLst>
                                    <p:set>
                                      <p:cBhvr>
                                        <p:cTn id="21" dur="1" fill="hold">
                                          <p:stCondLst>
                                            <p:cond delay="0"/>
                                          </p:stCondLst>
                                        </p:cTn>
                                        <p:tgtEl>
                                          <p:spTgt spid="124945"/>
                                        </p:tgtEl>
                                        <p:attrNameLst>
                                          <p:attrName>style.visibility</p:attrName>
                                        </p:attrNameLst>
                                      </p:cBhvr>
                                      <p:to>
                                        <p:strVal val="visible"/>
                                      </p:to>
                                    </p:set>
                                    <p:animEffect transition="in" filter="barn(outVertical)">
                                      <p:cBhvr>
                                        <p:cTn id="22" dur="500"/>
                                        <p:tgtEl>
                                          <p:spTgt spid="124945"/>
                                        </p:tgtEl>
                                      </p:cBhvr>
                                    </p:animEffect>
                                  </p:childTnLst>
                                </p:cTn>
                              </p:par>
                            </p:childTnLst>
                          </p:cTn>
                        </p:par>
                        <p:par>
                          <p:cTn id="23" fill="hold">
                            <p:stCondLst>
                              <p:cond delay="3500"/>
                            </p:stCondLst>
                            <p:childTnLst>
                              <p:par>
                                <p:cTn id="24" presetID="1" presetClass="entr" presetSubtype="0" fill="hold" grpId="0" nodeType="afterEffect">
                                  <p:stCondLst>
                                    <p:cond delay="1000"/>
                                  </p:stCondLst>
                                  <p:childTnLst>
                                    <p:set>
                                      <p:cBhvr>
                                        <p:cTn id="25" dur="1" fill="hold">
                                          <p:stCondLst>
                                            <p:cond delay="499"/>
                                          </p:stCondLst>
                                        </p:cTn>
                                        <p:tgtEl>
                                          <p:spTgt spid="124965"/>
                                        </p:tgtEl>
                                        <p:attrNameLst>
                                          <p:attrName>style.visibility</p:attrName>
                                        </p:attrNameLst>
                                      </p:cBhvr>
                                      <p:to>
                                        <p:strVal val="visible"/>
                                      </p:to>
                                    </p:set>
                                  </p:childTnLst>
                                </p:cTn>
                              </p:par>
                            </p:childTnLst>
                          </p:cTn>
                        </p:par>
                        <p:par>
                          <p:cTn id="26" fill="hold">
                            <p:stCondLst>
                              <p:cond delay="5000"/>
                            </p:stCondLst>
                            <p:childTnLst>
                              <p:par>
                                <p:cTn id="27" presetID="16" presetClass="entr" presetSubtype="37" fill="hold" grpId="0" nodeType="afterEffect">
                                  <p:stCondLst>
                                    <p:cond delay="0"/>
                                  </p:stCondLst>
                                  <p:childTnLst>
                                    <p:set>
                                      <p:cBhvr>
                                        <p:cTn id="28" dur="1" fill="hold">
                                          <p:stCondLst>
                                            <p:cond delay="0"/>
                                          </p:stCondLst>
                                        </p:cTn>
                                        <p:tgtEl>
                                          <p:spTgt spid="124937"/>
                                        </p:tgtEl>
                                        <p:attrNameLst>
                                          <p:attrName>style.visibility</p:attrName>
                                        </p:attrNameLst>
                                      </p:cBhvr>
                                      <p:to>
                                        <p:strVal val="visible"/>
                                      </p:to>
                                    </p:set>
                                    <p:animEffect transition="in" filter="barn(outVertical)">
                                      <p:cBhvr>
                                        <p:cTn id="29" dur="500"/>
                                        <p:tgtEl>
                                          <p:spTgt spid="124937"/>
                                        </p:tgtEl>
                                      </p:cBhvr>
                                    </p:animEffect>
                                  </p:childTnLst>
                                </p:cTn>
                              </p:par>
                            </p:childTnLst>
                          </p:cTn>
                        </p:par>
                        <p:par>
                          <p:cTn id="30" fill="hold">
                            <p:stCondLst>
                              <p:cond delay="5500"/>
                            </p:stCondLst>
                            <p:childTnLst>
                              <p:par>
                                <p:cTn id="31" presetID="1" presetClass="entr" presetSubtype="0" fill="hold" grpId="0" nodeType="afterEffect">
                                  <p:stCondLst>
                                    <p:cond delay="1000"/>
                                  </p:stCondLst>
                                  <p:childTnLst>
                                    <p:set>
                                      <p:cBhvr>
                                        <p:cTn id="32" dur="1" fill="hold">
                                          <p:stCondLst>
                                            <p:cond delay="499"/>
                                          </p:stCondLst>
                                        </p:cTn>
                                        <p:tgtEl>
                                          <p:spTgt spid="124966"/>
                                        </p:tgtEl>
                                        <p:attrNameLst>
                                          <p:attrName>style.visibility</p:attrName>
                                        </p:attrNameLst>
                                      </p:cBhvr>
                                      <p:to>
                                        <p:strVal val="visible"/>
                                      </p:to>
                                    </p:set>
                                  </p:childTnLst>
                                </p:cTn>
                              </p:par>
                            </p:childTnLst>
                          </p:cTn>
                        </p:par>
                        <p:par>
                          <p:cTn id="33" fill="hold">
                            <p:stCondLst>
                              <p:cond delay="7000"/>
                            </p:stCondLst>
                            <p:childTnLst>
                              <p:par>
                                <p:cTn id="34" presetID="16" presetClass="entr" presetSubtype="37" fill="hold" grpId="0" nodeType="afterEffect">
                                  <p:stCondLst>
                                    <p:cond delay="0"/>
                                  </p:stCondLst>
                                  <p:childTnLst>
                                    <p:set>
                                      <p:cBhvr>
                                        <p:cTn id="35" dur="1" fill="hold">
                                          <p:stCondLst>
                                            <p:cond delay="0"/>
                                          </p:stCondLst>
                                        </p:cTn>
                                        <p:tgtEl>
                                          <p:spTgt spid="124946"/>
                                        </p:tgtEl>
                                        <p:attrNameLst>
                                          <p:attrName>style.visibility</p:attrName>
                                        </p:attrNameLst>
                                      </p:cBhvr>
                                      <p:to>
                                        <p:strVal val="visible"/>
                                      </p:to>
                                    </p:set>
                                    <p:animEffect transition="in" filter="barn(outVertical)">
                                      <p:cBhvr>
                                        <p:cTn id="36" dur="500"/>
                                        <p:tgtEl>
                                          <p:spTgt spid="124946"/>
                                        </p:tgtEl>
                                      </p:cBhvr>
                                    </p:animEffect>
                                  </p:childTnLst>
                                </p:cTn>
                              </p:par>
                            </p:childTnLst>
                          </p:cTn>
                        </p:par>
                        <p:par>
                          <p:cTn id="37" fill="hold">
                            <p:stCondLst>
                              <p:cond delay="7500"/>
                            </p:stCondLst>
                            <p:childTnLst>
                              <p:par>
                                <p:cTn id="38" presetID="16" presetClass="entr" presetSubtype="37" fill="hold" grpId="0" nodeType="afterEffect">
                                  <p:stCondLst>
                                    <p:cond delay="0"/>
                                  </p:stCondLst>
                                  <p:childTnLst>
                                    <p:set>
                                      <p:cBhvr>
                                        <p:cTn id="39" dur="1" fill="hold">
                                          <p:stCondLst>
                                            <p:cond delay="0"/>
                                          </p:stCondLst>
                                        </p:cTn>
                                        <p:tgtEl>
                                          <p:spTgt spid="124939"/>
                                        </p:tgtEl>
                                        <p:attrNameLst>
                                          <p:attrName>style.visibility</p:attrName>
                                        </p:attrNameLst>
                                      </p:cBhvr>
                                      <p:to>
                                        <p:strVal val="visible"/>
                                      </p:to>
                                    </p:set>
                                    <p:animEffect transition="in" filter="barn(outVertical)">
                                      <p:cBhvr>
                                        <p:cTn id="40" dur="500"/>
                                        <p:tgtEl>
                                          <p:spTgt spid="124939"/>
                                        </p:tgtEl>
                                      </p:cBhvr>
                                    </p:animEffect>
                                  </p:childTnLst>
                                </p:cTn>
                              </p:par>
                            </p:childTnLst>
                          </p:cTn>
                        </p:par>
                        <p:par>
                          <p:cTn id="41" fill="hold">
                            <p:stCondLst>
                              <p:cond delay="8000"/>
                            </p:stCondLst>
                            <p:childTnLst>
                              <p:par>
                                <p:cTn id="42" presetID="16" presetClass="entr" presetSubtype="37" fill="hold" grpId="0" nodeType="afterEffect">
                                  <p:stCondLst>
                                    <p:cond delay="0"/>
                                  </p:stCondLst>
                                  <p:childTnLst>
                                    <p:set>
                                      <p:cBhvr>
                                        <p:cTn id="43" dur="1" fill="hold">
                                          <p:stCondLst>
                                            <p:cond delay="0"/>
                                          </p:stCondLst>
                                        </p:cTn>
                                        <p:tgtEl>
                                          <p:spTgt spid="124947"/>
                                        </p:tgtEl>
                                        <p:attrNameLst>
                                          <p:attrName>style.visibility</p:attrName>
                                        </p:attrNameLst>
                                      </p:cBhvr>
                                      <p:to>
                                        <p:strVal val="visible"/>
                                      </p:to>
                                    </p:set>
                                    <p:animEffect transition="in" filter="barn(outVertical)">
                                      <p:cBhvr>
                                        <p:cTn id="44" dur="500"/>
                                        <p:tgtEl>
                                          <p:spTgt spid="124947"/>
                                        </p:tgtEl>
                                      </p:cBhvr>
                                    </p:animEffect>
                                  </p:childTnLst>
                                </p:cTn>
                              </p:par>
                            </p:childTnLst>
                          </p:cTn>
                        </p:par>
                        <p:par>
                          <p:cTn id="45" fill="hold">
                            <p:stCondLst>
                              <p:cond delay="8500"/>
                            </p:stCondLst>
                            <p:childTnLst>
                              <p:par>
                                <p:cTn id="46" presetID="1" presetClass="entr" presetSubtype="0" fill="hold" grpId="0" nodeType="afterEffect">
                                  <p:stCondLst>
                                    <p:cond delay="1000"/>
                                  </p:stCondLst>
                                  <p:childTnLst>
                                    <p:set>
                                      <p:cBhvr>
                                        <p:cTn id="47" dur="1" fill="hold">
                                          <p:stCondLst>
                                            <p:cond delay="499"/>
                                          </p:stCondLst>
                                        </p:cTn>
                                        <p:tgtEl>
                                          <p:spTgt spid="124967"/>
                                        </p:tgtEl>
                                        <p:attrNameLst>
                                          <p:attrName>style.visibility</p:attrName>
                                        </p:attrNameLst>
                                      </p:cBhvr>
                                      <p:to>
                                        <p:strVal val="visible"/>
                                      </p:to>
                                    </p:set>
                                  </p:childTnLst>
                                </p:cTn>
                              </p:par>
                            </p:childTnLst>
                          </p:cTn>
                        </p:par>
                        <p:par>
                          <p:cTn id="48" fill="hold">
                            <p:stCondLst>
                              <p:cond delay="10000"/>
                            </p:stCondLst>
                            <p:childTnLst>
                              <p:par>
                                <p:cTn id="49" presetID="16" presetClass="entr" presetSubtype="37" fill="hold" grpId="0" nodeType="afterEffect">
                                  <p:stCondLst>
                                    <p:cond delay="0"/>
                                  </p:stCondLst>
                                  <p:childTnLst>
                                    <p:set>
                                      <p:cBhvr>
                                        <p:cTn id="50" dur="1" fill="hold">
                                          <p:stCondLst>
                                            <p:cond delay="0"/>
                                          </p:stCondLst>
                                        </p:cTn>
                                        <p:tgtEl>
                                          <p:spTgt spid="124948"/>
                                        </p:tgtEl>
                                        <p:attrNameLst>
                                          <p:attrName>style.visibility</p:attrName>
                                        </p:attrNameLst>
                                      </p:cBhvr>
                                      <p:to>
                                        <p:strVal val="visible"/>
                                      </p:to>
                                    </p:set>
                                    <p:animEffect transition="in" filter="barn(outVertical)">
                                      <p:cBhvr>
                                        <p:cTn id="51" dur="500"/>
                                        <p:tgtEl>
                                          <p:spTgt spid="124948"/>
                                        </p:tgtEl>
                                      </p:cBhvr>
                                    </p:animEffect>
                                  </p:childTnLst>
                                </p:cTn>
                              </p:par>
                            </p:childTnLst>
                          </p:cTn>
                        </p:par>
                        <p:par>
                          <p:cTn id="52" fill="hold">
                            <p:stCondLst>
                              <p:cond delay="10500"/>
                            </p:stCondLst>
                            <p:childTnLst>
                              <p:par>
                                <p:cTn id="53" presetID="16" presetClass="entr" presetSubtype="37" fill="hold" grpId="0" nodeType="afterEffect">
                                  <p:stCondLst>
                                    <p:cond delay="0"/>
                                  </p:stCondLst>
                                  <p:childTnLst>
                                    <p:set>
                                      <p:cBhvr>
                                        <p:cTn id="54" dur="1" fill="hold">
                                          <p:stCondLst>
                                            <p:cond delay="0"/>
                                          </p:stCondLst>
                                        </p:cTn>
                                        <p:tgtEl>
                                          <p:spTgt spid="124938"/>
                                        </p:tgtEl>
                                        <p:attrNameLst>
                                          <p:attrName>style.visibility</p:attrName>
                                        </p:attrNameLst>
                                      </p:cBhvr>
                                      <p:to>
                                        <p:strVal val="visible"/>
                                      </p:to>
                                    </p:set>
                                    <p:animEffect transition="in" filter="barn(outVertical)">
                                      <p:cBhvr>
                                        <p:cTn id="55" dur="500"/>
                                        <p:tgtEl>
                                          <p:spTgt spid="124938"/>
                                        </p:tgtEl>
                                      </p:cBhvr>
                                    </p:animEffect>
                                  </p:childTnLst>
                                </p:cTn>
                              </p:par>
                            </p:childTnLst>
                          </p:cTn>
                        </p:par>
                        <p:par>
                          <p:cTn id="56" fill="hold">
                            <p:stCondLst>
                              <p:cond delay="11000"/>
                            </p:stCondLst>
                            <p:childTnLst>
                              <p:par>
                                <p:cTn id="57" presetID="1" presetClass="entr" presetSubtype="0" fill="hold" grpId="0" nodeType="afterEffect">
                                  <p:stCondLst>
                                    <p:cond delay="1000"/>
                                  </p:stCondLst>
                                  <p:childTnLst>
                                    <p:set>
                                      <p:cBhvr>
                                        <p:cTn id="58" dur="1" fill="hold">
                                          <p:stCondLst>
                                            <p:cond delay="499"/>
                                          </p:stCondLst>
                                        </p:cTn>
                                        <p:tgtEl>
                                          <p:spTgt spid="124969"/>
                                        </p:tgtEl>
                                        <p:attrNameLst>
                                          <p:attrName>style.visibility</p:attrName>
                                        </p:attrNameLst>
                                      </p:cBhvr>
                                      <p:to>
                                        <p:strVal val="visible"/>
                                      </p:to>
                                    </p:set>
                                  </p:childTnLst>
                                </p:cTn>
                              </p:par>
                            </p:childTnLst>
                          </p:cTn>
                        </p:par>
                        <p:par>
                          <p:cTn id="59" fill="hold">
                            <p:stCondLst>
                              <p:cond delay="12500"/>
                            </p:stCondLst>
                            <p:childTnLst>
                              <p:par>
                                <p:cTn id="60" presetID="1" presetClass="entr" presetSubtype="0" fill="hold" grpId="0" nodeType="afterEffect">
                                  <p:stCondLst>
                                    <p:cond delay="1000"/>
                                  </p:stCondLst>
                                  <p:childTnLst>
                                    <p:set>
                                      <p:cBhvr>
                                        <p:cTn id="61" dur="1" fill="hold">
                                          <p:stCondLst>
                                            <p:cond delay="499"/>
                                          </p:stCondLst>
                                        </p:cTn>
                                        <p:tgtEl>
                                          <p:spTgt spid="124968"/>
                                        </p:tgtEl>
                                        <p:attrNameLst>
                                          <p:attrName>style.visibility</p:attrName>
                                        </p:attrNameLst>
                                      </p:cBhvr>
                                      <p:to>
                                        <p:strVal val="visible"/>
                                      </p:to>
                                    </p:set>
                                  </p:childTnLst>
                                </p:cTn>
                              </p:par>
                            </p:childTnLst>
                          </p:cTn>
                        </p:par>
                        <p:par>
                          <p:cTn id="62" fill="hold">
                            <p:stCondLst>
                              <p:cond delay="14000"/>
                            </p:stCondLst>
                            <p:childTnLst>
                              <p:par>
                                <p:cTn id="63" presetID="1" presetClass="entr" presetSubtype="0" fill="hold" grpId="0" nodeType="afterEffect">
                                  <p:stCondLst>
                                    <p:cond delay="1000"/>
                                  </p:stCondLst>
                                  <p:childTnLst>
                                    <p:set>
                                      <p:cBhvr>
                                        <p:cTn id="64" dur="1" fill="hold">
                                          <p:stCondLst>
                                            <p:cond delay="499"/>
                                          </p:stCondLst>
                                        </p:cTn>
                                        <p:tgtEl>
                                          <p:spTgt spid="124957"/>
                                        </p:tgtEl>
                                        <p:attrNameLst>
                                          <p:attrName>style.visibility</p:attrName>
                                        </p:attrNameLst>
                                      </p:cBhvr>
                                      <p:to>
                                        <p:strVal val="visible"/>
                                      </p:to>
                                    </p:set>
                                  </p:childTnLst>
                                </p:cTn>
                              </p:par>
                            </p:childTnLst>
                          </p:cTn>
                        </p:par>
                        <p:par>
                          <p:cTn id="65" fill="hold">
                            <p:stCondLst>
                              <p:cond delay="15500"/>
                            </p:stCondLst>
                            <p:childTnLst>
                              <p:par>
                                <p:cTn id="66" presetID="16" presetClass="entr" presetSubtype="37" fill="hold" grpId="0" nodeType="afterEffect">
                                  <p:stCondLst>
                                    <p:cond delay="0"/>
                                  </p:stCondLst>
                                  <p:childTnLst>
                                    <p:set>
                                      <p:cBhvr>
                                        <p:cTn id="67" dur="1" fill="hold">
                                          <p:stCondLst>
                                            <p:cond delay="0"/>
                                          </p:stCondLst>
                                        </p:cTn>
                                        <p:tgtEl>
                                          <p:spTgt spid="124956"/>
                                        </p:tgtEl>
                                        <p:attrNameLst>
                                          <p:attrName>style.visibility</p:attrName>
                                        </p:attrNameLst>
                                      </p:cBhvr>
                                      <p:to>
                                        <p:strVal val="visible"/>
                                      </p:to>
                                    </p:set>
                                    <p:animEffect transition="in" filter="barn(outVertical)">
                                      <p:cBhvr>
                                        <p:cTn id="68" dur="500"/>
                                        <p:tgtEl>
                                          <p:spTgt spid="124956"/>
                                        </p:tgtEl>
                                      </p:cBhvr>
                                    </p:animEffect>
                                  </p:childTnLst>
                                </p:cTn>
                              </p:par>
                            </p:childTnLst>
                          </p:cTn>
                        </p:par>
                        <p:par>
                          <p:cTn id="69" fill="hold">
                            <p:stCondLst>
                              <p:cond delay="16000"/>
                            </p:stCondLst>
                            <p:childTnLst>
                              <p:par>
                                <p:cTn id="70" presetID="1" presetClass="entr" presetSubtype="0" fill="hold" grpId="0" nodeType="afterEffect">
                                  <p:stCondLst>
                                    <p:cond delay="1000"/>
                                  </p:stCondLst>
                                  <p:childTnLst>
                                    <p:set>
                                      <p:cBhvr>
                                        <p:cTn id="71" dur="1" fill="hold">
                                          <p:stCondLst>
                                            <p:cond delay="499"/>
                                          </p:stCondLst>
                                        </p:cTn>
                                        <p:tgtEl>
                                          <p:spTgt spid="124963"/>
                                        </p:tgtEl>
                                        <p:attrNameLst>
                                          <p:attrName>style.visibility</p:attrName>
                                        </p:attrNameLst>
                                      </p:cBhvr>
                                      <p:to>
                                        <p:strVal val="visible"/>
                                      </p:to>
                                    </p:set>
                                  </p:childTnLst>
                                </p:cTn>
                              </p:par>
                            </p:childTnLst>
                          </p:cTn>
                        </p:par>
                        <p:par>
                          <p:cTn id="72" fill="hold">
                            <p:stCondLst>
                              <p:cond delay="17500"/>
                            </p:stCondLst>
                            <p:childTnLst>
                              <p:par>
                                <p:cTn id="73" presetID="1" presetClass="entr" presetSubtype="0" fill="hold" grpId="0" nodeType="afterEffect">
                                  <p:stCondLst>
                                    <p:cond delay="1000"/>
                                  </p:stCondLst>
                                  <p:childTnLst>
                                    <p:set>
                                      <p:cBhvr>
                                        <p:cTn id="74" dur="1" fill="hold">
                                          <p:stCondLst>
                                            <p:cond delay="499"/>
                                          </p:stCondLst>
                                        </p:cTn>
                                        <p:tgtEl>
                                          <p:spTgt spid="124958"/>
                                        </p:tgtEl>
                                        <p:attrNameLst>
                                          <p:attrName>style.visibility</p:attrName>
                                        </p:attrNameLst>
                                      </p:cBhvr>
                                      <p:to>
                                        <p:strVal val="visible"/>
                                      </p:to>
                                    </p:set>
                                  </p:childTnLst>
                                </p:cTn>
                              </p:par>
                            </p:childTnLst>
                          </p:cTn>
                        </p:par>
                        <p:par>
                          <p:cTn id="75" fill="hold">
                            <p:stCondLst>
                              <p:cond delay="19000"/>
                            </p:stCondLst>
                            <p:childTnLst>
                              <p:par>
                                <p:cTn id="76" presetID="1" presetClass="entr" presetSubtype="0" fill="hold" grpId="0" nodeType="afterEffect">
                                  <p:stCondLst>
                                    <p:cond delay="0"/>
                                  </p:stCondLst>
                                  <p:childTnLst>
                                    <p:set>
                                      <p:cBhvr>
                                        <p:cTn id="77" dur="1" fill="hold">
                                          <p:stCondLst>
                                            <p:cond delay="499"/>
                                          </p:stCondLst>
                                        </p:cTn>
                                        <p:tgtEl>
                                          <p:spTgt spid="12497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499"/>
                                          </p:stCondLst>
                                        </p:cTn>
                                        <p:tgtEl>
                                          <p:spTgt spid="124972"/>
                                        </p:tgtEl>
                                        <p:attrNameLst>
                                          <p:attrName>style.visibility</p:attrName>
                                        </p:attrNameLst>
                                      </p:cBhvr>
                                      <p:to>
                                        <p:strVal val="visible"/>
                                      </p:to>
                                    </p:set>
                                  </p:childTnLst>
                                </p:cTn>
                              </p:par>
                            </p:childTnLst>
                          </p:cTn>
                        </p:par>
                        <p:par>
                          <p:cTn id="82" fill="hold">
                            <p:stCondLst>
                              <p:cond delay="500"/>
                            </p:stCondLst>
                            <p:childTnLst>
                              <p:par>
                                <p:cTn id="83" presetID="1" presetClass="entr" presetSubtype="0" fill="hold" grpId="0" nodeType="afterEffect">
                                  <p:stCondLst>
                                    <p:cond delay="0"/>
                                  </p:stCondLst>
                                  <p:childTnLst>
                                    <p:set>
                                      <p:cBhvr>
                                        <p:cTn id="84" dur="1" fill="hold">
                                          <p:stCondLst>
                                            <p:cond delay="499"/>
                                          </p:stCondLst>
                                        </p:cTn>
                                        <p:tgtEl>
                                          <p:spTgt spid="124974"/>
                                        </p:tgtEl>
                                        <p:attrNameLst>
                                          <p:attrName>style.visibility</p:attrName>
                                        </p:attrNameLst>
                                      </p:cBhvr>
                                      <p:to>
                                        <p:strVal val="visible"/>
                                      </p:to>
                                    </p:set>
                                  </p:childTnLst>
                                </p:cTn>
                              </p:par>
                            </p:childTnLst>
                          </p:cTn>
                        </p:par>
                        <p:par>
                          <p:cTn id="85" fill="hold">
                            <p:stCondLst>
                              <p:cond delay="1000"/>
                            </p:stCondLst>
                            <p:childTnLst>
                              <p:par>
                                <p:cTn id="86" presetID="1" presetClass="entr" presetSubtype="0" fill="hold" grpId="0" nodeType="afterEffect">
                                  <p:stCondLst>
                                    <p:cond delay="1000"/>
                                  </p:stCondLst>
                                  <p:childTnLst>
                                    <p:set>
                                      <p:cBhvr>
                                        <p:cTn id="87" dur="1" fill="hold">
                                          <p:stCondLst>
                                            <p:cond delay="499"/>
                                          </p:stCondLst>
                                        </p:cTn>
                                        <p:tgtEl>
                                          <p:spTgt spid="124961"/>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499"/>
                                          </p:stCondLst>
                                        </p:cTn>
                                        <p:tgtEl>
                                          <p:spTgt spid="124975"/>
                                        </p:tgtEl>
                                        <p:attrNameLst>
                                          <p:attrName>style.visibility</p:attrName>
                                        </p:attrNameLst>
                                      </p:cBhvr>
                                      <p:to>
                                        <p:strVal val="visible"/>
                                      </p:to>
                                    </p:set>
                                  </p:childTnLst>
                                </p:cTn>
                              </p:par>
                            </p:childTnLst>
                          </p:cTn>
                        </p:par>
                        <p:par>
                          <p:cTn id="92" fill="hold">
                            <p:stCondLst>
                              <p:cond delay="500"/>
                            </p:stCondLst>
                            <p:childTnLst>
                              <p:par>
                                <p:cTn id="93" presetID="1" presetClass="entr" presetSubtype="0" fill="hold" grpId="0" nodeType="afterEffect">
                                  <p:stCondLst>
                                    <p:cond delay="1000"/>
                                  </p:stCondLst>
                                  <p:childTnLst>
                                    <p:set>
                                      <p:cBhvr>
                                        <p:cTn id="94" dur="1" fill="hold">
                                          <p:stCondLst>
                                            <p:cond delay="499"/>
                                          </p:stCondLst>
                                        </p:cTn>
                                        <p:tgtEl>
                                          <p:spTgt spid="12497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6" presetClass="entr" presetSubtype="37" fill="hold" grpId="0" nodeType="clickEffect">
                                  <p:stCondLst>
                                    <p:cond delay="0"/>
                                  </p:stCondLst>
                                  <p:childTnLst>
                                    <p:set>
                                      <p:cBhvr>
                                        <p:cTn id="98" dur="1" fill="hold">
                                          <p:stCondLst>
                                            <p:cond delay="0"/>
                                          </p:stCondLst>
                                        </p:cTn>
                                        <p:tgtEl>
                                          <p:spTgt spid="124976"/>
                                        </p:tgtEl>
                                        <p:attrNameLst>
                                          <p:attrName>style.visibility</p:attrName>
                                        </p:attrNameLst>
                                      </p:cBhvr>
                                      <p:to>
                                        <p:strVal val="visible"/>
                                      </p:to>
                                    </p:set>
                                    <p:animEffect transition="in" filter="barn(outVertical)">
                                      <p:cBhvr>
                                        <p:cTn id="99" dur="500"/>
                                        <p:tgtEl>
                                          <p:spTgt spid="124976"/>
                                        </p:tgtEl>
                                      </p:cBhvr>
                                    </p:animEffect>
                                  </p:childTnLst>
                                </p:cTn>
                              </p:par>
                            </p:childTnLst>
                          </p:cTn>
                        </p:par>
                        <p:par>
                          <p:cTn id="100" fill="hold">
                            <p:stCondLst>
                              <p:cond delay="500"/>
                            </p:stCondLst>
                            <p:childTnLst>
                              <p:par>
                                <p:cTn id="101" presetID="16" presetClass="entr" presetSubtype="37" fill="hold" grpId="0" nodeType="afterEffect">
                                  <p:stCondLst>
                                    <p:cond delay="0"/>
                                  </p:stCondLst>
                                  <p:childTnLst>
                                    <p:set>
                                      <p:cBhvr>
                                        <p:cTn id="102" dur="1" fill="hold">
                                          <p:stCondLst>
                                            <p:cond delay="0"/>
                                          </p:stCondLst>
                                        </p:cTn>
                                        <p:tgtEl>
                                          <p:spTgt spid="124977"/>
                                        </p:tgtEl>
                                        <p:attrNameLst>
                                          <p:attrName>style.visibility</p:attrName>
                                        </p:attrNameLst>
                                      </p:cBhvr>
                                      <p:to>
                                        <p:strVal val="visible"/>
                                      </p:to>
                                    </p:set>
                                    <p:animEffect transition="in" filter="barn(outVertical)">
                                      <p:cBhvr>
                                        <p:cTn id="103" dur="500"/>
                                        <p:tgtEl>
                                          <p:spTgt spid="124977"/>
                                        </p:tgtEl>
                                      </p:cBhvr>
                                    </p:animEffect>
                                  </p:childTnLst>
                                </p:cTn>
                              </p:par>
                            </p:childTnLst>
                          </p:cTn>
                        </p:par>
                        <p:par>
                          <p:cTn id="104" fill="hold">
                            <p:stCondLst>
                              <p:cond delay="1000"/>
                            </p:stCondLst>
                            <p:childTnLst>
                              <p:par>
                                <p:cTn id="105" presetID="16" presetClass="entr" presetSubtype="37" fill="hold" grpId="0" nodeType="afterEffect">
                                  <p:stCondLst>
                                    <p:cond delay="0"/>
                                  </p:stCondLst>
                                  <p:childTnLst>
                                    <p:set>
                                      <p:cBhvr>
                                        <p:cTn id="106" dur="1" fill="hold">
                                          <p:stCondLst>
                                            <p:cond delay="0"/>
                                          </p:stCondLst>
                                        </p:cTn>
                                        <p:tgtEl>
                                          <p:spTgt spid="124981"/>
                                        </p:tgtEl>
                                        <p:attrNameLst>
                                          <p:attrName>style.visibility</p:attrName>
                                        </p:attrNameLst>
                                      </p:cBhvr>
                                      <p:to>
                                        <p:strVal val="visible"/>
                                      </p:to>
                                    </p:set>
                                    <p:animEffect transition="in" filter="barn(outVertical)">
                                      <p:cBhvr>
                                        <p:cTn id="107" dur="500"/>
                                        <p:tgtEl>
                                          <p:spTgt spid="124981"/>
                                        </p:tgtEl>
                                      </p:cBhvr>
                                    </p:animEffect>
                                  </p:childTnLst>
                                </p:cTn>
                              </p:par>
                            </p:childTnLst>
                          </p:cTn>
                        </p:par>
                        <p:par>
                          <p:cTn id="108" fill="hold">
                            <p:stCondLst>
                              <p:cond delay="1500"/>
                            </p:stCondLst>
                            <p:childTnLst>
                              <p:par>
                                <p:cTn id="109" presetID="16" presetClass="entr" presetSubtype="37" fill="hold" grpId="0" nodeType="afterEffect">
                                  <p:stCondLst>
                                    <p:cond delay="0"/>
                                  </p:stCondLst>
                                  <p:childTnLst>
                                    <p:set>
                                      <p:cBhvr>
                                        <p:cTn id="110" dur="1" fill="hold">
                                          <p:stCondLst>
                                            <p:cond delay="0"/>
                                          </p:stCondLst>
                                        </p:cTn>
                                        <p:tgtEl>
                                          <p:spTgt spid="124978"/>
                                        </p:tgtEl>
                                        <p:attrNameLst>
                                          <p:attrName>style.visibility</p:attrName>
                                        </p:attrNameLst>
                                      </p:cBhvr>
                                      <p:to>
                                        <p:strVal val="visible"/>
                                      </p:to>
                                    </p:set>
                                    <p:animEffect transition="in" filter="barn(outVertical)">
                                      <p:cBhvr>
                                        <p:cTn id="111" dur="500"/>
                                        <p:tgtEl>
                                          <p:spTgt spid="124978"/>
                                        </p:tgtEl>
                                      </p:cBhvr>
                                    </p:animEffect>
                                  </p:childTnLst>
                                </p:cTn>
                              </p:par>
                            </p:childTnLst>
                          </p:cTn>
                        </p:par>
                        <p:par>
                          <p:cTn id="112" fill="hold">
                            <p:stCondLst>
                              <p:cond delay="2000"/>
                            </p:stCondLst>
                            <p:childTnLst>
                              <p:par>
                                <p:cTn id="113" presetID="16" presetClass="entr" presetSubtype="37" fill="hold" grpId="0" nodeType="afterEffect">
                                  <p:stCondLst>
                                    <p:cond delay="0"/>
                                  </p:stCondLst>
                                  <p:childTnLst>
                                    <p:set>
                                      <p:cBhvr>
                                        <p:cTn id="114" dur="1" fill="hold">
                                          <p:stCondLst>
                                            <p:cond delay="0"/>
                                          </p:stCondLst>
                                        </p:cTn>
                                        <p:tgtEl>
                                          <p:spTgt spid="124979"/>
                                        </p:tgtEl>
                                        <p:attrNameLst>
                                          <p:attrName>style.visibility</p:attrName>
                                        </p:attrNameLst>
                                      </p:cBhvr>
                                      <p:to>
                                        <p:strVal val="visible"/>
                                      </p:to>
                                    </p:set>
                                    <p:animEffect transition="in" filter="barn(outVertical)">
                                      <p:cBhvr>
                                        <p:cTn id="115" dur="500"/>
                                        <p:tgtEl>
                                          <p:spTgt spid="124979"/>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499"/>
                                          </p:stCondLst>
                                        </p:cTn>
                                        <p:tgtEl>
                                          <p:spTgt spid="124983"/>
                                        </p:tgtEl>
                                        <p:attrNameLst>
                                          <p:attrName>style.visibility</p:attrName>
                                        </p:attrNameLst>
                                      </p:cBhvr>
                                      <p:to>
                                        <p:strVal val="visible"/>
                                      </p:to>
                                    </p:set>
                                  </p:childTnLst>
                                </p:cTn>
                              </p:par>
                            </p:childTnLst>
                          </p:cTn>
                        </p:par>
                        <p:par>
                          <p:cTn id="120" fill="hold">
                            <p:stCondLst>
                              <p:cond delay="500"/>
                            </p:stCondLst>
                            <p:childTnLst>
                              <p:par>
                                <p:cTn id="121" presetID="2" presetClass="entr" presetSubtype="1" fill="hold" grpId="0" nodeType="afterEffect">
                                  <p:stCondLst>
                                    <p:cond delay="0"/>
                                  </p:stCondLst>
                                  <p:childTnLst>
                                    <p:set>
                                      <p:cBhvr>
                                        <p:cTn id="122" dur="1" fill="hold">
                                          <p:stCondLst>
                                            <p:cond delay="0"/>
                                          </p:stCondLst>
                                        </p:cTn>
                                        <p:tgtEl>
                                          <p:spTgt spid="124984"/>
                                        </p:tgtEl>
                                        <p:attrNameLst>
                                          <p:attrName>style.visibility</p:attrName>
                                        </p:attrNameLst>
                                      </p:cBhvr>
                                      <p:to>
                                        <p:strVal val="visible"/>
                                      </p:to>
                                    </p:set>
                                    <p:anim calcmode="lin" valueType="num">
                                      <p:cBhvr additive="base">
                                        <p:cTn id="123" dur="500" fill="hold"/>
                                        <p:tgtEl>
                                          <p:spTgt spid="124984"/>
                                        </p:tgtEl>
                                        <p:attrNameLst>
                                          <p:attrName>ppt_x</p:attrName>
                                        </p:attrNameLst>
                                      </p:cBhvr>
                                      <p:tavLst>
                                        <p:tav tm="0">
                                          <p:val>
                                            <p:strVal val="#ppt_x"/>
                                          </p:val>
                                        </p:tav>
                                        <p:tav tm="100000">
                                          <p:val>
                                            <p:strVal val="#ppt_x"/>
                                          </p:val>
                                        </p:tav>
                                      </p:tavLst>
                                    </p:anim>
                                    <p:anim calcmode="lin" valueType="num">
                                      <p:cBhvr additive="base">
                                        <p:cTn id="124" dur="500" fill="hold"/>
                                        <p:tgtEl>
                                          <p:spTgt spid="124984"/>
                                        </p:tgtEl>
                                        <p:attrNameLst>
                                          <p:attrName>ppt_y</p:attrName>
                                        </p:attrNameLst>
                                      </p:cBhvr>
                                      <p:tavLst>
                                        <p:tav tm="0">
                                          <p:val>
                                            <p:strVal val="0-#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16" presetClass="entr" presetSubtype="37" fill="hold" grpId="0" nodeType="clickEffect">
                                  <p:stCondLst>
                                    <p:cond delay="0"/>
                                  </p:stCondLst>
                                  <p:childTnLst>
                                    <p:set>
                                      <p:cBhvr>
                                        <p:cTn id="128" dur="1" fill="hold">
                                          <p:stCondLst>
                                            <p:cond delay="0"/>
                                          </p:stCondLst>
                                        </p:cTn>
                                        <p:tgtEl>
                                          <p:spTgt spid="124980"/>
                                        </p:tgtEl>
                                        <p:attrNameLst>
                                          <p:attrName>style.visibility</p:attrName>
                                        </p:attrNameLst>
                                      </p:cBhvr>
                                      <p:to>
                                        <p:strVal val="visible"/>
                                      </p:to>
                                    </p:set>
                                    <p:animEffect transition="in" filter="barn(outVertical)">
                                      <p:cBhvr>
                                        <p:cTn id="129" dur="500"/>
                                        <p:tgtEl>
                                          <p:spTgt spid="124980"/>
                                        </p:tgtEl>
                                      </p:cBhvr>
                                    </p:animEffect>
                                  </p:childTnLst>
                                </p:cTn>
                              </p:par>
                            </p:childTnLst>
                          </p:cTn>
                        </p:par>
                        <p:par>
                          <p:cTn id="130" fill="hold">
                            <p:stCondLst>
                              <p:cond delay="500"/>
                            </p:stCondLst>
                            <p:childTnLst>
                              <p:par>
                                <p:cTn id="131" presetID="16" presetClass="entr" presetSubtype="37" fill="hold" grpId="0" nodeType="afterEffect">
                                  <p:stCondLst>
                                    <p:cond delay="0"/>
                                  </p:stCondLst>
                                  <p:childTnLst>
                                    <p:set>
                                      <p:cBhvr>
                                        <p:cTn id="132" dur="1" fill="hold">
                                          <p:stCondLst>
                                            <p:cond delay="0"/>
                                          </p:stCondLst>
                                        </p:cTn>
                                        <p:tgtEl>
                                          <p:spTgt spid="124987"/>
                                        </p:tgtEl>
                                        <p:attrNameLst>
                                          <p:attrName>style.visibility</p:attrName>
                                        </p:attrNameLst>
                                      </p:cBhvr>
                                      <p:to>
                                        <p:strVal val="visible"/>
                                      </p:to>
                                    </p:set>
                                    <p:animEffect transition="in" filter="barn(outVertical)">
                                      <p:cBhvr>
                                        <p:cTn id="133" dur="500"/>
                                        <p:tgtEl>
                                          <p:spTgt spid="124987"/>
                                        </p:tgtEl>
                                      </p:cBhvr>
                                    </p:animEffect>
                                  </p:childTnLst>
                                </p:cTn>
                              </p:par>
                            </p:childTnLst>
                          </p:cTn>
                        </p:par>
                        <p:par>
                          <p:cTn id="134" fill="hold">
                            <p:stCondLst>
                              <p:cond delay="1000"/>
                            </p:stCondLst>
                            <p:childTnLst>
                              <p:par>
                                <p:cTn id="135" presetID="16" presetClass="entr" presetSubtype="37" fill="hold" grpId="0" nodeType="afterEffect">
                                  <p:stCondLst>
                                    <p:cond delay="0"/>
                                  </p:stCondLst>
                                  <p:childTnLst>
                                    <p:set>
                                      <p:cBhvr>
                                        <p:cTn id="136" dur="1" fill="hold">
                                          <p:stCondLst>
                                            <p:cond delay="0"/>
                                          </p:stCondLst>
                                        </p:cTn>
                                        <p:tgtEl>
                                          <p:spTgt spid="124986"/>
                                        </p:tgtEl>
                                        <p:attrNameLst>
                                          <p:attrName>style.visibility</p:attrName>
                                        </p:attrNameLst>
                                      </p:cBhvr>
                                      <p:to>
                                        <p:strVal val="visible"/>
                                      </p:to>
                                    </p:set>
                                    <p:animEffect transition="in" filter="barn(outVertical)">
                                      <p:cBhvr>
                                        <p:cTn id="137" dur="500"/>
                                        <p:tgtEl>
                                          <p:spTgt spid="124986"/>
                                        </p:tgtEl>
                                      </p:cBhvr>
                                    </p:animEffect>
                                  </p:childTnLst>
                                </p:cTn>
                              </p:par>
                            </p:childTnLst>
                          </p:cTn>
                        </p:par>
                        <p:par>
                          <p:cTn id="138" fill="hold">
                            <p:stCondLst>
                              <p:cond delay="1500"/>
                            </p:stCondLst>
                            <p:childTnLst>
                              <p:par>
                                <p:cTn id="139" presetID="16" presetClass="entr" presetSubtype="37" fill="hold" grpId="0" nodeType="afterEffect">
                                  <p:stCondLst>
                                    <p:cond delay="0"/>
                                  </p:stCondLst>
                                  <p:childTnLst>
                                    <p:set>
                                      <p:cBhvr>
                                        <p:cTn id="140" dur="1" fill="hold">
                                          <p:stCondLst>
                                            <p:cond delay="0"/>
                                          </p:stCondLst>
                                        </p:cTn>
                                        <p:tgtEl>
                                          <p:spTgt spid="124985"/>
                                        </p:tgtEl>
                                        <p:attrNameLst>
                                          <p:attrName>style.visibility</p:attrName>
                                        </p:attrNameLst>
                                      </p:cBhvr>
                                      <p:to>
                                        <p:strVal val="visible"/>
                                      </p:to>
                                    </p:set>
                                    <p:animEffect transition="in" filter="barn(outVertical)">
                                      <p:cBhvr>
                                        <p:cTn id="141" dur="500"/>
                                        <p:tgtEl>
                                          <p:spTgt spid="124985"/>
                                        </p:tgtEl>
                                      </p:cBhvr>
                                    </p:animEffect>
                                  </p:childTnLst>
                                </p:cTn>
                              </p:par>
                            </p:childTnLst>
                          </p:cTn>
                        </p:par>
                        <p:par>
                          <p:cTn id="142" fill="hold">
                            <p:stCondLst>
                              <p:cond delay="2000"/>
                            </p:stCondLst>
                            <p:childTnLst>
                              <p:par>
                                <p:cTn id="143" presetID="16" presetClass="entr" presetSubtype="42" fill="hold" grpId="0" nodeType="afterEffect">
                                  <p:stCondLst>
                                    <p:cond delay="0"/>
                                  </p:stCondLst>
                                  <p:childTnLst>
                                    <p:set>
                                      <p:cBhvr>
                                        <p:cTn id="144" dur="1" fill="hold">
                                          <p:stCondLst>
                                            <p:cond delay="0"/>
                                          </p:stCondLst>
                                        </p:cTn>
                                        <p:tgtEl>
                                          <p:spTgt spid="124988"/>
                                        </p:tgtEl>
                                        <p:attrNameLst>
                                          <p:attrName>style.visibility</p:attrName>
                                        </p:attrNameLst>
                                      </p:cBhvr>
                                      <p:to>
                                        <p:strVal val="visible"/>
                                      </p:to>
                                    </p:set>
                                    <p:animEffect transition="in" filter="barn(outHorizontal)">
                                      <p:cBhvr>
                                        <p:cTn id="145" dur="500"/>
                                        <p:tgtEl>
                                          <p:spTgt spid="124988"/>
                                        </p:tgtEl>
                                      </p:cBhvr>
                                    </p:animEffect>
                                  </p:childTnLst>
                                </p:cTn>
                              </p:par>
                            </p:childTnLst>
                          </p:cTn>
                        </p:par>
                        <p:par>
                          <p:cTn id="146" fill="hold">
                            <p:stCondLst>
                              <p:cond delay="2500"/>
                            </p:stCondLst>
                            <p:childTnLst>
                              <p:par>
                                <p:cTn id="147" presetID="1" presetClass="entr" presetSubtype="0" fill="hold" grpId="0" nodeType="afterEffect">
                                  <p:stCondLst>
                                    <p:cond delay="1000"/>
                                  </p:stCondLst>
                                  <p:childTnLst>
                                    <p:set>
                                      <p:cBhvr>
                                        <p:cTn id="148" dur="1" fill="hold">
                                          <p:stCondLst>
                                            <p:cond delay="499"/>
                                          </p:stCondLst>
                                        </p:cTn>
                                        <p:tgtEl>
                                          <p:spTgt spid="4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6" presetClass="entr" presetSubtype="37" fill="hold" grpId="0" nodeType="click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barn(outVertical)">
                                      <p:cBhvr>
                                        <p:cTn id="153" dur="500"/>
                                        <p:tgtEl>
                                          <p:spTgt spid="43"/>
                                        </p:tgtEl>
                                      </p:cBhvr>
                                    </p:animEffect>
                                  </p:childTnLst>
                                </p:cTn>
                              </p:par>
                            </p:childTnLst>
                          </p:cTn>
                        </p:par>
                        <p:par>
                          <p:cTn id="154" fill="hold">
                            <p:stCondLst>
                              <p:cond delay="500"/>
                            </p:stCondLst>
                            <p:childTnLst>
                              <p:par>
                                <p:cTn id="155" presetID="16" presetClass="entr" presetSubtype="37" fill="hold" grpId="0" nodeType="afterEffect">
                                  <p:stCondLst>
                                    <p:cond delay="0"/>
                                  </p:stCondLst>
                                  <p:childTnLst>
                                    <p:set>
                                      <p:cBhvr>
                                        <p:cTn id="156" dur="1" fill="hold">
                                          <p:stCondLst>
                                            <p:cond delay="0"/>
                                          </p:stCondLst>
                                        </p:cTn>
                                        <p:tgtEl>
                                          <p:spTgt spid="41"/>
                                        </p:tgtEl>
                                        <p:attrNameLst>
                                          <p:attrName>style.visibility</p:attrName>
                                        </p:attrNameLst>
                                      </p:cBhvr>
                                      <p:to>
                                        <p:strVal val="visible"/>
                                      </p:to>
                                    </p:set>
                                    <p:animEffect transition="in" filter="barn(outVertical)">
                                      <p:cBhvr>
                                        <p:cTn id="157" dur="500"/>
                                        <p:tgtEl>
                                          <p:spTgt spid="41"/>
                                        </p:tgtEl>
                                      </p:cBhvr>
                                    </p:animEffect>
                                  </p:childTnLst>
                                </p:cTn>
                              </p:par>
                            </p:childTnLst>
                          </p:cTn>
                        </p:par>
                        <p:par>
                          <p:cTn id="158" fill="hold">
                            <p:stCondLst>
                              <p:cond delay="1000"/>
                            </p:stCondLst>
                            <p:childTnLst>
                              <p:par>
                                <p:cTn id="159" presetID="16" presetClass="entr" presetSubtype="37" fill="hold" grpId="0" nodeType="afterEffect">
                                  <p:stCondLst>
                                    <p:cond delay="0"/>
                                  </p:stCondLst>
                                  <p:childTnLst>
                                    <p:set>
                                      <p:cBhvr>
                                        <p:cTn id="160" dur="1" fill="hold">
                                          <p:stCondLst>
                                            <p:cond delay="0"/>
                                          </p:stCondLst>
                                        </p:cTn>
                                        <p:tgtEl>
                                          <p:spTgt spid="45"/>
                                        </p:tgtEl>
                                        <p:attrNameLst>
                                          <p:attrName>style.visibility</p:attrName>
                                        </p:attrNameLst>
                                      </p:cBhvr>
                                      <p:to>
                                        <p:strVal val="visible"/>
                                      </p:to>
                                    </p:set>
                                    <p:animEffect transition="in" filter="barn(outVertical)">
                                      <p:cBhvr>
                                        <p:cTn id="161" dur="500"/>
                                        <p:tgtEl>
                                          <p:spTgt spid="45"/>
                                        </p:tgtEl>
                                      </p:cBhvr>
                                    </p:animEffect>
                                  </p:childTnLst>
                                </p:cTn>
                              </p:par>
                            </p:childTnLst>
                          </p:cTn>
                        </p:par>
                        <p:par>
                          <p:cTn id="162" fill="hold">
                            <p:stCondLst>
                              <p:cond delay="1500"/>
                            </p:stCondLst>
                            <p:childTnLst>
                              <p:par>
                                <p:cTn id="163" presetID="16" presetClass="entr" presetSubtype="37" fill="hold" grpId="0" nodeType="afterEffect">
                                  <p:stCondLst>
                                    <p:cond delay="0"/>
                                  </p:stCondLst>
                                  <p:childTnLst>
                                    <p:set>
                                      <p:cBhvr>
                                        <p:cTn id="164" dur="1" fill="hold">
                                          <p:stCondLst>
                                            <p:cond delay="0"/>
                                          </p:stCondLst>
                                        </p:cTn>
                                        <p:tgtEl>
                                          <p:spTgt spid="44"/>
                                        </p:tgtEl>
                                        <p:attrNameLst>
                                          <p:attrName>style.visibility</p:attrName>
                                        </p:attrNameLst>
                                      </p:cBhvr>
                                      <p:to>
                                        <p:strVal val="visible"/>
                                      </p:to>
                                    </p:set>
                                    <p:animEffect transition="in" filter="barn(outVertical)">
                                      <p:cBhvr>
                                        <p:cTn id="165" dur="500"/>
                                        <p:tgtEl>
                                          <p:spTgt spid="44"/>
                                        </p:tgtEl>
                                      </p:cBhvr>
                                    </p:animEffect>
                                  </p:childTnLst>
                                </p:cTn>
                              </p:par>
                            </p:childTnLst>
                          </p:cTn>
                        </p:par>
                        <p:par>
                          <p:cTn id="166" fill="hold">
                            <p:stCondLst>
                              <p:cond delay="2000"/>
                            </p:stCondLst>
                            <p:childTnLst>
                              <p:par>
                                <p:cTn id="167" presetID="16" presetClass="entr" presetSubtype="42" fill="hold" grpId="0" nodeType="after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barn(outHorizontal)">
                                      <p:cBhvr>
                                        <p:cTn id="169" dur="500"/>
                                        <p:tgtEl>
                                          <p:spTgt spid="46"/>
                                        </p:tgtEl>
                                      </p:cBhvr>
                                    </p:animEffect>
                                  </p:childTnLst>
                                </p:cTn>
                              </p:par>
                            </p:childTnLst>
                          </p:cTn>
                        </p:par>
                        <p:par>
                          <p:cTn id="170" fill="hold">
                            <p:stCondLst>
                              <p:cond delay="2500"/>
                            </p:stCondLst>
                            <p:childTnLst>
                              <p:par>
                                <p:cTn id="171" presetID="1" presetClass="entr" presetSubtype="0" fill="hold" grpId="0" nodeType="afterEffect">
                                  <p:stCondLst>
                                    <p:cond delay="1000"/>
                                  </p:stCondLst>
                                  <p:childTnLst>
                                    <p:set>
                                      <p:cBhvr>
                                        <p:cTn id="172" dur="1" fill="hold">
                                          <p:stCondLst>
                                            <p:cond delay="499"/>
                                          </p:stCondLst>
                                        </p:cTn>
                                        <p:tgtEl>
                                          <p:spTgt spid="48"/>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6" presetClass="entr" presetSubtype="37" fill="hold" grpId="0" nodeType="clickEffect">
                                  <p:stCondLst>
                                    <p:cond delay="0"/>
                                  </p:stCondLst>
                                  <p:childTnLst>
                                    <p:set>
                                      <p:cBhvr>
                                        <p:cTn id="176" dur="1" fill="hold">
                                          <p:stCondLst>
                                            <p:cond delay="0"/>
                                          </p:stCondLst>
                                        </p:cTn>
                                        <p:tgtEl>
                                          <p:spTgt spid="49"/>
                                        </p:tgtEl>
                                        <p:attrNameLst>
                                          <p:attrName>style.visibility</p:attrName>
                                        </p:attrNameLst>
                                      </p:cBhvr>
                                      <p:to>
                                        <p:strVal val="visible"/>
                                      </p:to>
                                    </p:set>
                                    <p:animEffect transition="in" filter="barn(outVertical)">
                                      <p:cBhvr>
                                        <p:cTn id="177" dur="500"/>
                                        <p:tgtEl>
                                          <p:spTgt spid="49"/>
                                        </p:tgtEl>
                                      </p:cBhvr>
                                    </p:animEffect>
                                  </p:childTnLst>
                                </p:cTn>
                              </p:par>
                            </p:childTnLst>
                          </p:cTn>
                        </p:par>
                        <p:par>
                          <p:cTn id="178" fill="hold">
                            <p:stCondLst>
                              <p:cond delay="500"/>
                            </p:stCondLst>
                            <p:childTnLst>
                              <p:par>
                                <p:cTn id="179" presetID="16" presetClass="entr" presetSubtype="37" fill="hold" grpId="0" nodeType="afterEffect">
                                  <p:stCondLst>
                                    <p:cond delay="0"/>
                                  </p:stCondLst>
                                  <p:childTnLst>
                                    <p:set>
                                      <p:cBhvr>
                                        <p:cTn id="180" dur="1" fill="hold">
                                          <p:stCondLst>
                                            <p:cond delay="0"/>
                                          </p:stCondLst>
                                        </p:cTn>
                                        <p:tgtEl>
                                          <p:spTgt spid="47"/>
                                        </p:tgtEl>
                                        <p:attrNameLst>
                                          <p:attrName>style.visibility</p:attrName>
                                        </p:attrNameLst>
                                      </p:cBhvr>
                                      <p:to>
                                        <p:strVal val="visible"/>
                                      </p:to>
                                    </p:set>
                                    <p:animEffect transition="in" filter="barn(outVertical)">
                                      <p:cBhvr>
                                        <p:cTn id="1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87" grpId="0" animBg="1"/>
      <p:bldP spid="124972" grpId="0" animBg="1"/>
      <p:bldP spid="124935" grpId="0" animBg="1"/>
      <p:bldP spid="124936" grpId="0" animBg="1"/>
      <p:bldP spid="124937" grpId="0" animBg="1"/>
      <p:bldP spid="124938" grpId="0" animBg="1"/>
      <p:bldP spid="124939" grpId="0" animBg="1"/>
      <p:bldP spid="124944" grpId="0" autoUpdateAnimBg="0"/>
      <p:bldP spid="124945" grpId="0" autoUpdateAnimBg="0"/>
      <p:bldP spid="124946" grpId="0" autoUpdateAnimBg="0"/>
      <p:bldP spid="124947" grpId="0" autoUpdateAnimBg="0"/>
      <p:bldP spid="124948" grpId="0" autoUpdateAnimBg="0"/>
      <p:bldP spid="124956" grpId="0" animBg="1"/>
      <p:bldP spid="124957" grpId="0" autoUpdateAnimBg="0"/>
      <p:bldP spid="124958" grpId="0" autoUpdateAnimBg="0"/>
      <p:bldP spid="124961" grpId="0" autoUpdateAnimBg="0"/>
      <p:bldP spid="124963" grpId="0" animBg="1"/>
      <p:bldP spid="124964" grpId="0" animBg="1"/>
      <p:bldP spid="124965" grpId="0" animBg="1"/>
      <p:bldP spid="124966" grpId="0" animBg="1"/>
      <p:bldP spid="124967" grpId="0" animBg="1"/>
      <p:bldP spid="124968" grpId="0" animBg="1"/>
      <p:bldP spid="124969" grpId="0" autoUpdateAnimBg="0"/>
      <p:bldP spid="124971" grpId="0" autoUpdateAnimBg="0"/>
      <p:bldP spid="124973" grpId="0" animBg="1"/>
      <p:bldP spid="124974" grpId="0" animBg="1"/>
      <p:bldP spid="124975" grpId="0" animBg="1"/>
      <p:bldP spid="124976" grpId="0" animBg="1"/>
      <p:bldP spid="124977" grpId="0" animBg="1"/>
      <p:bldP spid="124978" grpId="0" animBg="1"/>
      <p:bldP spid="124979" grpId="0" animBg="1"/>
      <p:bldP spid="124980" grpId="0" animBg="1"/>
      <p:bldP spid="124981" grpId="0" autoUpdateAnimBg="0"/>
      <p:bldP spid="124983" grpId="0" animBg="1"/>
      <p:bldP spid="124984" grpId="0" autoUpdateAnimBg="0"/>
      <p:bldP spid="124985" grpId="0" animBg="1"/>
      <p:bldP spid="124986" grpId="0" animBg="1"/>
      <p:bldP spid="124988"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Maak een flap met Ecosysteem</a:t>
            </a:r>
          </a:p>
        </p:txBody>
      </p:sp>
      <p:sp>
        <p:nvSpPr>
          <p:cNvPr id="3" name="Tijdelijke aanduiding voor inhoud 2"/>
          <p:cNvSpPr>
            <a:spLocks noGrp="1"/>
          </p:cNvSpPr>
          <p:nvPr>
            <p:ph idx="1"/>
          </p:nvPr>
        </p:nvSpPr>
        <p:spPr>
          <a:xfrm>
            <a:off x="1102937" y="1974872"/>
            <a:ext cx="5553504" cy="4668839"/>
          </a:xfrm>
        </p:spPr>
        <p:txBody>
          <a:bodyPr>
            <a:normAutofit/>
          </a:bodyPr>
          <a:lstStyle/>
          <a:p>
            <a:r>
              <a:rPr lang="nl-NL" dirty="0"/>
              <a:t>Van favoriete plas met</a:t>
            </a:r>
          </a:p>
          <a:p>
            <a:pPr lvl="1"/>
            <a:r>
              <a:rPr lang="nl-NL" dirty="0"/>
              <a:t>Planten grens</a:t>
            </a:r>
          </a:p>
          <a:p>
            <a:pPr lvl="1"/>
            <a:r>
              <a:rPr lang="nl-NL" dirty="0"/>
              <a:t>Soorten substraat</a:t>
            </a:r>
          </a:p>
          <a:p>
            <a:pPr lvl="1"/>
            <a:r>
              <a:rPr lang="nl-NL" dirty="0"/>
              <a:t>Producenten, consument, etc.</a:t>
            </a:r>
          </a:p>
          <a:p>
            <a:pPr lvl="1"/>
            <a:r>
              <a:rPr lang="nl-NL" dirty="0"/>
              <a:t>Verdere relaties</a:t>
            </a:r>
          </a:p>
          <a:p>
            <a:pPr lvl="1"/>
            <a:r>
              <a:rPr lang="nl-NL" dirty="0"/>
              <a:t>Jaargetijden</a:t>
            </a:r>
          </a:p>
          <a:p>
            <a:pPr lvl="1"/>
            <a:r>
              <a:rPr lang="nl-NL" dirty="0"/>
              <a:t>……</a:t>
            </a:r>
          </a:p>
          <a:p>
            <a:r>
              <a:rPr lang="nl-NL" dirty="0"/>
              <a:t>Presenteer aan andere groep(en) met tips voor het duiken</a:t>
            </a:r>
          </a:p>
        </p:txBody>
      </p:sp>
      <p:pic>
        <p:nvPicPr>
          <p:cNvPr id="4" name="Afbeelding 3"/>
          <p:cNvPicPr>
            <a:picLocks noChangeAspect="1"/>
          </p:cNvPicPr>
          <p:nvPr/>
        </p:nvPicPr>
        <p:blipFill>
          <a:blip r:embed="rId3"/>
          <a:stretch>
            <a:fillRect/>
          </a:stretch>
        </p:blipFill>
        <p:spPr>
          <a:xfrm>
            <a:off x="6747699" y="1839132"/>
            <a:ext cx="3835482" cy="49403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Afbeelding 1">
            <a:extLst>
              <a:ext uri="{FF2B5EF4-FFF2-40B4-BE49-F238E27FC236}">
                <a16:creationId xmlns:a16="http://schemas.microsoft.com/office/drawing/2014/main" id="{1CD3247B-4B55-431F-AEFC-58BBFF758BE0}"/>
              </a:ext>
            </a:extLst>
          </p:cNvPr>
          <p:cNvPicPr>
            <a:picLocks noChangeAspect="1"/>
          </p:cNvPicPr>
          <p:nvPr/>
        </p:nvPicPr>
        <p:blipFill>
          <a:blip r:embed="rId4"/>
          <a:srcRect/>
          <a:stretch>
            <a:fillRect/>
          </a:stretch>
        </p:blipFill>
        <p:spPr bwMode="auto">
          <a:xfrm>
            <a:off x="268605" y="1825625"/>
            <a:ext cx="498475" cy="498475"/>
          </a:xfrm>
          <a:prstGeom prst="rect">
            <a:avLst/>
          </a:prstGeom>
          <a:noFill/>
          <a:ln w="9525">
            <a:noFill/>
            <a:miter lim="800000"/>
            <a:headEnd/>
            <a:tailEnd/>
          </a:ln>
        </p:spPr>
      </p:pic>
      <p:sp>
        <p:nvSpPr>
          <p:cNvPr id="6" name="Tijdelijke aanduiding voor dianummer 5">
            <a:extLst>
              <a:ext uri="{FF2B5EF4-FFF2-40B4-BE49-F238E27FC236}">
                <a16:creationId xmlns:a16="http://schemas.microsoft.com/office/drawing/2014/main" id="{0B7AF875-06C6-4641-8EF1-2D9F3B4F59CB}"/>
              </a:ext>
            </a:extLst>
          </p:cNvPr>
          <p:cNvSpPr>
            <a:spLocks noGrp="1"/>
          </p:cNvSpPr>
          <p:nvPr>
            <p:ph type="sldNum" sz="quarter" idx="12"/>
          </p:nvPr>
        </p:nvSpPr>
        <p:spPr/>
        <p:txBody>
          <a:bodyPr/>
          <a:lstStyle/>
          <a:p>
            <a:fld id="{ECA1B8AA-CDE6-4FAC-B964-C03C65C26EBE}" type="slidenum">
              <a:rPr lang="nl-NL" smtClean="0"/>
              <a:t>22</a:t>
            </a:fld>
            <a:endParaRPr lang="nl-NL"/>
          </a:p>
        </p:txBody>
      </p:sp>
    </p:spTree>
    <p:extLst>
      <p:ext uri="{BB962C8B-B14F-4D97-AF65-F5344CB8AC3E}">
        <p14:creationId xmlns:p14="http://schemas.microsoft.com/office/powerpoint/2010/main" val="3799545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8F349-8127-028D-B6C6-7B4CA2CB88A9}"/>
              </a:ext>
            </a:extLst>
          </p:cNvPr>
          <p:cNvSpPr>
            <a:spLocks noGrp="1"/>
          </p:cNvSpPr>
          <p:nvPr>
            <p:ph type="title"/>
          </p:nvPr>
        </p:nvSpPr>
        <p:spPr/>
        <p:txBody>
          <a:bodyPr/>
          <a:lstStyle/>
          <a:p>
            <a:r>
              <a:rPr lang="nl-NL" dirty="0"/>
              <a:t>De plas</a:t>
            </a:r>
          </a:p>
        </p:txBody>
      </p:sp>
      <p:sp>
        <p:nvSpPr>
          <p:cNvPr id="4" name="Tijdelijke aanduiding voor dianummer 3">
            <a:extLst>
              <a:ext uri="{FF2B5EF4-FFF2-40B4-BE49-F238E27FC236}">
                <a16:creationId xmlns:a16="http://schemas.microsoft.com/office/drawing/2014/main" id="{F6EFA446-6DD2-04DC-BD93-9D5BC93C28A7}"/>
              </a:ext>
            </a:extLst>
          </p:cNvPr>
          <p:cNvSpPr>
            <a:spLocks noGrp="1"/>
          </p:cNvSpPr>
          <p:nvPr>
            <p:ph type="sldNum" sz="quarter" idx="12"/>
          </p:nvPr>
        </p:nvSpPr>
        <p:spPr/>
        <p:txBody>
          <a:bodyPr/>
          <a:lstStyle/>
          <a:p>
            <a:fld id="{ECA1B8AA-CDE6-4FAC-B964-C03C65C26EBE}" type="slidenum">
              <a:rPr lang="nl-NL" smtClean="0"/>
              <a:t>23</a:t>
            </a:fld>
            <a:endParaRPr lang="nl-NL"/>
          </a:p>
        </p:txBody>
      </p:sp>
      <p:pic>
        <p:nvPicPr>
          <p:cNvPr id="6" name="Afbeelding 5">
            <a:extLst>
              <a:ext uri="{FF2B5EF4-FFF2-40B4-BE49-F238E27FC236}">
                <a16:creationId xmlns:a16="http://schemas.microsoft.com/office/drawing/2014/main" id="{AF7363D3-BB32-6947-886F-0DFCD21A4668}"/>
              </a:ext>
            </a:extLst>
          </p:cNvPr>
          <p:cNvPicPr>
            <a:picLocks noChangeAspect="1"/>
          </p:cNvPicPr>
          <p:nvPr/>
        </p:nvPicPr>
        <p:blipFill>
          <a:blip r:embed="rId2"/>
          <a:stretch>
            <a:fillRect/>
          </a:stretch>
        </p:blipFill>
        <p:spPr>
          <a:xfrm>
            <a:off x="2753509" y="0"/>
            <a:ext cx="9438491" cy="6858000"/>
          </a:xfrm>
          <a:prstGeom prst="rect">
            <a:avLst/>
          </a:prstGeom>
        </p:spPr>
      </p:pic>
      <p:sp>
        <p:nvSpPr>
          <p:cNvPr id="7" name="Tekstvak 6">
            <a:extLst>
              <a:ext uri="{FF2B5EF4-FFF2-40B4-BE49-F238E27FC236}">
                <a16:creationId xmlns:a16="http://schemas.microsoft.com/office/drawing/2014/main" id="{DC59F67F-D4F0-92A7-3669-A221D063EE58}"/>
              </a:ext>
            </a:extLst>
          </p:cNvPr>
          <p:cNvSpPr txBox="1"/>
          <p:nvPr/>
        </p:nvSpPr>
        <p:spPr>
          <a:xfrm>
            <a:off x="504496" y="4939862"/>
            <a:ext cx="2122761" cy="369332"/>
          </a:xfrm>
          <a:prstGeom prst="rect">
            <a:avLst/>
          </a:prstGeom>
          <a:noFill/>
        </p:spPr>
        <p:txBody>
          <a:bodyPr wrap="none" rtlCol="0">
            <a:spAutoFit/>
          </a:bodyPr>
          <a:lstStyle/>
          <a:p>
            <a:r>
              <a:rPr lang="nl-NL" dirty="0"/>
              <a:t>© Kim Noordermeer</a:t>
            </a:r>
          </a:p>
        </p:txBody>
      </p:sp>
    </p:spTree>
    <p:extLst>
      <p:ext uri="{BB962C8B-B14F-4D97-AF65-F5344CB8AC3E}">
        <p14:creationId xmlns:p14="http://schemas.microsoft.com/office/powerpoint/2010/main" val="759201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C88AD1-8CC0-4877-BA35-4D59A686257F}"/>
              </a:ext>
            </a:extLst>
          </p:cNvPr>
          <p:cNvSpPr>
            <a:spLocks noGrp="1"/>
          </p:cNvSpPr>
          <p:nvPr>
            <p:ph type="title"/>
          </p:nvPr>
        </p:nvSpPr>
        <p:spPr/>
        <p:txBody>
          <a:bodyPr/>
          <a:lstStyle/>
          <a:p>
            <a:r>
              <a:rPr lang="nl-NL" dirty="0"/>
              <a:t>Nog even een voorbeeld</a:t>
            </a:r>
          </a:p>
        </p:txBody>
      </p:sp>
      <p:pic>
        <p:nvPicPr>
          <p:cNvPr id="7" name="Tijdelijke aanduiding voor inhoud 6">
            <a:extLst>
              <a:ext uri="{FF2B5EF4-FFF2-40B4-BE49-F238E27FC236}">
                <a16:creationId xmlns:a16="http://schemas.microsoft.com/office/drawing/2014/main" id="{10DED0BF-E4DA-4D59-8B79-C6A1843A8D4D}"/>
              </a:ext>
            </a:extLst>
          </p:cNvPr>
          <p:cNvPicPr>
            <a:picLocks noGrp="1" noChangeAspect="1"/>
          </p:cNvPicPr>
          <p:nvPr>
            <p:ph idx="1"/>
          </p:nvPr>
        </p:nvPicPr>
        <p:blipFill>
          <a:blip r:embed="rId2"/>
          <a:stretch>
            <a:fillRect/>
          </a:stretch>
        </p:blipFill>
        <p:spPr>
          <a:xfrm>
            <a:off x="1394692" y="1283591"/>
            <a:ext cx="9264324" cy="5209284"/>
          </a:xfrm>
          <a:prstGeom prst="rect">
            <a:avLst/>
          </a:prstGeom>
        </p:spPr>
      </p:pic>
      <p:sp>
        <p:nvSpPr>
          <p:cNvPr id="9" name="Tekstvak 8">
            <a:extLst>
              <a:ext uri="{FF2B5EF4-FFF2-40B4-BE49-F238E27FC236}">
                <a16:creationId xmlns:a16="http://schemas.microsoft.com/office/drawing/2014/main" id="{46B2CEE1-2F4D-4DFC-B113-435B207A6BD5}"/>
              </a:ext>
            </a:extLst>
          </p:cNvPr>
          <p:cNvSpPr txBox="1"/>
          <p:nvPr/>
        </p:nvSpPr>
        <p:spPr>
          <a:xfrm>
            <a:off x="1394692" y="6488668"/>
            <a:ext cx="872355" cy="369332"/>
          </a:xfrm>
          <a:prstGeom prst="rect">
            <a:avLst/>
          </a:prstGeom>
          <a:noFill/>
        </p:spPr>
        <p:txBody>
          <a:bodyPr wrap="none" rtlCol="0">
            <a:spAutoFit/>
          </a:bodyPr>
          <a:lstStyle/>
          <a:p>
            <a:r>
              <a:rPr lang="nl-NL" dirty="0"/>
              <a:t>Beldert</a:t>
            </a:r>
          </a:p>
        </p:txBody>
      </p:sp>
      <p:sp>
        <p:nvSpPr>
          <p:cNvPr id="3" name="Tijdelijke aanduiding voor dianummer 2">
            <a:extLst>
              <a:ext uri="{FF2B5EF4-FFF2-40B4-BE49-F238E27FC236}">
                <a16:creationId xmlns:a16="http://schemas.microsoft.com/office/drawing/2014/main" id="{466B05E7-9E40-413B-84D8-3721D9204A9B}"/>
              </a:ext>
            </a:extLst>
          </p:cNvPr>
          <p:cNvSpPr>
            <a:spLocks noGrp="1"/>
          </p:cNvSpPr>
          <p:nvPr>
            <p:ph type="sldNum" sz="quarter" idx="12"/>
          </p:nvPr>
        </p:nvSpPr>
        <p:spPr/>
        <p:txBody>
          <a:bodyPr/>
          <a:lstStyle/>
          <a:p>
            <a:fld id="{ECA1B8AA-CDE6-4FAC-B964-C03C65C26EBE}" type="slidenum">
              <a:rPr lang="nl-NL" smtClean="0"/>
              <a:t>24</a:t>
            </a:fld>
            <a:endParaRPr lang="nl-NL"/>
          </a:p>
        </p:txBody>
      </p:sp>
    </p:spTree>
    <p:extLst>
      <p:ext uri="{BB962C8B-B14F-4D97-AF65-F5344CB8AC3E}">
        <p14:creationId xmlns:p14="http://schemas.microsoft.com/office/powerpoint/2010/main" val="1624509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3600" dirty="0"/>
              <a:t>5. Mens en duikmilieu</a:t>
            </a:r>
          </a:p>
        </p:txBody>
      </p:sp>
      <p:sp>
        <p:nvSpPr>
          <p:cNvPr id="3" name="Tijdelijke aanduiding voor inhoud 2"/>
          <p:cNvSpPr>
            <a:spLocks noGrp="1"/>
          </p:cNvSpPr>
          <p:nvPr>
            <p:ph idx="1"/>
          </p:nvPr>
        </p:nvSpPr>
        <p:spPr/>
        <p:txBody>
          <a:bodyPr>
            <a:normAutofit/>
          </a:bodyPr>
          <a:lstStyle/>
          <a:p>
            <a:pPr>
              <a:buNone/>
            </a:pPr>
            <a:r>
              <a:rPr lang="nl-BE" dirty="0"/>
              <a:t>Na dit hoofdstuk:</a:t>
            </a:r>
          </a:p>
          <a:p>
            <a:pPr lvl="0"/>
            <a:r>
              <a:rPr lang="nl-BE" dirty="0"/>
              <a:t>k</a:t>
            </a:r>
            <a:r>
              <a:rPr lang="nl-NL" dirty="0" err="1"/>
              <a:t>un</a:t>
            </a:r>
            <a:r>
              <a:rPr lang="nl-NL" dirty="0"/>
              <a:t> je tenminste drie effecten noemen van de afsluiting van de Zeeuwse delta;</a:t>
            </a:r>
          </a:p>
          <a:p>
            <a:pPr lvl="0"/>
            <a:r>
              <a:rPr lang="nl-NL" dirty="0"/>
              <a:t>kun je tenminste drie maatregelen noemen die je als duiker kunt treffen om de omgeving zo min mogelijk te verstoren;</a:t>
            </a:r>
          </a:p>
          <a:p>
            <a:pPr lvl="0"/>
            <a:r>
              <a:rPr lang="nl-NL" dirty="0"/>
              <a:t>kun je tenminste twee dieren noemen die een indicatie van de waterkwaliteit geven;</a:t>
            </a:r>
          </a:p>
          <a:p>
            <a:pPr lvl="0"/>
            <a:r>
              <a:rPr lang="nl-NL" dirty="0"/>
              <a:t>kun je drie plaatsen noemen waar een duikverbod geldt en waarom.</a:t>
            </a:r>
          </a:p>
        </p:txBody>
      </p:sp>
      <p:sp>
        <p:nvSpPr>
          <p:cNvPr id="4" name="Text Box 23"/>
          <p:cNvSpPr txBox="1">
            <a:spLocks noChangeArrowheads="1"/>
          </p:cNvSpPr>
          <p:nvPr/>
        </p:nvSpPr>
        <p:spPr bwMode="auto">
          <a:xfrm>
            <a:off x="11257588" y="6451347"/>
            <a:ext cx="1214446" cy="369332"/>
          </a:xfrm>
          <a:prstGeom prst="rect">
            <a:avLst/>
          </a:prstGeom>
          <a:noFill/>
          <a:ln w="12700">
            <a:noFill/>
            <a:miter lim="800000"/>
            <a:headEnd/>
            <a:tailEnd/>
          </a:ln>
        </p:spPr>
        <p:txBody>
          <a:bodyPr wrap="square" anchor="ctr">
            <a:spAutoFit/>
          </a:bodyPr>
          <a:lstStyle/>
          <a:p>
            <a:r>
              <a:rPr lang="nl-NL" dirty="0"/>
              <a:t>131-145</a:t>
            </a:r>
          </a:p>
        </p:txBody>
      </p:sp>
      <p:sp>
        <p:nvSpPr>
          <p:cNvPr id="5" name="Tijdelijke aanduiding voor dianummer 4">
            <a:extLst>
              <a:ext uri="{FF2B5EF4-FFF2-40B4-BE49-F238E27FC236}">
                <a16:creationId xmlns:a16="http://schemas.microsoft.com/office/drawing/2014/main" id="{AFD4C90D-AAD3-48AA-A564-DAB44EC6C3B0}"/>
              </a:ext>
            </a:extLst>
          </p:cNvPr>
          <p:cNvSpPr>
            <a:spLocks noGrp="1"/>
          </p:cNvSpPr>
          <p:nvPr>
            <p:ph type="sldNum" sz="quarter" idx="12"/>
          </p:nvPr>
        </p:nvSpPr>
        <p:spPr/>
        <p:txBody>
          <a:bodyPr/>
          <a:lstStyle/>
          <a:p>
            <a:fld id="{ECA1B8AA-CDE6-4FAC-B964-C03C65C26EBE}" type="slidenum">
              <a:rPr lang="nl-NL" smtClean="0"/>
              <a:t>25</a:t>
            </a:fld>
            <a:endParaRPr lang="nl-NL"/>
          </a:p>
        </p:txBody>
      </p:sp>
    </p:spTree>
    <p:extLst>
      <p:ext uri="{BB962C8B-B14F-4D97-AF65-F5344CB8AC3E}">
        <p14:creationId xmlns:p14="http://schemas.microsoft.com/office/powerpoint/2010/main" val="623766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623079"/>
            <a:ext cx="10515600" cy="1325563"/>
          </a:xfrm>
        </p:spPr>
        <p:txBody>
          <a:bodyPr>
            <a:noAutofit/>
          </a:bodyPr>
          <a:lstStyle/>
          <a:p>
            <a:r>
              <a:rPr lang="en-GB" sz="3200" dirty="0" err="1"/>
              <a:t>Wat</a:t>
            </a:r>
            <a:r>
              <a:rPr lang="en-GB" sz="3200" dirty="0"/>
              <a:t> doe </a:t>
            </a:r>
            <a:r>
              <a:rPr lang="en-GB" sz="3200" dirty="0" err="1"/>
              <a:t>jij</a:t>
            </a:r>
            <a:r>
              <a:rPr lang="en-GB" sz="3200" dirty="0"/>
              <a:t> </a:t>
            </a:r>
            <a:r>
              <a:rPr lang="en-GB" sz="3200" dirty="0" err="1"/>
              <a:t>om</a:t>
            </a:r>
            <a:r>
              <a:rPr lang="en-GB" sz="3200" dirty="0"/>
              <a:t> </a:t>
            </a:r>
            <a:r>
              <a:rPr lang="en-GB" sz="3200" dirty="0" err="1"/>
              <a:t>ons</a:t>
            </a:r>
            <a:r>
              <a:rPr lang="en-GB" sz="3200" dirty="0"/>
              <a:t> </a:t>
            </a:r>
            <a:r>
              <a:rPr lang="en-GB" sz="3200" dirty="0" err="1"/>
              <a:t>duikmilieu</a:t>
            </a:r>
            <a:r>
              <a:rPr lang="en-GB" sz="3200" dirty="0"/>
              <a:t> heel </a:t>
            </a:r>
            <a:r>
              <a:rPr lang="en-GB" sz="3200" dirty="0" err="1"/>
              <a:t>te</a:t>
            </a:r>
            <a:r>
              <a:rPr lang="en-GB" sz="3200" dirty="0"/>
              <a:t> </a:t>
            </a:r>
            <a:r>
              <a:rPr lang="en-GB" sz="3200" dirty="0" err="1"/>
              <a:t>houden</a:t>
            </a:r>
            <a:r>
              <a:rPr lang="en-GB" sz="3200" dirty="0"/>
              <a:t>?</a:t>
            </a:r>
          </a:p>
        </p:txBody>
      </p:sp>
      <p:pic>
        <p:nvPicPr>
          <p:cNvPr id="1026" name="Picture 2"/>
          <p:cNvPicPr>
            <a:picLocks noChangeAspect="1" noChangeArrowheads="1"/>
          </p:cNvPicPr>
          <p:nvPr/>
        </p:nvPicPr>
        <p:blipFill>
          <a:blip r:embed="rId3" cstate="print"/>
          <a:srcRect/>
          <a:stretch>
            <a:fillRect/>
          </a:stretch>
        </p:blipFill>
        <p:spPr bwMode="auto">
          <a:xfrm>
            <a:off x="8096288" y="4357694"/>
            <a:ext cx="2428868" cy="2428868"/>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8172444" y="1785926"/>
            <a:ext cx="2495556" cy="2495556"/>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1524000" y="3395390"/>
            <a:ext cx="4929190" cy="3462610"/>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cstate="print"/>
          <a:srcRect/>
          <a:stretch>
            <a:fillRect/>
          </a:stretch>
        </p:blipFill>
        <p:spPr bwMode="auto">
          <a:xfrm>
            <a:off x="6596067" y="1928802"/>
            <a:ext cx="1311275" cy="32131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7" cstate="print"/>
          <a:srcRect/>
          <a:stretch>
            <a:fillRect/>
          </a:stretch>
        </p:blipFill>
        <p:spPr bwMode="auto">
          <a:xfrm>
            <a:off x="2095473" y="1603445"/>
            <a:ext cx="3477317" cy="1801719"/>
          </a:xfrm>
          <a:prstGeom prst="rect">
            <a:avLst/>
          </a:prstGeom>
          <a:noFill/>
          <a:ln w="9525">
            <a:noFill/>
            <a:miter lim="800000"/>
            <a:headEnd/>
            <a:tailEnd/>
          </a:ln>
          <a:effectLst/>
        </p:spPr>
      </p:pic>
      <p:pic>
        <p:nvPicPr>
          <p:cNvPr id="1031" name="Picture 7"/>
          <p:cNvPicPr>
            <a:picLocks noChangeAspect="1" noChangeArrowheads="1"/>
          </p:cNvPicPr>
          <p:nvPr/>
        </p:nvPicPr>
        <p:blipFill>
          <a:blip r:embed="rId8" cstate="print"/>
          <a:srcRect/>
          <a:stretch>
            <a:fillRect/>
          </a:stretch>
        </p:blipFill>
        <p:spPr bwMode="auto">
          <a:xfrm>
            <a:off x="1524000" y="1"/>
            <a:ext cx="2428860" cy="1071060"/>
          </a:xfrm>
          <a:prstGeom prst="rect">
            <a:avLst/>
          </a:prstGeom>
          <a:noFill/>
          <a:ln w="9525">
            <a:noFill/>
            <a:miter lim="800000"/>
            <a:headEnd/>
            <a:tailEnd/>
          </a:ln>
          <a:effectLst/>
        </p:spPr>
      </p:pic>
      <p:pic>
        <p:nvPicPr>
          <p:cNvPr id="1032" name="Picture 8"/>
          <p:cNvPicPr>
            <a:picLocks noChangeAspect="1" noChangeArrowheads="1"/>
          </p:cNvPicPr>
          <p:nvPr/>
        </p:nvPicPr>
        <p:blipFill>
          <a:blip r:embed="rId9" cstate="print"/>
          <a:srcRect/>
          <a:stretch>
            <a:fillRect/>
          </a:stretch>
        </p:blipFill>
        <p:spPr bwMode="auto">
          <a:xfrm>
            <a:off x="6238876" y="5143512"/>
            <a:ext cx="1914882" cy="1714488"/>
          </a:xfrm>
          <a:prstGeom prst="rect">
            <a:avLst/>
          </a:prstGeom>
          <a:noFill/>
          <a:ln w="9525">
            <a:noFill/>
            <a:miter lim="800000"/>
            <a:headEnd/>
            <a:tailEnd/>
          </a:ln>
          <a:effectLst/>
        </p:spPr>
      </p:pic>
      <p:pic>
        <p:nvPicPr>
          <p:cNvPr id="1033" name="Picture 9"/>
          <p:cNvPicPr>
            <a:picLocks noChangeAspect="1" noChangeArrowheads="1"/>
          </p:cNvPicPr>
          <p:nvPr/>
        </p:nvPicPr>
        <p:blipFill>
          <a:blip r:embed="rId10" cstate="print"/>
          <a:srcRect/>
          <a:stretch>
            <a:fillRect/>
          </a:stretch>
        </p:blipFill>
        <p:spPr bwMode="auto">
          <a:xfrm>
            <a:off x="6841432" y="0"/>
            <a:ext cx="3826568" cy="928670"/>
          </a:xfrm>
          <a:prstGeom prst="rect">
            <a:avLst/>
          </a:prstGeom>
          <a:noFill/>
          <a:ln w="9525">
            <a:noFill/>
            <a:miter lim="800000"/>
            <a:headEnd/>
            <a:tailEnd/>
          </a:ln>
          <a:effectLst/>
        </p:spPr>
      </p:pic>
      <p:sp>
        <p:nvSpPr>
          <p:cNvPr id="3" name="Tijdelijke aanduiding voor dianummer 2">
            <a:extLst>
              <a:ext uri="{FF2B5EF4-FFF2-40B4-BE49-F238E27FC236}">
                <a16:creationId xmlns:a16="http://schemas.microsoft.com/office/drawing/2014/main" id="{B6EEBD42-B019-4084-AFBB-ACF24B5BCADE}"/>
              </a:ext>
            </a:extLst>
          </p:cNvPr>
          <p:cNvSpPr>
            <a:spLocks noGrp="1"/>
          </p:cNvSpPr>
          <p:nvPr>
            <p:ph type="sldNum" sz="quarter" idx="12"/>
          </p:nvPr>
        </p:nvSpPr>
        <p:spPr/>
        <p:txBody>
          <a:bodyPr/>
          <a:lstStyle/>
          <a:p>
            <a:fld id="{ECA1B8AA-CDE6-4FAC-B964-C03C65C26EBE}" type="slidenum">
              <a:rPr lang="nl-NL" smtClean="0"/>
              <a:t>26</a:t>
            </a:fld>
            <a:endParaRPr lang="nl-NL"/>
          </a:p>
        </p:txBody>
      </p:sp>
    </p:spTree>
    <p:extLst>
      <p:ext uri="{BB962C8B-B14F-4D97-AF65-F5344CB8AC3E}">
        <p14:creationId xmlns:p14="http://schemas.microsoft.com/office/powerpoint/2010/main" val="209282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800" decel="100000"/>
                                        <p:tgtEl>
                                          <p:spTgt spid="1031"/>
                                        </p:tgtEl>
                                      </p:cBhvr>
                                    </p:animEffect>
                                    <p:anim calcmode="lin" valueType="num">
                                      <p:cBhvr>
                                        <p:cTn id="8" dur="800" decel="100000" fill="hold"/>
                                        <p:tgtEl>
                                          <p:spTgt spid="1031"/>
                                        </p:tgtEl>
                                        <p:attrNameLst>
                                          <p:attrName>style.rotation</p:attrName>
                                        </p:attrNameLst>
                                      </p:cBhvr>
                                      <p:tavLst>
                                        <p:tav tm="0">
                                          <p:val>
                                            <p:fltVal val="-90"/>
                                          </p:val>
                                        </p:tav>
                                        <p:tav tm="100000">
                                          <p:val>
                                            <p:fltVal val="0"/>
                                          </p:val>
                                        </p:tav>
                                      </p:tavLst>
                                    </p:anim>
                                    <p:anim calcmode="lin" valueType="num">
                                      <p:cBhvr>
                                        <p:cTn id="9" dur="800" decel="100000" fill="hold"/>
                                        <p:tgtEl>
                                          <p:spTgt spid="1031"/>
                                        </p:tgtEl>
                                        <p:attrNameLst>
                                          <p:attrName>ppt_x</p:attrName>
                                        </p:attrNameLst>
                                      </p:cBhvr>
                                      <p:tavLst>
                                        <p:tav tm="0">
                                          <p:val>
                                            <p:strVal val="#ppt_x+0.4"/>
                                          </p:val>
                                        </p:tav>
                                        <p:tav tm="100000">
                                          <p:val>
                                            <p:strVal val="#ppt_x-0.05"/>
                                          </p:val>
                                        </p:tav>
                                      </p:tavLst>
                                    </p:anim>
                                    <p:anim calcmode="lin" valueType="num">
                                      <p:cBhvr>
                                        <p:cTn id="10" dur="800" decel="100000" fill="hold"/>
                                        <p:tgtEl>
                                          <p:spTgt spid="103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3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31"/>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1033"/>
                                        </p:tgtEl>
                                        <p:attrNameLst>
                                          <p:attrName>style.visibility</p:attrName>
                                        </p:attrNameLst>
                                      </p:cBhvr>
                                      <p:to>
                                        <p:strVal val="visible"/>
                                      </p:to>
                                    </p:set>
                                    <p:animEffect transition="in" filter="fade">
                                      <p:cBhvr>
                                        <p:cTn id="16" dur="1600" decel="100000"/>
                                        <p:tgtEl>
                                          <p:spTgt spid="1033"/>
                                        </p:tgtEl>
                                      </p:cBhvr>
                                    </p:animEffect>
                                    <p:anim calcmode="lin" valueType="num">
                                      <p:cBhvr>
                                        <p:cTn id="17" dur="1600" decel="100000" fill="hold"/>
                                        <p:tgtEl>
                                          <p:spTgt spid="1033"/>
                                        </p:tgtEl>
                                        <p:attrNameLst>
                                          <p:attrName>style.rotation</p:attrName>
                                        </p:attrNameLst>
                                      </p:cBhvr>
                                      <p:tavLst>
                                        <p:tav tm="0">
                                          <p:val>
                                            <p:fltVal val="-90"/>
                                          </p:val>
                                        </p:tav>
                                        <p:tav tm="100000">
                                          <p:val>
                                            <p:fltVal val="0"/>
                                          </p:val>
                                        </p:tav>
                                      </p:tavLst>
                                    </p:anim>
                                    <p:anim calcmode="lin" valueType="num">
                                      <p:cBhvr>
                                        <p:cTn id="18" dur="1600" decel="100000" fill="hold"/>
                                        <p:tgtEl>
                                          <p:spTgt spid="1033"/>
                                        </p:tgtEl>
                                        <p:attrNameLst>
                                          <p:attrName>ppt_x</p:attrName>
                                        </p:attrNameLst>
                                      </p:cBhvr>
                                      <p:tavLst>
                                        <p:tav tm="0">
                                          <p:val>
                                            <p:strVal val="#ppt_x+0.4"/>
                                          </p:val>
                                        </p:tav>
                                        <p:tav tm="100000">
                                          <p:val>
                                            <p:strVal val="#ppt_x-0.05"/>
                                          </p:val>
                                        </p:tav>
                                      </p:tavLst>
                                    </p:anim>
                                    <p:anim calcmode="lin" valueType="num">
                                      <p:cBhvr>
                                        <p:cTn id="19" dur="1600" decel="100000" fill="hold"/>
                                        <p:tgtEl>
                                          <p:spTgt spid="1033"/>
                                        </p:tgtEl>
                                        <p:attrNameLst>
                                          <p:attrName>ppt_y</p:attrName>
                                        </p:attrNameLst>
                                      </p:cBhvr>
                                      <p:tavLst>
                                        <p:tav tm="0">
                                          <p:val>
                                            <p:strVal val="#ppt_y-0.4"/>
                                          </p:val>
                                        </p:tav>
                                        <p:tav tm="100000">
                                          <p:val>
                                            <p:strVal val="#ppt_y+0.1"/>
                                          </p:val>
                                        </p:tav>
                                      </p:tavLst>
                                    </p:anim>
                                    <p:anim calcmode="lin" valueType="num">
                                      <p:cBhvr>
                                        <p:cTn id="20" dur="400" accel="100000" fill="hold">
                                          <p:stCondLst>
                                            <p:cond delay="1600"/>
                                          </p:stCondLst>
                                        </p:cTn>
                                        <p:tgtEl>
                                          <p:spTgt spid="1033"/>
                                        </p:tgtEl>
                                        <p:attrNameLst>
                                          <p:attrName>ppt_x</p:attrName>
                                        </p:attrNameLst>
                                      </p:cBhvr>
                                      <p:tavLst>
                                        <p:tav tm="0">
                                          <p:val>
                                            <p:strVal val="#ppt_x-0.05"/>
                                          </p:val>
                                        </p:tav>
                                        <p:tav tm="100000">
                                          <p:val>
                                            <p:strVal val="#ppt_x"/>
                                          </p:val>
                                        </p:tav>
                                      </p:tavLst>
                                    </p:anim>
                                    <p:anim calcmode="lin" valueType="num">
                                      <p:cBhvr>
                                        <p:cTn id="21" dur="400" accel="100000" fill="hold">
                                          <p:stCondLst>
                                            <p:cond delay="1600"/>
                                          </p:stCondLst>
                                        </p:cTn>
                                        <p:tgtEl>
                                          <p:spTgt spid="1033"/>
                                        </p:tgtEl>
                                        <p:attrNameLst>
                                          <p:attrName>ppt_y</p:attrName>
                                        </p:attrNameLst>
                                      </p:cBhvr>
                                      <p:tavLst>
                                        <p:tav tm="0">
                                          <p:val>
                                            <p:strVal val="#ppt_y+0.1"/>
                                          </p:val>
                                        </p:tav>
                                        <p:tav tm="100000">
                                          <p:val>
                                            <p:strVal val="#ppt_y"/>
                                          </p:val>
                                        </p:tav>
                                      </p:tavLst>
                                    </p:anim>
                                  </p:childTnLst>
                                </p:cTn>
                              </p:par>
                            </p:childTnLst>
                          </p:cTn>
                        </p:par>
                        <p:par>
                          <p:cTn id="22" fill="hold">
                            <p:stCondLst>
                              <p:cond delay="3000"/>
                            </p:stCondLst>
                            <p:childTnLst>
                              <p:par>
                                <p:cTn id="23" presetID="30" presetClass="entr" presetSubtype="0" fill="hold" nodeType="after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fade">
                                      <p:cBhvr>
                                        <p:cTn id="25" dur="1600" decel="100000"/>
                                        <p:tgtEl>
                                          <p:spTgt spid="1030"/>
                                        </p:tgtEl>
                                      </p:cBhvr>
                                    </p:animEffect>
                                    <p:anim calcmode="lin" valueType="num">
                                      <p:cBhvr>
                                        <p:cTn id="26" dur="1600" decel="100000" fill="hold"/>
                                        <p:tgtEl>
                                          <p:spTgt spid="1030"/>
                                        </p:tgtEl>
                                        <p:attrNameLst>
                                          <p:attrName>style.rotation</p:attrName>
                                        </p:attrNameLst>
                                      </p:cBhvr>
                                      <p:tavLst>
                                        <p:tav tm="0">
                                          <p:val>
                                            <p:fltVal val="-90"/>
                                          </p:val>
                                        </p:tav>
                                        <p:tav tm="100000">
                                          <p:val>
                                            <p:fltVal val="0"/>
                                          </p:val>
                                        </p:tav>
                                      </p:tavLst>
                                    </p:anim>
                                    <p:anim calcmode="lin" valueType="num">
                                      <p:cBhvr>
                                        <p:cTn id="27" dur="1600" decel="100000" fill="hold"/>
                                        <p:tgtEl>
                                          <p:spTgt spid="1030"/>
                                        </p:tgtEl>
                                        <p:attrNameLst>
                                          <p:attrName>ppt_x</p:attrName>
                                        </p:attrNameLst>
                                      </p:cBhvr>
                                      <p:tavLst>
                                        <p:tav tm="0">
                                          <p:val>
                                            <p:strVal val="#ppt_x+0.4"/>
                                          </p:val>
                                        </p:tav>
                                        <p:tav tm="100000">
                                          <p:val>
                                            <p:strVal val="#ppt_x-0.05"/>
                                          </p:val>
                                        </p:tav>
                                      </p:tavLst>
                                    </p:anim>
                                    <p:anim calcmode="lin" valueType="num">
                                      <p:cBhvr>
                                        <p:cTn id="28" dur="1600" decel="100000" fill="hold"/>
                                        <p:tgtEl>
                                          <p:spTgt spid="1030"/>
                                        </p:tgtEl>
                                        <p:attrNameLst>
                                          <p:attrName>ppt_y</p:attrName>
                                        </p:attrNameLst>
                                      </p:cBhvr>
                                      <p:tavLst>
                                        <p:tav tm="0">
                                          <p:val>
                                            <p:strVal val="#ppt_y-0.4"/>
                                          </p:val>
                                        </p:tav>
                                        <p:tav tm="100000">
                                          <p:val>
                                            <p:strVal val="#ppt_y+0.1"/>
                                          </p:val>
                                        </p:tav>
                                      </p:tavLst>
                                    </p:anim>
                                    <p:anim calcmode="lin" valueType="num">
                                      <p:cBhvr>
                                        <p:cTn id="29" dur="400" accel="100000" fill="hold">
                                          <p:stCondLst>
                                            <p:cond delay="1600"/>
                                          </p:stCondLst>
                                        </p:cTn>
                                        <p:tgtEl>
                                          <p:spTgt spid="1030"/>
                                        </p:tgtEl>
                                        <p:attrNameLst>
                                          <p:attrName>ppt_x</p:attrName>
                                        </p:attrNameLst>
                                      </p:cBhvr>
                                      <p:tavLst>
                                        <p:tav tm="0">
                                          <p:val>
                                            <p:strVal val="#ppt_x-0.05"/>
                                          </p:val>
                                        </p:tav>
                                        <p:tav tm="100000">
                                          <p:val>
                                            <p:strVal val="#ppt_x"/>
                                          </p:val>
                                        </p:tav>
                                      </p:tavLst>
                                    </p:anim>
                                    <p:anim calcmode="lin" valueType="num">
                                      <p:cBhvr>
                                        <p:cTn id="30" dur="400" accel="100000" fill="hold">
                                          <p:stCondLst>
                                            <p:cond delay="1600"/>
                                          </p:stCondLst>
                                        </p:cTn>
                                        <p:tgtEl>
                                          <p:spTgt spid="1030"/>
                                        </p:tgtEl>
                                        <p:attrNameLst>
                                          <p:attrName>ppt_y</p:attrName>
                                        </p:attrNameLst>
                                      </p:cBhvr>
                                      <p:tavLst>
                                        <p:tav tm="0">
                                          <p:val>
                                            <p:strVal val="#ppt_y+0.1"/>
                                          </p:val>
                                        </p:tav>
                                        <p:tav tm="100000">
                                          <p:val>
                                            <p:strVal val="#ppt_y"/>
                                          </p:val>
                                        </p:tav>
                                      </p:tavLst>
                                    </p:anim>
                                  </p:childTnLst>
                                </p:cTn>
                              </p:par>
                            </p:childTnLst>
                          </p:cTn>
                        </p:par>
                        <p:par>
                          <p:cTn id="31" fill="hold">
                            <p:stCondLst>
                              <p:cond delay="5000"/>
                            </p:stCondLst>
                            <p:childTnLst>
                              <p:par>
                                <p:cTn id="32" presetID="30" presetClass="entr" presetSubtype="0" fill="hold" nodeType="afterEffect">
                                  <p:stCondLst>
                                    <p:cond delay="0"/>
                                  </p:stCondLst>
                                  <p:childTnLst>
                                    <p:set>
                                      <p:cBhvr>
                                        <p:cTn id="33" dur="1" fill="hold">
                                          <p:stCondLst>
                                            <p:cond delay="0"/>
                                          </p:stCondLst>
                                        </p:cTn>
                                        <p:tgtEl>
                                          <p:spTgt spid="1029"/>
                                        </p:tgtEl>
                                        <p:attrNameLst>
                                          <p:attrName>style.visibility</p:attrName>
                                        </p:attrNameLst>
                                      </p:cBhvr>
                                      <p:to>
                                        <p:strVal val="visible"/>
                                      </p:to>
                                    </p:set>
                                    <p:animEffect transition="in" filter="fade">
                                      <p:cBhvr>
                                        <p:cTn id="34" dur="1600" decel="100000"/>
                                        <p:tgtEl>
                                          <p:spTgt spid="1029"/>
                                        </p:tgtEl>
                                      </p:cBhvr>
                                    </p:animEffect>
                                    <p:anim calcmode="lin" valueType="num">
                                      <p:cBhvr>
                                        <p:cTn id="35" dur="1600" decel="100000" fill="hold"/>
                                        <p:tgtEl>
                                          <p:spTgt spid="1029"/>
                                        </p:tgtEl>
                                        <p:attrNameLst>
                                          <p:attrName>style.rotation</p:attrName>
                                        </p:attrNameLst>
                                      </p:cBhvr>
                                      <p:tavLst>
                                        <p:tav tm="0">
                                          <p:val>
                                            <p:fltVal val="-90"/>
                                          </p:val>
                                        </p:tav>
                                        <p:tav tm="100000">
                                          <p:val>
                                            <p:fltVal val="0"/>
                                          </p:val>
                                        </p:tav>
                                      </p:tavLst>
                                    </p:anim>
                                    <p:anim calcmode="lin" valueType="num">
                                      <p:cBhvr>
                                        <p:cTn id="36" dur="1600" decel="100000" fill="hold"/>
                                        <p:tgtEl>
                                          <p:spTgt spid="1029"/>
                                        </p:tgtEl>
                                        <p:attrNameLst>
                                          <p:attrName>ppt_x</p:attrName>
                                        </p:attrNameLst>
                                      </p:cBhvr>
                                      <p:tavLst>
                                        <p:tav tm="0">
                                          <p:val>
                                            <p:strVal val="#ppt_x+0.4"/>
                                          </p:val>
                                        </p:tav>
                                        <p:tav tm="100000">
                                          <p:val>
                                            <p:strVal val="#ppt_x-0.05"/>
                                          </p:val>
                                        </p:tav>
                                      </p:tavLst>
                                    </p:anim>
                                    <p:anim calcmode="lin" valueType="num">
                                      <p:cBhvr>
                                        <p:cTn id="37" dur="1600" decel="100000" fill="hold"/>
                                        <p:tgtEl>
                                          <p:spTgt spid="1029"/>
                                        </p:tgtEl>
                                        <p:attrNameLst>
                                          <p:attrName>ppt_y</p:attrName>
                                        </p:attrNameLst>
                                      </p:cBhvr>
                                      <p:tavLst>
                                        <p:tav tm="0">
                                          <p:val>
                                            <p:strVal val="#ppt_y-0.4"/>
                                          </p:val>
                                        </p:tav>
                                        <p:tav tm="100000">
                                          <p:val>
                                            <p:strVal val="#ppt_y+0.1"/>
                                          </p:val>
                                        </p:tav>
                                      </p:tavLst>
                                    </p:anim>
                                    <p:anim calcmode="lin" valueType="num">
                                      <p:cBhvr>
                                        <p:cTn id="38" dur="400" accel="100000" fill="hold">
                                          <p:stCondLst>
                                            <p:cond delay="1600"/>
                                          </p:stCondLst>
                                        </p:cTn>
                                        <p:tgtEl>
                                          <p:spTgt spid="1029"/>
                                        </p:tgtEl>
                                        <p:attrNameLst>
                                          <p:attrName>ppt_x</p:attrName>
                                        </p:attrNameLst>
                                      </p:cBhvr>
                                      <p:tavLst>
                                        <p:tav tm="0">
                                          <p:val>
                                            <p:strVal val="#ppt_x-0.05"/>
                                          </p:val>
                                        </p:tav>
                                        <p:tav tm="100000">
                                          <p:val>
                                            <p:strVal val="#ppt_x"/>
                                          </p:val>
                                        </p:tav>
                                      </p:tavLst>
                                    </p:anim>
                                    <p:anim calcmode="lin" valueType="num">
                                      <p:cBhvr>
                                        <p:cTn id="39" dur="400" accel="100000" fill="hold">
                                          <p:stCondLst>
                                            <p:cond delay="1600"/>
                                          </p:stCondLst>
                                        </p:cTn>
                                        <p:tgtEl>
                                          <p:spTgt spid="1029"/>
                                        </p:tgtEl>
                                        <p:attrNameLst>
                                          <p:attrName>ppt_y</p:attrName>
                                        </p:attrNameLst>
                                      </p:cBhvr>
                                      <p:tavLst>
                                        <p:tav tm="0">
                                          <p:val>
                                            <p:strVal val="#ppt_y+0.1"/>
                                          </p:val>
                                        </p:tav>
                                        <p:tav tm="100000">
                                          <p:val>
                                            <p:strVal val="#ppt_y"/>
                                          </p:val>
                                        </p:tav>
                                      </p:tavLst>
                                    </p:anim>
                                  </p:childTnLst>
                                </p:cTn>
                              </p:par>
                            </p:childTnLst>
                          </p:cTn>
                        </p:par>
                        <p:par>
                          <p:cTn id="40" fill="hold">
                            <p:stCondLst>
                              <p:cond delay="7000"/>
                            </p:stCondLst>
                            <p:childTnLst>
                              <p:par>
                                <p:cTn id="41" presetID="30" presetClass="entr" presetSubtype="0" fill="hold" nodeType="afterEffect">
                                  <p:stCondLst>
                                    <p:cond delay="0"/>
                                  </p:stCondLst>
                                  <p:childTnLst>
                                    <p:set>
                                      <p:cBhvr>
                                        <p:cTn id="42" dur="1" fill="hold">
                                          <p:stCondLst>
                                            <p:cond delay="0"/>
                                          </p:stCondLst>
                                        </p:cTn>
                                        <p:tgtEl>
                                          <p:spTgt spid="1028"/>
                                        </p:tgtEl>
                                        <p:attrNameLst>
                                          <p:attrName>style.visibility</p:attrName>
                                        </p:attrNameLst>
                                      </p:cBhvr>
                                      <p:to>
                                        <p:strVal val="visible"/>
                                      </p:to>
                                    </p:set>
                                    <p:animEffect transition="in" filter="fade">
                                      <p:cBhvr>
                                        <p:cTn id="43" dur="1600" decel="100000"/>
                                        <p:tgtEl>
                                          <p:spTgt spid="1028"/>
                                        </p:tgtEl>
                                      </p:cBhvr>
                                    </p:animEffect>
                                    <p:anim calcmode="lin" valueType="num">
                                      <p:cBhvr>
                                        <p:cTn id="44" dur="1600" decel="100000" fill="hold"/>
                                        <p:tgtEl>
                                          <p:spTgt spid="1028"/>
                                        </p:tgtEl>
                                        <p:attrNameLst>
                                          <p:attrName>style.rotation</p:attrName>
                                        </p:attrNameLst>
                                      </p:cBhvr>
                                      <p:tavLst>
                                        <p:tav tm="0">
                                          <p:val>
                                            <p:fltVal val="-90"/>
                                          </p:val>
                                        </p:tav>
                                        <p:tav tm="100000">
                                          <p:val>
                                            <p:fltVal val="0"/>
                                          </p:val>
                                        </p:tav>
                                      </p:tavLst>
                                    </p:anim>
                                    <p:anim calcmode="lin" valueType="num">
                                      <p:cBhvr>
                                        <p:cTn id="45" dur="1600" decel="100000" fill="hold"/>
                                        <p:tgtEl>
                                          <p:spTgt spid="1028"/>
                                        </p:tgtEl>
                                        <p:attrNameLst>
                                          <p:attrName>ppt_x</p:attrName>
                                        </p:attrNameLst>
                                      </p:cBhvr>
                                      <p:tavLst>
                                        <p:tav tm="0">
                                          <p:val>
                                            <p:strVal val="#ppt_x+0.4"/>
                                          </p:val>
                                        </p:tav>
                                        <p:tav tm="100000">
                                          <p:val>
                                            <p:strVal val="#ppt_x-0.05"/>
                                          </p:val>
                                        </p:tav>
                                      </p:tavLst>
                                    </p:anim>
                                    <p:anim calcmode="lin" valueType="num">
                                      <p:cBhvr>
                                        <p:cTn id="46" dur="1600" decel="100000" fill="hold"/>
                                        <p:tgtEl>
                                          <p:spTgt spid="1028"/>
                                        </p:tgtEl>
                                        <p:attrNameLst>
                                          <p:attrName>ppt_y</p:attrName>
                                        </p:attrNameLst>
                                      </p:cBhvr>
                                      <p:tavLst>
                                        <p:tav tm="0">
                                          <p:val>
                                            <p:strVal val="#ppt_y-0.4"/>
                                          </p:val>
                                        </p:tav>
                                        <p:tav tm="100000">
                                          <p:val>
                                            <p:strVal val="#ppt_y+0.1"/>
                                          </p:val>
                                        </p:tav>
                                      </p:tavLst>
                                    </p:anim>
                                    <p:anim calcmode="lin" valueType="num">
                                      <p:cBhvr>
                                        <p:cTn id="47" dur="400" accel="100000" fill="hold">
                                          <p:stCondLst>
                                            <p:cond delay="1600"/>
                                          </p:stCondLst>
                                        </p:cTn>
                                        <p:tgtEl>
                                          <p:spTgt spid="1028"/>
                                        </p:tgtEl>
                                        <p:attrNameLst>
                                          <p:attrName>ppt_x</p:attrName>
                                        </p:attrNameLst>
                                      </p:cBhvr>
                                      <p:tavLst>
                                        <p:tav tm="0">
                                          <p:val>
                                            <p:strVal val="#ppt_x-0.05"/>
                                          </p:val>
                                        </p:tav>
                                        <p:tav tm="100000">
                                          <p:val>
                                            <p:strVal val="#ppt_x"/>
                                          </p:val>
                                        </p:tav>
                                      </p:tavLst>
                                    </p:anim>
                                    <p:anim calcmode="lin" valueType="num">
                                      <p:cBhvr>
                                        <p:cTn id="48" dur="400" accel="100000" fill="hold">
                                          <p:stCondLst>
                                            <p:cond delay="1600"/>
                                          </p:stCondLst>
                                        </p:cTn>
                                        <p:tgtEl>
                                          <p:spTgt spid="1028"/>
                                        </p:tgtEl>
                                        <p:attrNameLst>
                                          <p:attrName>ppt_y</p:attrName>
                                        </p:attrNameLst>
                                      </p:cBhvr>
                                      <p:tavLst>
                                        <p:tav tm="0">
                                          <p:val>
                                            <p:strVal val="#ppt_y+0.1"/>
                                          </p:val>
                                        </p:tav>
                                        <p:tav tm="100000">
                                          <p:val>
                                            <p:strVal val="#ppt_y"/>
                                          </p:val>
                                        </p:tav>
                                      </p:tavLst>
                                    </p:anim>
                                  </p:childTnLst>
                                </p:cTn>
                              </p:par>
                            </p:childTnLst>
                          </p:cTn>
                        </p:par>
                        <p:par>
                          <p:cTn id="49" fill="hold">
                            <p:stCondLst>
                              <p:cond delay="9000"/>
                            </p:stCondLst>
                            <p:childTnLst>
                              <p:par>
                                <p:cTn id="50" presetID="30" presetClass="entr" presetSubtype="0" fill="hold" nodeType="afterEffect">
                                  <p:stCondLst>
                                    <p:cond delay="0"/>
                                  </p:stCondLst>
                                  <p:childTnLst>
                                    <p:set>
                                      <p:cBhvr>
                                        <p:cTn id="51" dur="1" fill="hold">
                                          <p:stCondLst>
                                            <p:cond delay="0"/>
                                          </p:stCondLst>
                                        </p:cTn>
                                        <p:tgtEl>
                                          <p:spTgt spid="1032"/>
                                        </p:tgtEl>
                                        <p:attrNameLst>
                                          <p:attrName>style.visibility</p:attrName>
                                        </p:attrNameLst>
                                      </p:cBhvr>
                                      <p:to>
                                        <p:strVal val="visible"/>
                                      </p:to>
                                    </p:set>
                                    <p:animEffect transition="in" filter="fade">
                                      <p:cBhvr>
                                        <p:cTn id="52" dur="1600" decel="100000"/>
                                        <p:tgtEl>
                                          <p:spTgt spid="1032"/>
                                        </p:tgtEl>
                                      </p:cBhvr>
                                    </p:animEffect>
                                    <p:anim calcmode="lin" valueType="num">
                                      <p:cBhvr>
                                        <p:cTn id="53" dur="1600" decel="100000" fill="hold"/>
                                        <p:tgtEl>
                                          <p:spTgt spid="1032"/>
                                        </p:tgtEl>
                                        <p:attrNameLst>
                                          <p:attrName>style.rotation</p:attrName>
                                        </p:attrNameLst>
                                      </p:cBhvr>
                                      <p:tavLst>
                                        <p:tav tm="0">
                                          <p:val>
                                            <p:fltVal val="-90"/>
                                          </p:val>
                                        </p:tav>
                                        <p:tav tm="100000">
                                          <p:val>
                                            <p:fltVal val="0"/>
                                          </p:val>
                                        </p:tav>
                                      </p:tavLst>
                                    </p:anim>
                                    <p:anim calcmode="lin" valueType="num">
                                      <p:cBhvr>
                                        <p:cTn id="54" dur="1600" decel="100000" fill="hold"/>
                                        <p:tgtEl>
                                          <p:spTgt spid="1032"/>
                                        </p:tgtEl>
                                        <p:attrNameLst>
                                          <p:attrName>ppt_x</p:attrName>
                                        </p:attrNameLst>
                                      </p:cBhvr>
                                      <p:tavLst>
                                        <p:tav tm="0">
                                          <p:val>
                                            <p:strVal val="#ppt_x+0.4"/>
                                          </p:val>
                                        </p:tav>
                                        <p:tav tm="100000">
                                          <p:val>
                                            <p:strVal val="#ppt_x-0.05"/>
                                          </p:val>
                                        </p:tav>
                                      </p:tavLst>
                                    </p:anim>
                                    <p:anim calcmode="lin" valueType="num">
                                      <p:cBhvr>
                                        <p:cTn id="55" dur="1600" decel="100000" fill="hold"/>
                                        <p:tgtEl>
                                          <p:spTgt spid="1032"/>
                                        </p:tgtEl>
                                        <p:attrNameLst>
                                          <p:attrName>ppt_y</p:attrName>
                                        </p:attrNameLst>
                                      </p:cBhvr>
                                      <p:tavLst>
                                        <p:tav tm="0">
                                          <p:val>
                                            <p:strVal val="#ppt_y-0.4"/>
                                          </p:val>
                                        </p:tav>
                                        <p:tav tm="100000">
                                          <p:val>
                                            <p:strVal val="#ppt_y+0.1"/>
                                          </p:val>
                                        </p:tav>
                                      </p:tavLst>
                                    </p:anim>
                                    <p:anim calcmode="lin" valueType="num">
                                      <p:cBhvr>
                                        <p:cTn id="56" dur="400" accel="100000" fill="hold">
                                          <p:stCondLst>
                                            <p:cond delay="1600"/>
                                          </p:stCondLst>
                                        </p:cTn>
                                        <p:tgtEl>
                                          <p:spTgt spid="1032"/>
                                        </p:tgtEl>
                                        <p:attrNameLst>
                                          <p:attrName>ppt_x</p:attrName>
                                        </p:attrNameLst>
                                      </p:cBhvr>
                                      <p:tavLst>
                                        <p:tav tm="0">
                                          <p:val>
                                            <p:strVal val="#ppt_x-0.05"/>
                                          </p:val>
                                        </p:tav>
                                        <p:tav tm="100000">
                                          <p:val>
                                            <p:strVal val="#ppt_x"/>
                                          </p:val>
                                        </p:tav>
                                      </p:tavLst>
                                    </p:anim>
                                    <p:anim calcmode="lin" valueType="num">
                                      <p:cBhvr>
                                        <p:cTn id="57" dur="400" accel="100000" fill="hold">
                                          <p:stCondLst>
                                            <p:cond delay="1600"/>
                                          </p:stCondLst>
                                        </p:cTn>
                                        <p:tgtEl>
                                          <p:spTgt spid="1032"/>
                                        </p:tgtEl>
                                        <p:attrNameLst>
                                          <p:attrName>ppt_y</p:attrName>
                                        </p:attrNameLst>
                                      </p:cBhvr>
                                      <p:tavLst>
                                        <p:tav tm="0">
                                          <p:val>
                                            <p:strVal val="#ppt_y+0.1"/>
                                          </p:val>
                                        </p:tav>
                                        <p:tav tm="100000">
                                          <p:val>
                                            <p:strVal val="#ppt_y"/>
                                          </p:val>
                                        </p:tav>
                                      </p:tavLst>
                                    </p:anim>
                                  </p:childTnLst>
                                </p:cTn>
                              </p:par>
                            </p:childTnLst>
                          </p:cTn>
                        </p:par>
                        <p:par>
                          <p:cTn id="58" fill="hold">
                            <p:stCondLst>
                              <p:cond delay="11000"/>
                            </p:stCondLst>
                            <p:childTnLst>
                              <p:par>
                                <p:cTn id="59" presetID="30" presetClass="entr" presetSubtype="0" fill="hold" nodeType="afterEffect">
                                  <p:stCondLst>
                                    <p:cond delay="0"/>
                                  </p:stCondLst>
                                  <p:childTnLst>
                                    <p:set>
                                      <p:cBhvr>
                                        <p:cTn id="60" dur="1" fill="hold">
                                          <p:stCondLst>
                                            <p:cond delay="0"/>
                                          </p:stCondLst>
                                        </p:cTn>
                                        <p:tgtEl>
                                          <p:spTgt spid="1026"/>
                                        </p:tgtEl>
                                        <p:attrNameLst>
                                          <p:attrName>style.visibility</p:attrName>
                                        </p:attrNameLst>
                                      </p:cBhvr>
                                      <p:to>
                                        <p:strVal val="visible"/>
                                      </p:to>
                                    </p:set>
                                    <p:animEffect transition="in" filter="fade">
                                      <p:cBhvr>
                                        <p:cTn id="61" dur="1600" decel="100000"/>
                                        <p:tgtEl>
                                          <p:spTgt spid="1026"/>
                                        </p:tgtEl>
                                      </p:cBhvr>
                                    </p:animEffect>
                                    <p:anim calcmode="lin" valueType="num">
                                      <p:cBhvr>
                                        <p:cTn id="62" dur="1600" decel="100000" fill="hold"/>
                                        <p:tgtEl>
                                          <p:spTgt spid="1026"/>
                                        </p:tgtEl>
                                        <p:attrNameLst>
                                          <p:attrName>style.rotation</p:attrName>
                                        </p:attrNameLst>
                                      </p:cBhvr>
                                      <p:tavLst>
                                        <p:tav tm="0">
                                          <p:val>
                                            <p:fltVal val="-90"/>
                                          </p:val>
                                        </p:tav>
                                        <p:tav tm="100000">
                                          <p:val>
                                            <p:fltVal val="0"/>
                                          </p:val>
                                        </p:tav>
                                      </p:tavLst>
                                    </p:anim>
                                    <p:anim calcmode="lin" valueType="num">
                                      <p:cBhvr>
                                        <p:cTn id="63" dur="1600" decel="100000" fill="hold"/>
                                        <p:tgtEl>
                                          <p:spTgt spid="1026"/>
                                        </p:tgtEl>
                                        <p:attrNameLst>
                                          <p:attrName>ppt_x</p:attrName>
                                        </p:attrNameLst>
                                      </p:cBhvr>
                                      <p:tavLst>
                                        <p:tav tm="0">
                                          <p:val>
                                            <p:strVal val="#ppt_x+0.4"/>
                                          </p:val>
                                        </p:tav>
                                        <p:tav tm="100000">
                                          <p:val>
                                            <p:strVal val="#ppt_x-0.05"/>
                                          </p:val>
                                        </p:tav>
                                      </p:tavLst>
                                    </p:anim>
                                    <p:anim calcmode="lin" valueType="num">
                                      <p:cBhvr>
                                        <p:cTn id="64" dur="1600" decel="100000" fill="hold"/>
                                        <p:tgtEl>
                                          <p:spTgt spid="1026"/>
                                        </p:tgtEl>
                                        <p:attrNameLst>
                                          <p:attrName>ppt_y</p:attrName>
                                        </p:attrNameLst>
                                      </p:cBhvr>
                                      <p:tavLst>
                                        <p:tav tm="0">
                                          <p:val>
                                            <p:strVal val="#ppt_y-0.4"/>
                                          </p:val>
                                        </p:tav>
                                        <p:tav tm="100000">
                                          <p:val>
                                            <p:strVal val="#ppt_y+0.1"/>
                                          </p:val>
                                        </p:tav>
                                      </p:tavLst>
                                    </p:anim>
                                    <p:anim calcmode="lin" valueType="num">
                                      <p:cBhvr>
                                        <p:cTn id="65" dur="400" accel="100000" fill="hold">
                                          <p:stCondLst>
                                            <p:cond delay="1600"/>
                                          </p:stCondLst>
                                        </p:cTn>
                                        <p:tgtEl>
                                          <p:spTgt spid="1026"/>
                                        </p:tgtEl>
                                        <p:attrNameLst>
                                          <p:attrName>ppt_x</p:attrName>
                                        </p:attrNameLst>
                                      </p:cBhvr>
                                      <p:tavLst>
                                        <p:tav tm="0">
                                          <p:val>
                                            <p:strVal val="#ppt_x-0.05"/>
                                          </p:val>
                                        </p:tav>
                                        <p:tav tm="100000">
                                          <p:val>
                                            <p:strVal val="#ppt_x"/>
                                          </p:val>
                                        </p:tav>
                                      </p:tavLst>
                                    </p:anim>
                                    <p:anim calcmode="lin" valueType="num">
                                      <p:cBhvr>
                                        <p:cTn id="66" dur="400" accel="100000" fill="hold">
                                          <p:stCondLst>
                                            <p:cond delay="1600"/>
                                          </p:stCondLst>
                                        </p:cTn>
                                        <p:tgtEl>
                                          <p:spTgt spid="1026"/>
                                        </p:tgtEl>
                                        <p:attrNameLst>
                                          <p:attrName>ppt_y</p:attrName>
                                        </p:attrNameLst>
                                      </p:cBhvr>
                                      <p:tavLst>
                                        <p:tav tm="0">
                                          <p:val>
                                            <p:strVal val="#ppt_y+0.1"/>
                                          </p:val>
                                        </p:tav>
                                        <p:tav tm="100000">
                                          <p:val>
                                            <p:strVal val="#ppt_y"/>
                                          </p:val>
                                        </p:tav>
                                      </p:tavLst>
                                    </p:anim>
                                  </p:childTnLst>
                                </p:cTn>
                              </p:par>
                            </p:childTnLst>
                          </p:cTn>
                        </p:par>
                        <p:par>
                          <p:cTn id="67" fill="hold">
                            <p:stCondLst>
                              <p:cond delay="13000"/>
                            </p:stCondLst>
                            <p:childTnLst>
                              <p:par>
                                <p:cTn id="68" presetID="30" presetClass="entr" presetSubtype="0" fill="hold" nodeType="afterEffect">
                                  <p:stCondLst>
                                    <p:cond delay="0"/>
                                  </p:stCondLst>
                                  <p:childTnLst>
                                    <p:set>
                                      <p:cBhvr>
                                        <p:cTn id="69" dur="1" fill="hold">
                                          <p:stCondLst>
                                            <p:cond delay="0"/>
                                          </p:stCondLst>
                                        </p:cTn>
                                        <p:tgtEl>
                                          <p:spTgt spid="1027"/>
                                        </p:tgtEl>
                                        <p:attrNameLst>
                                          <p:attrName>style.visibility</p:attrName>
                                        </p:attrNameLst>
                                      </p:cBhvr>
                                      <p:to>
                                        <p:strVal val="visible"/>
                                      </p:to>
                                    </p:set>
                                    <p:animEffect transition="in" filter="fade">
                                      <p:cBhvr>
                                        <p:cTn id="70" dur="1600" decel="100000"/>
                                        <p:tgtEl>
                                          <p:spTgt spid="1027"/>
                                        </p:tgtEl>
                                      </p:cBhvr>
                                    </p:animEffect>
                                    <p:anim calcmode="lin" valueType="num">
                                      <p:cBhvr>
                                        <p:cTn id="71" dur="1600" decel="100000" fill="hold"/>
                                        <p:tgtEl>
                                          <p:spTgt spid="1027"/>
                                        </p:tgtEl>
                                        <p:attrNameLst>
                                          <p:attrName>style.rotation</p:attrName>
                                        </p:attrNameLst>
                                      </p:cBhvr>
                                      <p:tavLst>
                                        <p:tav tm="0">
                                          <p:val>
                                            <p:fltVal val="-90"/>
                                          </p:val>
                                        </p:tav>
                                        <p:tav tm="100000">
                                          <p:val>
                                            <p:fltVal val="0"/>
                                          </p:val>
                                        </p:tav>
                                      </p:tavLst>
                                    </p:anim>
                                    <p:anim calcmode="lin" valueType="num">
                                      <p:cBhvr>
                                        <p:cTn id="72" dur="1600" decel="100000" fill="hold"/>
                                        <p:tgtEl>
                                          <p:spTgt spid="1027"/>
                                        </p:tgtEl>
                                        <p:attrNameLst>
                                          <p:attrName>ppt_x</p:attrName>
                                        </p:attrNameLst>
                                      </p:cBhvr>
                                      <p:tavLst>
                                        <p:tav tm="0">
                                          <p:val>
                                            <p:strVal val="#ppt_x+0.4"/>
                                          </p:val>
                                        </p:tav>
                                        <p:tav tm="100000">
                                          <p:val>
                                            <p:strVal val="#ppt_x-0.05"/>
                                          </p:val>
                                        </p:tav>
                                      </p:tavLst>
                                    </p:anim>
                                    <p:anim calcmode="lin" valueType="num">
                                      <p:cBhvr>
                                        <p:cTn id="73" dur="1600" decel="100000" fill="hold"/>
                                        <p:tgtEl>
                                          <p:spTgt spid="1027"/>
                                        </p:tgtEl>
                                        <p:attrNameLst>
                                          <p:attrName>ppt_y</p:attrName>
                                        </p:attrNameLst>
                                      </p:cBhvr>
                                      <p:tavLst>
                                        <p:tav tm="0">
                                          <p:val>
                                            <p:strVal val="#ppt_y-0.4"/>
                                          </p:val>
                                        </p:tav>
                                        <p:tav tm="100000">
                                          <p:val>
                                            <p:strVal val="#ppt_y+0.1"/>
                                          </p:val>
                                        </p:tav>
                                      </p:tavLst>
                                    </p:anim>
                                    <p:anim calcmode="lin" valueType="num">
                                      <p:cBhvr>
                                        <p:cTn id="74" dur="400" accel="100000" fill="hold">
                                          <p:stCondLst>
                                            <p:cond delay="1600"/>
                                          </p:stCondLst>
                                        </p:cTn>
                                        <p:tgtEl>
                                          <p:spTgt spid="1027"/>
                                        </p:tgtEl>
                                        <p:attrNameLst>
                                          <p:attrName>ppt_x</p:attrName>
                                        </p:attrNameLst>
                                      </p:cBhvr>
                                      <p:tavLst>
                                        <p:tav tm="0">
                                          <p:val>
                                            <p:strVal val="#ppt_x-0.05"/>
                                          </p:val>
                                        </p:tav>
                                        <p:tav tm="100000">
                                          <p:val>
                                            <p:strVal val="#ppt_x"/>
                                          </p:val>
                                        </p:tav>
                                      </p:tavLst>
                                    </p:anim>
                                    <p:anim calcmode="lin" valueType="num">
                                      <p:cBhvr>
                                        <p:cTn id="75" dur="400" accel="100000" fill="hold">
                                          <p:stCondLst>
                                            <p:cond delay="1600"/>
                                          </p:stCondLst>
                                        </p:cTn>
                                        <p:tgtEl>
                                          <p:spTgt spid="102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p:cNvSpPr/>
          <p:nvPr/>
        </p:nvSpPr>
        <p:spPr>
          <a:xfrm>
            <a:off x="1595407" y="1558345"/>
            <a:ext cx="4899839" cy="35288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p:cNvSpPr>
            <a:spLocks noGrp="1"/>
          </p:cNvSpPr>
          <p:nvPr>
            <p:ph type="title"/>
          </p:nvPr>
        </p:nvSpPr>
        <p:spPr/>
        <p:txBody>
          <a:bodyPr>
            <a:noAutofit/>
          </a:bodyPr>
          <a:lstStyle/>
          <a:p>
            <a:r>
              <a:rPr lang="nl-NL" sz="3600" dirty="0"/>
              <a:t>6. Verwijzing naar boeken &amp; websites</a:t>
            </a:r>
          </a:p>
        </p:txBody>
      </p:sp>
      <p:sp>
        <p:nvSpPr>
          <p:cNvPr id="3" name="Tijdelijke aanduiding voor inhoud 2"/>
          <p:cNvSpPr>
            <a:spLocks noGrp="1"/>
          </p:cNvSpPr>
          <p:nvPr>
            <p:ph idx="1"/>
          </p:nvPr>
        </p:nvSpPr>
        <p:spPr>
          <a:xfrm>
            <a:off x="1595406" y="1714488"/>
            <a:ext cx="8229600" cy="5143512"/>
          </a:xfrm>
        </p:spPr>
        <p:txBody>
          <a:bodyPr>
            <a:normAutofit/>
          </a:bodyPr>
          <a:lstStyle/>
          <a:p>
            <a:r>
              <a:rPr lang="nl-NL" sz="2400" dirty="0">
                <a:hlinkClick r:id="rId3"/>
              </a:rPr>
              <a:t>Stichting Anemoon</a:t>
            </a:r>
            <a:endParaRPr lang="nl-NL" sz="2400" dirty="0"/>
          </a:p>
          <a:p>
            <a:r>
              <a:rPr lang="nl-NL" sz="2400" dirty="0">
                <a:hlinkClick r:id="rId4"/>
              </a:rPr>
              <a:t>Duik de </a:t>
            </a:r>
            <a:r>
              <a:rPr lang="nl-NL" sz="2400" dirty="0" err="1">
                <a:hlinkClick r:id="rId4"/>
              </a:rPr>
              <a:t>noordzee</a:t>
            </a:r>
            <a:r>
              <a:rPr lang="nl-NL" sz="2400" dirty="0">
                <a:hlinkClick r:id="rId4"/>
              </a:rPr>
              <a:t> schoon</a:t>
            </a:r>
            <a:endParaRPr lang="nl-NL" sz="2400" dirty="0"/>
          </a:p>
          <a:p>
            <a:r>
              <a:rPr lang="nl-NL" sz="2400" dirty="0">
                <a:hlinkClick r:id="rId5"/>
              </a:rPr>
              <a:t>Stichting De Noordzee</a:t>
            </a:r>
            <a:endParaRPr lang="nl-NL" sz="2400" dirty="0"/>
          </a:p>
          <a:p>
            <a:r>
              <a:rPr lang="nl-NL" sz="2400" dirty="0">
                <a:hlinkClick r:id="rId6"/>
              </a:rPr>
              <a:t>NOB en natuur</a:t>
            </a:r>
            <a:endParaRPr lang="nl-NL" sz="2400" dirty="0"/>
          </a:p>
          <a:p>
            <a:r>
              <a:rPr lang="nl-NL" sz="2400" dirty="0">
                <a:hlinkClick r:id="rId7"/>
              </a:rPr>
              <a:t>Duiken in Beeld</a:t>
            </a:r>
            <a:endParaRPr lang="nl-NL" sz="2400" dirty="0"/>
          </a:p>
          <a:p>
            <a:r>
              <a:rPr lang="nl-NL" sz="2400" dirty="0">
                <a:hlinkClick r:id="rId8"/>
              </a:rPr>
              <a:t>KoolTiel</a:t>
            </a:r>
            <a:endParaRPr lang="nl-NL" sz="2400" dirty="0"/>
          </a:p>
        </p:txBody>
      </p:sp>
      <p:sp>
        <p:nvSpPr>
          <p:cNvPr id="4" name="Text Box 23"/>
          <p:cNvSpPr txBox="1">
            <a:spLocks noChangeArrowheads="1"/>
          </p:cNvSpPr>
          <p:nvPr/>
        </p:nvSpPr>
        <p:spPr bwMode="auto">
          <a:xfrm>
            <a:off x="9739338" y="6560130"/>
            <a:ext cx="1214446" cy="369332"/>
          </a:xfrm>
          <a:prstGeom prst="rect">
            <a:avLst/>
          </a:prstGeom>
          <a:noFill/>
          <a:ln w="12700">
            <a:noFill/>
            <a:miter lim="800000"/>
            <a:headEnd/>
            <a:tailEnd/>
          </a:ln>
        </p:spPr>
        <p:txBody>
          <a:bodyPr wrap="square" anchor="ctr">
            <a:spAutoFit/>
          </a:bodyPr>
          <a:lstStyle/>
          <a:p>
            <a:r>
              <a:rPr lang="nl-NL" dirty="0"/>
              <a:t>169-171</a:t>
            </a:r>
          </a:p>
        </p:txBody>
      </p:sp>
      <p:pic>
        <p:nvPicPr>
          <p:cNvPr id="8" name="Afbeelding 7"/>
          <p:cNvPicPr>
            <a:picLocks noChangeAspect="1"/>
          </p:cNvPicPr>
          <p:nvPr/>
        </p:nvPicPr>
        <p:blipFill>
          <a:blip r:embed="rId9"/>
          <a:stretch>
            <a:fillRect/>
          </a:stretch>
        </p:blipFill>
        <p:spPr>
          <a:xfrm>
            <a:off x="5905500" y="2534053"/>
            <a:ext cx="4762500" cy="3438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kstvak 8"/>
          <p:cNvSpPr txBox="1"/>
          <p:nvPr/>
        </p:nvSpPr>
        <p:spPr>
          <a:xfrm>
            <a:off x="3195782" y="6123710"/>
            <a:ext cx="2028376" cy="461665"/>
          </a:xfrm>
          <a:prstGeom prst="rect">
            <a:avLst/>
          </a:prstGeom>
          <a:noFill/>
        </p:spPr>
        <p:txBody>
          <a:bodyPr wrap="none" rtlCol="0">
            <a:spAutoFit/>
          </a:bodyPr>
          <a:lstStyle/>
          <a:p>
            <a:r>
              <a:rPr lang="nl-NL" sz="2400" dirty="0">
                <a:solidFill>
                  <a:schemeClr val="accent1"/>
                </a:solidFill>
              </a:rPr>
              <a:t>Strandkrabben</a:t>
            </a:r>
          </a:p>
        </p:txBody>
      </p:sp>
      <p:sp>
        <p:nvSpPr>
          <p:cNvPr id="6" name="Tijdelijke aanduiding voor dianummer 5">
            <a:extLst>
              <a:ext uri="{FF2B5EF4-FFF2-40B4-BE49-F238E27FC236}">
                <a16:creationId xmlns:a16="http://schemas.microsoft.com/office/drawing/2014/main" id="{F7BB94CF-3C02-4512-B109-7BB31E5DD73F}"/>
              </a:ext>
            </a:extLst>
          </p:cNvPr>
          <p:cNvSpPr>
            <a:spLocks noGrp="1"/>
          </p:cNvSpPr>
          <p:nvPr>
            <p:ph type="sldNum" sz="quarter" idx="12"/>
          </p:nvPr>
        </p:nvSpPr>
        <p:spPr/>
        <p:txBody>
          <a:bodyPr/>
          <a:lstStyle/>
          <a:p>
            <a:fld id="{ECA1B8AA-CDE6-4FAC-B964-C03C65C26EBE}" type="slidenum">
              <a:rPr lang="nl-NL" smtClean="0"/>
              <a:t>27</a:t>
            </a:fld>
            <a:endParaRPr lang="nl-NL"/>
          </a:p>
        </p:txBody>
      </p:sp>
    </p:spTree>
    <p:extLst>
      <p:ext uri="{BB962C8B-B14F-4D97-AF65-F5344CB8AC3E}">
        <p14:creationId xmlns:p14="http://schemas.microsoft.com/office/powerpoint/2010/main" val="1813717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65889"/>
            <a:ext cx="8788195" cy="1325563"/>
          </a:xfrm>
        </p:spPr>
        <p:txBody>
          <a:bodyPr>
            <a:noAutofit/>
          </a:bodyPr>
          <a:lstStyle/>
          <a:p>
            <a:pPr algn="l"/>
            <a:r>
              <a:rPr lang="nl-NL" sz="3600" dirty="0"/>
              <a:t>Blok 6: Zoet waterduik</a:t>
            </a:r>
          </a:p>
        </p:txBody>
      </p:sp>
      <p:sp>
        <p:nvSpPr>
          <p:cNvPr id="3" name="Tijdelijke aanduiding voor inhoud 2"/>
          <p:cNvSpPr>
            <a:spLocks noGrp="1"/>
          </p:cNvSpPr>
          <p:nvPr>
            <p:ph idx="1"/>
          </p:nvPr>
        </p:nvSpPr>
        <p:spPr>
          <a:xfrm>
            <a:off x="542925" y="1844675"/>
            <a:ext cx="10515600" cy="4351338"/>
          </a:xfrm>
        </p:spPr>
        <p:txBody>
          <a:bodyPr/>
          <a:lstStyle/>
          <a:p>
            <a:r>
              <a:rPr lang="nl-NL" dirty="0"/>
              <a:t>Zoet waterduik:</a:t>
            </a:r>
          </a:p>
          <a:p>
            <a:pPr lvl="1"/>
            <a:r>
              <a:rPr lang="nl-NL" dirty="0"/>
              <a:t>Ten minste 10 soorten</a:t>
            </a:r>
          </a:p>
          <a:p>
            <a:pPr lvl="1"/>
            <a:r>
              <a:rPr lang="nl-NL" dirty="0"/>
              <a:t>Ten minste 3 stammen</a:t>
            </a:r>
          </a:p>
          <a:p>
            <a:pPr lvl="1"/>
            <a:r>
              <a:rPr lang="nl-NL" dirty="0"/>
              <a:t>Onderscheid hard substraat, zacht substraat</a:t>
            </a:r>
          </a:p>
          <a:p>
            <a:pPr lvl="1"/>
            <a:endParaRPr lang="nl-NL" dirty="0"/>
          </a:p>
          <a:p>
            <a:r>
              <a:rPr lang="nl-NL" dirty="0"/>
              <a:t>Noteer resultaat op verzamelstaat.</a:t>
            </a:r>
          </a:p>
          <a:p>
            <a:r>
              <a:rPr lang="nl-NL" dirty="0"/>
              <a:t>Als je aanvullingen hebt op “soorten in onze plas” meldt dat dan.</a:t>
            </a:r>
          </a:p>
        </p:txBody>
      </p:sp>
      <p:pic>
        <p:nvPicPr>
          <p:cNvPr id="4" name="Picture 2"/>
          <p:cNvPicPr>
            <a:picLocks noChangeAspect="1" noChangeArrowheads="1"/>
          </p:cNvPicPr>
          <p:nvPr/>
        </p:nvPicPr>
        <p:blipFill>
          <a:blip r:embed="rId3" cstate="print"/>
          <a:srcRect/>
          <a:stretch>
            <a:fillRect/>
          </a:stretch>
        </p:blipFill>
        <p:spPr bwMode="auto">
          <a:xfrm>
            <a:off x="7195355" y="0"/>
            <a:ext cx="4996645" cy="3747483"/>
          </a:xfrm>
          <a:prstGeom prst="rect">
            <a:avLst/>
          </a:prstGeom>
          <a:ln>
            <a:noFill/>
          </a:ln>
          <a:effectLst>
            <a:outerShdw blurRad="292100" dist="139700" dir="2700000" algn="tl" rotWithShape="0">
              <a:srgbClr val="333333">
                <a:alpha val="65000"/>
              </a:srgbClr>
            </a:outerShdw>
          </a:effectLst>
        </p:spPr>
      </p:pic>
      <p:sp>
        <p:nvSpPr>
          <p:cNvPr id="5" name="Tekstvak 4"/>
          <p:cNvSpPr txBox="1"/>
          <p:nvPr/>
        </p:nvSpPr>
        <p:spPr>
          <a:xfrm>
            <a:off x="9558863" y="3901455"/>
            <a:ext cx="1562351" cy="461665"/>
          </a:xfrm>
          <a:prstGeom prst="rect">
            <a:avLst/>
          </a:prstGeom>
          <a:noFill/>
        </p:spPr>
        <p:txBody>
          <a:bodyPr wrap="none" rtlCol="0">
            <a:spAutoFit/>
          </a:bodyPr>
          <a:lstStyle/>
          <a:p>
            <a:r>
              <a:rPr lang="en-GB" sz="2400" dirty="0" err="1">
                <a:solidFill>
                  <a:srgbClr val="00B050"/>
                </a:solidFill>
              </a:rPr>
              <a:t>Vederkruid</a:t>
            </a:r>
            <a:endParaRPr lang="en-GB" sz="2400" dirty="0">
              <a:solidFill>
                <a:srgbClr val="00B050"/>
              </a:solidFill>
            </a:endParaRPr>
          </a:p>
        </p:txBody>
      </p:sp>
      <p:sp>
        <p:nvSpPr>
          <p:cNvPr id="6" name="Tijdelijke aanduiding voor dianummer 5">
            <a:extLst>
              <a:ext uri="{FF2B5EF4-FFF2-40B4-BE49-F238E27FC236}">
                <a16:creationId xmlns:a16="http://schemas.microsoft.com/office/drawing/2014/main" id="{84ABB3AA-1D44-4B22-B130-83981E2BD7D2}"/>
              </a:ext>
            </a:extLst>
          </p:cNvPr>
          <p:cNvSpPr>
            <a:spLocks noGrp="1"/>
          </p:cNvSpPr>
          <p:nvPr>
            <p:ph type="sldNum" sz="quarter" idx="12"/>
          </p:nvPr>
        </p:nvSpPr>
        <p:spPr/>
        <p:txBody>
          <a:bodyPr/>
          <a:lstStyle/>
          <a:p>
            <a:fld id="{ECA1B8AA-CDE6-4FAC-B964-C03C65C26EBE}" type="slidenum">
              <a:rPr lang="nl-NL" smtClean="0"/>
              <a:t>28</a:t>
            </a:fld>
            <a:endParaRPr lang="nl-NL"/>
          </a:p>
        </p:txBody>
      </p:sp>
    </p:spTree>
    <p:extLst>
      <p:ext uri="{BB962C8B-B14F-4D97-AF65-F5344CB8AC3E}">
        <p14:creationId xmlns:p14="http://schemas.microsoft.com/office/powerpoint/2010/main" val="3206295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a:solidFill>
                  <a:schemeClr val="accent2"/>
                </a:solidFill>
              </a:rPr>
              <a:t>De Ecologie Quiz</a:t>
            </a:r>
          </a:p>
        </p:txBody>
      </p:sp>
      <p:sp>
        <p:nvSpPr>
          <p:cNvPr id="6" name="Tijdelijke aanduiding voor inhoud 5"/>
          <p:cNvSpPr>
            <a:spLocks noGrp="1"/>
          </p:cNvSpPr>
          <p:nvPr>
            <p:ph idx="1"/>
          </p:nvPr>
        </p:nvSpPr>
        <p:spPr>
          <a:xfrm>
            <a:off x="1036949" y="1461407"/>
            <a:ext cx="5509814" cy="4715556"/>
          </a:xfrm>
        </p:spPr>
        <p:txBody>
          <a:bodyPr>
            <a:normAutofit/>
          </a:bodyPr>
          <a:lstStyle/>
          <a:p>
            <a:r>
              <a:rPr lang="nl-NL" sz="3200" dirty="0"/>
              <a:t>10 vragen over hoofdstuk 4</a:t>
            </a:r>
          </a:p>
          <a:p>
            <a:r>
              <a:rPr lang="nl-NL" sz="3200" dirty="0"/>
              <a:t>Zes foto’s/vraag. </a:t>
            </a:r>
          </a:p>
          <a:p>
            <a:r>
              <a:rPr lang="nl-NL" sz="3200" dirty="0"/>
              <a:t>20 seconde per vraag</a:t>
            </a:r>
          </a:p>
          <a:p>
            <a:r>
              <a:rPr lang="nl-NL" sz="3200" dirty="0"/>
              <a:t>Meerdere antwoorden mogelijk</a:t>
            </a:r>
          </a:p>
          <a:p>
            <a:r>
              <a:rPr lang="nl-NL" sz="3200" dirty="0"/>
              <a:t>Welk team heeft de meeste antwoorden goed?</a:t>
            </a:r>
          </a:p>
          <a:p>
            <a:r>
              <a:rPr lang="nl-NL" sz="3200" dirty="0"/>
              <a:t>Vul in </a:t>
            </a:r>
            <a:r>
              <a:rPr lang="nl-NL" sz="4000" dirty="0">
                <a:solidFill>
                  <a:srgbClr val="92D050"/>
                </a:solidFill>
              </a:rPr>
              <a:t>√</a:t>
            </a:r>
            <a:r>
              <a:rPr lang="nl-NL" sz="3200" dirty="0"/>
              <a:t> of </a:t>
            </a:r>
            <a:r>
              <a:rPr lang="nl-NL" sz="3600" dirty="0">
                <a:solidFill>
                  <a:srgbClr val="FF0000"/>
                </a:solidFill>
              </a:rPr>
              <a:t>X</a:t>
            </a:r>
            <a:endParaRPr lang="nl-NL" sz="3200" dirty="0">
              <a:solidFill>
                <a:srgbClr val="FF0000"/>
              </a:solidFill>
            </a:endParaRPr>
          </a:p>
        </p:txBody>
      </p:sp>
      <p:pic>
        <p:nvPicPr>
          <p:cNvPr id="3" name="Picture 3"/>
          <p:cNvPicPr>
            <a:picLocks noChangeAspect="1" noChangeArrowheads="1"/>
          </p:cNvPicPr>
          <p:nvPr/>
        </p:nvPicPr>
        <p:blipFill>
          <a:blip r:embed="rId3" cstate="print"/>
          <a:srcRect/>
          <a:stretch>
            <a:fillRect/>
          </a:stretch>
        </p:blipFill>
        <p:spPr bwMode="auto">
          <a:xfrm>
            <a:off x="6493213" y="2100507"/>
            <a:ext cx="4970749" cy="4267551"/>
          </a:xfrm>
          <a:prstGeom prst="rect">
            <a:avLst/>
          </a:prstGeom>
          <a:ln>
            <a:noFill/>
          </a:ln>
          <a:effectLst>
            <a:outerShdw blurRad="292100" dist="139700" dir="2700000" algn="tl" rotWithShape="0">
              <a:srgbClr val="333333">
                <a:alpha val="65000"/>
              </a:srgbClr>
            </a:outerShdw>
          </a:effectLst>
        </p:spPr>
      </p:pic>
      <p:sp>
        <p:nvSpPr>
          <p:cNvPr id="4" name="Tekstvak 3"/>
          <p:cNvSpPr txBox="1"/>
          <p:nvPr/>
        </p:nvSpPr>
        <p:spPr>
          <a:xfrm>
            <a:off x="6787684" y="1550879"/>
            <a:ext cx="4009111" cy="461665"/>
          </a:xfrm>
          <a:prstGeom prst="rect">
            <a:avLst/>
          </a:prstGeom>
          <a:noFill/>
        </p:spPr>
        <p:txBody>
          <a:bodyPr wrap="none" rtlCol="0">
            <a:spAutoFit/>
          </a:bodyPr>
          <a:lstStyle/>
          <a:p>
            <a:r>
              <a:rPr lang="nl-NL" sz="2400" dirty="0">
                <a:solidFill>
                  <a:srgbClr val="00B050"/>
                </a:solidFill>
              </a:rPr>
              <a:t>Snoek, Waterpest, Bloedzuiger</a:t>
            </a:r>
          </a:p>
        </p:txBody>
      </p:sp>
      <p:sp>
        <p:nvSpPr>
          <p:cNvPr id="2" name="Tijdelijke aanduiding voor dianummer 1">
            <a:extLst>
              <a:ext uri="{FF2B5EF4-FFF2-40B4-BE49-F238E27FC236}">
                <a16:creationId xmlns:a16="http://schemas.microsoft.com/office/drawing/2014/main" id="{F00B0278-0C08-4CAA-BE81-E448249B4CF3}"/>
              </a:ext>
            </a:extLst>
          </p:cNvPr>
          <p:cNvSpPr>
            <a:spLocks noGrp="1"/>
          </p:cNvSpPr>
          <p:nvPr>
            <p:ph type="sldNum" sz="quarter" idx="12"/>
          </p:nvPr>
        </p:nvSpPr>
        <p:spPr/>
        <p:txBody>
          <a:bodyPr/>
          <a:lstStyle/>
          <a:p>
            <a:fld id="{ECA1B8AA-CDE6-4FAC-B964-C03C65C26EBE}" type="slidenum">
              <a:rPr lang="nl-NL" smtClean="0"/>
              <a:t>29</a:t>
            </a:fld>
            <a:endParaRPr lang="nl-NL"/>
          </a:p>
        </p:txBody>
      </p:sp>
    </p:spTree>
    <p:extLst>
      <p:ext uri="{BB962C8B-B14F-4D97-AF65-F5344CB8AC3E}">
        <p14:creationId xmlns:p14="http://schemas.microsoft.com/office/powerpoint/2010/main" val="1629539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dirty="0"/>
              <a:t>Voorbeeld vraag: Niet tropisch zijn…</a:t>
            </a:r>
          </a:p>
        </p:txBody>
      </p:sp>
      <p:sp>
        <p:nvSpPr>
          <p:cNvPr id="10" name="Tekstvak 9"/>
          <p:cNvSpPr txBox="1"/>
          <p:nvPr/>
        </p:nvSpPr>
        <p:spPr>
          <a:xfrm>
            <a:off x="1952597" y="3714752"/>
            <a:ext cx="6361037" cy="369332"/>
          </a:xfrm>
          <a:prstGeom prst="rect">
            <a:avLst/>
          </a:prstGeom>
          <a:noFill/>
        </p:spPr>
        <p:txBody>
          <a:bodyPr wrap="none" rtlCol="0">
            <a:spAutoFit/>
          </a:bodyPr>
          <a:lstStyle/>
          <a:p>
            <a:r>
              <a:rPr lang="nl-NL" dirty="0">
                <a:solidFill>
                  <a:schemeClr val="bg1"/>
                </a:solidFill>
              </a:rPr>
              <a:t>A:                                                    B:                                                    C:</a:t>
            </a:r>
          </a:p>
        </p:txBody>
      </p:sp>
      <p:sp>
        <p:nvSpPr>
          <p:cNvPr id="11" name="Tekstvak 10"/>
          <p:cNvSpPr txBox="1"/>
          <p:nvPr/>
        </p:nvSpPr>
        <p:spPr>
          <a:xfrm>
            <a:off x="1952597" y="5988626"/>
            <a:ext cx="6361037" cy="369332"/>
          </a:xfrm>
          <a:prstGeom prst="rect">
            <a:avLst/>
          </a:prstGeom>
          <a:noFill/>
        </p:spPr>
        <p:txBody>
          <a:bodyPr wrap="none" rtlCol="0">
            <a:spAutoFit/>
          </a:bodyPr>
          <a:lstStyle/>
          <a:p>
            <a:r>
              <a:rPr lang="nl-NL" dirty="0">
                <a:solidFill>
                  <a:schemeClr val="bg1"/>
                </a:solidFill>
              </a:rPr>
              <a:t>D:                                                    E:                                                      F:</a:t>
            </a:r>
          </a:p>
        </p:txBody>
      </p:sp>
      <p:pic>
        <p:nvPicPr>
          <p:cNvPr id="4" name="Afbeelding 3"/>
          <p:cNvPicPr>
            <a:picLocks noChangeAspect="1"/>
          </p:cNvPicPr>
          <p:nvPr/>
        </p:nvPicPr>
        <p:blipFill>
          <a:blip r:embed="rId3"/>
          <a:stretch>
            <a:fillRect/>
          </a:stretch>
        </p:blipFill>
        <p:spPr>
          <a:xfrm>
            <a:off x="1952596" y="1853782"/>
            <a:ext cx="2386042" cy="1789532"/>
          </a:xfrm>
          <a:prstGeom prst="rect">
            <a:avLst/>
          </a:prstGeom>
        </p:spPr>
      </p:pic>
      <p:pic>
        <p:nvPicPr>
          <p:cNvPr id="5" name="Afbeelding 4"/>
          <p:cNvPicPr>
            <a:picLocks noChangeAspect="1"/>
          </p:cNvPicPr>
          <p:nvPr/>
        </p:nvPicPr>
        <p:blipFill>
          <a:blip r:embed="rId4"/>
          <a:stretch>
            <a:fillRect/>
          </a:stretch>
        </p:blipFill>
        <p:spPr>
          <a:xfrm>
            <a:off x="4893477" y="1910968"/>
            <a:ext cx="2405046" cy="1803784"/>
          </a:xfrm>
          <a:prstGeom prst="rect">
            <a:avLst/>
          </a:prstGeom>
        </p:spPr>
      </p:pic>
      <p:pic>
        <p:nvPicPr>
          <p:cNvPr id="6" name="Afbeelding 5"/>
          <p:cNvPicPr>
            <a:picLocks noChangeAspect="1"/>
          </p:cNvPicPr>
          <p:nvPr/>
        </p:nvPicPr>
        <p:blipFill>
          <a:blip r:embed="rId5"/>
          <a:stretch>
            <a:fillRect/>
          </a:stretch>
        </p:blipFill>
        <p:spPr>
          <a:xfrm>
            <a:off x="7881950" y="1853782"/>
            <a:ext cx="2381250" cy="1785938"/>
          </a:xfrm>
          <a:prstGeom prst="rect">
            <a:avLst/>
          </a:prstGeom>
        </p:spPr>
      </p:pic>
      <p:pic>
        <p:nvPicPr>
          <p:cNvPr id="7" name="Afbeelding 6"/>
          <p:cNvPicPr>
            <a:picLocks noChangeAspect="1"/>
          </p:cNvPicPr>
          <p:nvPr/>
        </p:nvPicPr>
        <p:blipFill>
          <a:blip r:embed="rId6"/>
          <a:stretch>
            <a:fillRect/>
          </a:stretch>
        </p:blipFill>
        <p:spPr>
          <a:xfrm>
            <a:off x="1952596" y="4186952"/>
            <a:ext cx="2402232" cy="1801674"/>
          </a:xfrm>
          <a:prstGeom prst="rect">
            <a:avLst/>
          </a:prstGeom>
        </p:spPr>
      </p:pic>
      <p:pic>
        <p:nvPicPr>
          <p:cNvPr id="8" name="Afbeelding 7"/>
          <p:cNvPicPr>
            <a:picLocks noChangeAspect="1"/>
          </p:cNvPicPr>
          <p:nvPr/>
        </p:nvPicPr>
        <p:blipFill>
          <a:blip r:embed="rId7"/>
          <a:stretch>
            <a:fillRect/>
          </a:stretch>
        </p:blipFill>
        <p:spPr>
          <a:xfrm>
            <a:off x="7852116" y="4168803"/>
            <a:ext cx="2411085" cy="1808314"/>
          </a:xfrm>
          <a:prstGeom prst="rect">
            <a:avLst/>
          </a:prstGeom>
        </p:spPr>
      </p:pic>
      <p:pic>
        <p:nvPicPr>
          <p:cNvPr id="9" name="Afbeelding 8"/>
          <p:cNvPicPr>
            <a:picLocks noChangeAspect="1"/>
          </p:cNvPicPr>
          <p:nvPr/>
        </p:nvPicPr>
        <p:blipFill>
          <a:blip r:embed="rId8"/>
          <a:stretch>
            <a:fillRect/>
          </a:stretch>
        </p:blipFill>
        <p:spPr>
          <a:xfrm>
            <a:off x="4893477" y="4167476"/>
            <a:ext cx="2461014" cy="1821150"/>
          </a:xfrm>
          <a:prstGeom prst="rect">
            <a:avLst/>
          </a:prstGeom>
        </p:spPr>
      </p:pic>
      <p:sp>
        <p:nvSpPr>
          <p:cNvPr id="3" name="Tijdelijke aanduiding voor dianummer 2">
            <a:extLst>
              <a:ext uri="{FF2B5EF4-FFF2-40B4-BE49-F238E27FC236}">
                <a16:creationId xmlns:a16="http://schemas.microsoft.com/office/drawing/2014/main" id="{5B2CD4AB-1CAE-405C-A81D-353411A2C74D}"/>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30</a:t>
            </a:fld>
            <a:endParaRPr lang="nl-NL"/>
          </a:p>
        </p:txBody>
      </p:sp>
    </p:spTree>
    <p:extLst>
      <p:ext uri="{BB962C8B-B14F-4D97-AF65-F5344CB8AC3E}">
        <p14:creationId xmlns:p14="http://schemas.microsoft.com/office/powerpoint/2010/main" val="4244873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dirty="0"/>
              <a:t>Voorbeeld vraag: Niet tropisch zijn…</a:t>
            </a:r>
          </a:p>
        </p:txBody>
      </p:sp>
      <p:sp>
        <p:nvSpPr>
          <p:cNvPr id="10" name="Tekstvak 9"/>
          <p:cNvSpPr txBox="1"/>
          <p:nvPr/>
        </p:nvSpPr>
        <p:spPr>
          <a:xfrm>
            <a:off x="1952596" y="3714752"/>
            <a:ext cx="8176534" cy="369332"/>
          </a:xfrm>
          <a:prstGeom prst="rect">
            <a:avLst/>
          </a:prstGeom>
          <a:noFill/>
        </p:spPr>
        <p:txBody>
          <a:bodyPr wrap="none" rtlCol="0">
            <a:spAutoFit/>
          </a:bodyPr>
          <a:lstStyle/>
          <a:p>
            <a:r>
              <a:rPr lang="nl-NL" dirty="0">
                <a:solidFill>
                  <a:schemeClr val="bg1"/>
                </a:solidFill>
              </a:rPr>
              <a:t>A: Platworm	                        B: Poelslak                                   C: </a:t>
            </a:r>
            <a:r>
              <a:rPr lang="nl-NL" dirty="0" err="1">
                <a:solidFill>
                  <a:schemeClr val="bg1"/>
                </a:solidFill>
              </a:rPr>
              <a:t>Doorgroeid</a:t>
            </a:r>
            <a:r>
              <a:rPr lang="nl-NL" dirty="0">
                <a:solidFill>
                  <a:schemeClr val="bg1"/>
                </a:solidFill>
              </a:rPr>
              <a:t> </a:t>
            </a:r>
            <a:r>
              <a:rPr lang="nl-NL" dirty="0" err="1">
                <a:solidFill>
                  <a:schemeClr val="bg1"/>
                </a:solidFill>
              </a:rPr>
              <a:t>Fontijnkruid</a:t>
            </a:r>
            <a:endParaRPr lang="nl-NL" dirty="0">
              <a:solidFill>
                <a:schemeClr val="bg1"/>
              </a:solidFill>
            </a:endParaRPr>
          </a:p>
        </p:txBody>
      </p:sp>
      <p:sp>
        <p:nvSpPr>
          <p:cNvPr id="11" name="Tekstvak 10"/>
          <p:cNvSpPr txBox="1"/>
          <p:nvPr/>
        </p:nvSpPr>
        <p:spPr>
          <a:xfrm>
            <a:off x="1952596" y="5988626"/>
            <a:ext cx="7391960" cy="369332"/>
          </a:xfrm>
          <a:prstGeom prst="rect">
            <a:avLst/>
          </a:prstGeom>
          <a:noFill/>
        </p:spPr>
        <p:txBody>
          <a:bodyPr wrap="none" rtlCol="0">
            <a:spAutoFit/>
          </a:bodyPr>
          <a:lstStyle/>
          <a:p>
            <a:r>
              <a:rPr lang="nl-NL" dirty="0">
                <a:solidFill>
                  <a:schemeClr val="bg1"/>
                </a:solidFill>
              </a:rPr>
              <a:t>D: Snoek                                        E: Platworm (Oman)                     F: Kokerjuffer</a:t>
            </a:r>
          </a:p>
        </p:txBody>
      </p:sp>
      <p:pic>
        <p:nvPicPr>
          <p:cNvPr id="4" name="Afbeelding 3"/>
          <p:cNvPicPr>
            <a:picLocks noChangeAspect="1"/>
          </p:cNvPicPr>
          <p:nvPr/>
        </p:nvPicPr>
        <p:blipFill>
          <a:blip r:embed="rId3"/>
          <a:stretch>
            <a:fillRect/>
          </a:stretch>
        </p:blipFill>
        <p:spPr>
          <a:xfrm>
            <a:off x="1952596" y="1853782"/>
            <a:ext cx="2386042" cy="1789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Afbeelding 4"/>
          <p:cNvPicPr>
            <a:picLocks noChangeAspect="1"/>
          </p:cNvPicPr>
          <p:nvPr/>
        </p:nvPicPr>
        <p:blipFill>
          <a:blip r:embed="rId4"/>
          <a:stretch>
            <a:fillRect/>
          </a:stretch>
        </p:blipFill>
        <p:spPr>
          <a:xfrm>
            <a:off x="4893477" y="1910968"/>
            <a:ext cx="2405046" cy="1803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Afbeelding 5"/>
          <p:cNvPicPr>
            <a:picLocks noChangeAspect="1"/>
          </p:cNvPicPr>
          <p:nvPr/>
        </p:nvPicPr>
        <p:blipFill>
          <a:blip r:embed="rId5"/>
          <a:stretch>
            <a:fillRect/>
          </a:stretch>
        </p:blipFill>
        <p:spPr>
          <a:xfrm>
            <a:off x="7881950" y="1853782"/>
            <a:ext cx="2381250" cy="17859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Afbeelding 6"/>
          <p:cNvPicPr>
            <a:picLocks noChangeAspect="1"/>
          </p:cNvPicPr>
          <p:nvPr/>
        </p:nvPicPr>
        <p:blipFill>
          <a:blip r:embed="rId6"/>
          <a:stretch>
            <a:fillRect/>
          </a:stretch>
        </p:blipFill>
        <p:spPr>
          <a:xfrm>
            <a:off x="1952596" y="4186952"/>
            <a:ext cx="2402232" cy="18016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Afbeelding 7"/>
          <p:cNvPicPr>
            <a:picLocks noChangeAspect="1"/>
          </p:cNvPicPr>
          <p:nvPr/>
        </p:nvPicPr>
        <p:blipFill>
          <a:blip r:embed="rId7"/>
          <a:stretch>
            <a:fillRect/>
          </a:stretch>
        </p:blipFill>
        <p:spPr>
          <a:xfrm>
            <a:off x="7852116" y="4168803"/>
            <a:ext cx="2411085" cy="1808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Afbeelding 8"/>
          <p:cNvPicPr>
            <a:picLocks noChangeAspect="1"/>
          </p:cNvPicPr>
          <p:nvPr/>
        </p:nvPicPr>
        <p:blipFill>
          <a:blip r:embed="rId8"/>
          <a:stretch>
            <a:fillRect/>
          </a:stretch>
        </p:blipFill>
        <p:spPr>
          <a:xfrm>
            <a:off x="4893477" y="4167476"/>
            <a:ext cx="2461014" cy="1821150"/>
          </a:xfrm>
          <a:prstGeom prst="rect">
            <a:avLst/>
          </a:prstGeom>
        </p:spPr>
      </p:pic>
      <p:sp>
        <p:nvSpPr>
          <p:cNvPr id="3" name="Tijdelijke aanduiding voor dianummer 2">
            <a:extLst>
              <a:ext uri="{FF2B5EF4-FFF2-40B4-BE49-F238E27FC236}">
                <a16:creationId xmlns:a16="http://schemas.microsoft.com/office/drawing/2014/main" id="{3DC36B8C-4E94-4CFF-99F9-E0FF84379F1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31</a:t>
            </a:fld>
            <a:endParaRPr lang="nl-NL"/>
          </a:p>
        </p:txBody>
      </p:sp>
    </p:spTree>
    <p:extLst>
      <p:ext uri="{BB962C8B-B14F-4D97-AF65-F5344CB8AC3E}">
        <p14:creationId xmlns:p14="http://schemas.microsoft.com/office/powerpoint/2010/main" val="34159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De quiz… Er kunnen meerdere antwoorden goed zijn!!!!</a:t>
            </a:r>
            <a:endParaRPr lang="en-GB" dirty="0"/>
          </a:p>
        </p:txBody>
      </p:sp>
      <p:graphicFrame>
        <p:nvGraphicFramePr>
          <p:cNvPr id="6" name="Tijdelijke aanduiding voor inhoud 5"/>
          <p:cNvGraphicFramePr>
            <a:graphicFrameLocks noGrp="1"/>
          </p:cNvGraphicFramePr>
          <p:nvPr>
            <p:ph idx="1"/>
          </p:nvPr>
        </p:nvGraphicFramePr>
        <p:xfrm>
          <a:off x="2026510" y="1972834"/>
          <a:ext cx="8012840" cy="4079240"/>
        </p:xfrm>
        <a:graphic>
          <a:graphicData uri="http://schemas.openxmlformats.org/drawingml/2006/table">
            <a:tbl>
              <a:tblPr firstRow="1" bandRow="1">
                <a:tableStyleId>{5C22544A-7EE6-4342-B048-85BDC9FD1C3A}</a:tableStyleId>
              </a:tblPr>
              <a:tblGrid>
                <a:gridCol w="1001605">
                  <a:extLst>
                    <a:ext uri="{9D8B030D-6E8A-4147-A177-3AD203B41FA5}">
                      <a16:colId xmlns:a16="http://schemas.microsoft.com/office/drawing/2014/main" val="20000"/>
                    </a:ext>
                  </a:extLst>
                </a:gridCol>
                <a:gridCol w="1001605">
                  <a:extLst>
                    <a:ext uri="{9D8B030D-6E8A-4147-A177-3AD203B41FA5}">
                      <a16:colId xmlns:a16="http://schemas.microsoft.com/office/drawing/2014/main" val="20001"/>
                    </a:ext>
                  </a:extLst>
                </a:gridCol>
                <a:gridCol w="1001605">
                  <a:extLst>
                    <a:ext uri="{9D8B030D-6E8A-4147-A177-3AD203B41FA5}">
                      <a16:colId xmlns:a16="http://schemas.microsoft.com/office/drawing/2014/main" val="20002"/>
                    </a:ext>
                  </a:extLst>
                </a:gridCol>
                <a:gridCol w="1001605">
                  <a:extLst>
                    <a:ext uri="{9D8B030D-6E8A-4147-A177-3AD203B41FA5}">
                      <a16:colId xmlns:a16="http://schemas.microsoft.com/office/drawing/2014/main" val="20003"/>
                    </a:ext>
                  </a:extLst>
                </a:gridCol>
                <a:gridCol w="1001605">
                  <a:extLst>
                    <a:ext uri="{9D8B030D-6E8A-4147-A177-3AD203B41FA5}">
                      <a16:colId xmlns:a16="http://schemas.microsoft.com/office/drawing/2014/main" val="20004"/>
                    </a:ext>
                  </a:extLst>
                </a:gridCol>
                <a:gridCol w="1001605">
                  <a:extLst>
                    <a:ext uri="{9D8B030D-6E8A-4147-A177-3AD203B41FA5}">
                      <a16:colId xmlns:a16="http://schemas.microsoft.com/office/drawing/2014/main" val="20005"/>
                    </a:ext>
                  </a:extLst>
                </a:gridCol>
                <a:gridCol w="1001605">
                  <a:extLst>
                    <a:ext uri="{9D8B030D-6E8A-4147-A177-3AD203B41FA5}">
                      <a16:colId xmlns:a16="http://schemas.microsoft.com/office/drawing/2014/main" val="20006"/>
                    </a:ext>
                  </a:extLst>
                </a:gridCol>
                <a:gridCol w="1001605">
                  <a:extLst>
                    <a:ext uri="{9D8B030D-6E8A-4147-A177-3AD203B41FA5}">
                      <a16:colId xmlns:a16="http://schemas.microsoft.com/office/drawing/2014/main" val="20007"/>
                    </a:ext>
                  </a:extLst>
                </a:gridCol>
              </a:tblGrid>
              <a:tr h="370840">
                <a:tc>
                  <a:txBody>
                    <a:bodyPr/>
                    <a:lstStyle/>
                    <a:p>
                      <a:endParaRPr lang="en-GB" dirty="0"/>
                    </a:p>
                  </a:txBody>
                  <a:tcPr/>
                </a:tc>
                <a:tc>
                  <a:txBody>
                    <a:bodyPr/>
                    <a:lstStyle/>
                    <a:p>
                      <a:pPr algn="ctr"/>
                      <a:r>
                        <a:rPr lang="nl-NL" dirty="0"/>
                        <a:t>A</a:t>
                      </a:r>
                      <a:endParaRPr lang="en-GB" dirty="0"/>
                    </a:p>
                  </a:txBody>
                  <a:tcPr/>
                </a:tc>
                <a:tc>
                  <a:txBody>
                    <a:bodyPr/>
                    <a:lstStyle/>
                    <a:p>
                      <a:pPr algn="ctr"/>
                      <a:r>
                        <a:rPr lang="nl-NL" dirty="0"/>
                        <a:t>B</a:t>
                      </a:r>
                      <a:endParaRPr lang="en-GB" dirty="0"/>
                    </a:p>
                  </a:txBody>
                  <a:tcPr/>
                </a:tc>
                <a:tc>
                  <a:txBody>
                    <a:bodyPr/>
                    <a:lstStyle/>
                    <a:p>
                      <a:pPr algn="ctr"/>
                      <a:r>
                        <a:rPr lang="nl-NL" dirty="0"/>
                        <a:t>C</a:t>
                      </a:r>
                      <a:endParaRPr lang="en-GB" dirty="0"/>
                    </a:p>
                  </a:txBody>
                  <a:tcPr/>
                </a:tc>
                <a:tc>
                  <a:txBody>
                    <a:bodyPr/>
                    <a:lstStyle/>
                    <a:p>
                      <a:pPr algn="ctr"/>
                      <a:r>
                        <a:rPr lang="nl-NL" dirty="0"/>
                        <a:t>D</a:t>
                      </a:r>
                      <a:endParaRPr lang="en-GB" dirty="0"/>
                    </a:p>
                  </a:txBody>
                  <a:tcPr/>
                </a:tc>
                <a:tc>
                  <a:txBody>
                    <a:bodyPr/>
                    <a:lstStyle/>
                    <a:p>
                      <a:pPr algn="ctr"/>
                      <a:r>
                        <a:rPr lang="nl-NL" dirty="0"/>
                        <a:t>E</a:t>
                      </a:r>
                      <a:endParaRPr lang="en-GB" dirty="0"/>
                    </a:p>
                  </a:txBody>
                  <a:tcPr/>
                </a:tc>
                <a:tc>
                  <a:txBody>
                    <a:bodyPr/>
                    <a:lstStyle/>
                    <a:p>
                      <a:pPr algn="ctr"/>
                      <a:r>
                        <a:rPr lang="nl-NL" dirty="0"/>
                        <a:t>F</a:t>
                      </a:r>
                      <a:endParaRPr lang="en-GB" dirty="0"/>
                    </a:p>
                  </a:txBody>
                  <a:tcPr/>
                </a:tc>
                <a:tc>
                  <a:txBody>
                    <a:bodyPr/>
                    <a:lstStyle/>
                    <a:p>
                      <a:r>
                        <a:rPr lang="nl-NL" dirty="0"/>
                        <a:t>Punten</a:t>
                      </a:r>
                      <a:endParaRPr lang="en-GB" dirty="0"/>
                    </a:p>
                  </a:txBody>
                  <a:tcPr/>
                </a:tc>
                <a:extLst>
                  <a:ext uri="{0D108BD9-81ED-4DB2-BD59-A6C34878D82A}">
                    <a16:rowId xmlns:a16="http://schemas.microsoft.com/office/drawing/2014/main" val="10000"/>
                  </a:ext>
                </a:extLst>
              </a:tr>
              <a:tr h="370840">
                <a:tc>
                  <a:txBody>
                    <a:bodyPr/>
                    <a:lstStyle/>
                    <a:p>
                      <a:r>
                        <a:rPr lang="nl-NL" dirty="0"/>
                        <a:t>Vraag 1</a:t>
                      </a:r>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001"/>
                  </a:ext>
                </a:extLst>
              </a:tr>
              <a:tr h="370840">
                <a:tc>
                  <a:txBody>
                    <a:bodyPr/>
                    <a:lstStyle/>
                    <a:p>
                      <a:r>
                        <a:rPr lang="nl-NL" dirty="0"/>
                        <a:t>Vraag 2</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r h="370840">
                <a:tc>
                  <a:txBody>
                    <a:bodyPr/>
                    <a:lstStyle/>
                    <a:p>
                      <a:r>
                        <a:rPr lang="nl-NL" dirty="0"/>
                        <a:t>Vraag 3</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3"/>
                  </a:ext>
                </a:extLst>
              </a:tr>
              <a:tr h="370840">
                <a:tc>
                  <a:txBody>
                    <a:bodyPr/>
                    <a:lstStyle/>
                    <a:p>
                      <a:r>
                        <a:rPr lang="nl-NL" dirty="0"/>
                        <a:t>Vraag 4</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4"/>
                  </a:ext>
                </a:extLst>
              </a:tr>
              <a:tr h="370840">
                <a:tc>
                  <a:txBody>
                    <a:bodyPr/>
                    <a:lstStyle/>
                    <a:p>
                      <a:r>
                        <a:rPr lang="nl-NL" dirty="0"/>
                        <a:t>Vraag 5</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5"/>
                  </a:ext>
                </a:extLst>
              </a:tr>
              <a:tr h="370840">
                <a:tc>
                  <a:txBody>
                    <a:bodyPr/>
                    <a:lstStyle/>
                    <a:p>
                      <a:r>
                        <a:rPr lang="nl-NL" dirty="0"/>
                        <a:t>Vraag 6</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6"/>
                  </a:ext>
                </a:extLst>
              </a:tr>
              <a:tr h="370840">
                <a:tc>
                  <a:txBody>
                    <a:bodyPr/>
                    <a:lstStyle/>
                    <a:p>
                      <a:r>
                        <a:rPr lang="nl-NL" dirty="0"/>
                        <a:t>Vraag 7</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7"/>
                  </a:ext>
                </a:extLst>
              </a:tr>
              <a:tr h="370840">
                <a:tc>
                  <a:txBody>
                    <a:bodyPr/>
                    <a:lstStyle/>
                    <a:p>
                      <a:r>
                        <a:rPr lang="nl-NL" dirty="0"/>
                        <a:t>Vraag 8</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8"/>
                  </a:ext>
                </a:extLst>
              </a:tr>
              <a:tr h="370840">
                <a:tc>
                  <a:txBody>
                    <a:bodyPr/>
                    <a:lstStyle/>
                    <a:p>
                      <a:r>
                        <a:rPr lang="nl-NL" dirty="0"/>
                        <a:t>Vraag 9</a:t>
                      </a:r>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9"/>
                  </a:ext>
                </a:extLst>
              </a:tr>
              <a:tr h="370840">
                <a:tc>
                  <a:txBody>
                    <a:bodyPr/>
                    <a:lstStyle/>
                    <a:p>
                      <a:r>
                        <a:rPr lang="nl-NL" dirty="0"/>
                        <a:t>Vraag 10</a:t>
                      </a:r>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10"/>
                  </a:ext>
                </a:extLst>
              </a:tr>
            </a:tbl>
          </a:graphicData>
        </a:graphic>
      </p:graphicFrame>
      <p:sp>
        <p:nvSpPr>
          <p:cNvPr id="3" name="Tijdelijke aanduiding voor dianummer 2">
            <a:extLst>
              <a:ext uri="{FF2B5EF4-FFF2-40B4-BE49-F238E27FC236}">
                <a16:creationId xmlns:a16="http://schemas.microsoft.com/office/drawing/2014/main" id="{E11ED28B-4F72-4026-940B-6618CD805610}"/>
              </a:ext>
            </a:extLst>
          </p:cNvPr>
          <p:cNvSpPr>
            <a:spLocks noGrp="1"/>
          </p:cNvSpPr>
          <p:nvPr>
            <p:ph type="sldNum" sz="quarter" idx="12"/>
          </p:nvPr>
        </p:nvSpPr>
        <p:spPr/>
        <p:txBody>
          <a:bodyPr/>
          <a:lstStyle/>
          <a:p>
            <a:fld id="{ECA1B8AA-CDE6-4FAC-B964-C03C65C26EBE}" type="slidenum">
              <a:rPr lang="nl-NL" smtClean="0"/>
              <a:t>32</a:t>
            </a:fld>
            <a:endParaRPr lang="nl-NL"/>
          </a:p>
        </p:txBody>
      </p:sp>
    </p:spTree>
    <p:extLst>
      <p:ext uri="{BB962C8B-B14F-4D97-AF65-F5344CB8AC3E}">
        <p14:creationId xmlns:p14="http://schemas.microsoft.com/office/powerpoint/2010/main" val="3619689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dirty="0"/>
              <a:t>1. Producenten zijn: </a:t>
            </a:r>
          </a:p>
        </p:txBody>
      </p:sp>
      <p:pic>
        <p:nvPicPr>
          <p:cNvPr id="61442" name="Picture 2"/>
          <p:cNvPicPr>
            <a:picLocks noChangeAspect="1" noChangeArrowheads="1"/>
          </p:cNvPicPr>
          <p:nvPr/>
        </p:nvPicPr>
        <p:blipFill>
          <a:blip r:embed="rId3" cstate="print"/>
          <a:srcRect/>
          <a:stretch>
            <a:fillRect/>
          </a:stretch>
        </p:blipFill>
        <p:spPr bwMode="auto">
          <a:xfrm>
            <a:off x="1881158" y="1857364"/>
            <a:ext cx="2381250" cy="1790700"/>
          </a:xfrm>
          <a:prstGeom prst="rect">
            <a:avLst/>
          </a:prstGeom>
          <a:noFill/>
          <a:ln w="9525">
            <a:noFill/>
            <a:miter lim="800000"/>
            <a:headEnd/>
            <a:tailEnd/>
          </a:ln>
          <a:effectLst/>
        </p:spPr>
      </p:pic>
      <p:pic>
        <p:nvPicPr>
          <p:cNvPr id="61444" name="Picture 4"/>
          <p:cNvPicPr>
            <a:picLocks noChangeAspect="1" noChangeArrowheads="1"/>
          </p:cNvPicPr>
          <p:nvPr/>
        </p:nvPicPr>
        <p:blipFill>
          <a:blip r:embed="rId4" cstate="print"/>
          <a:srcRect/>
          <a:stretch>
            <a:fillRect/>
          </a:stretch>
        </p:blipFill>
        <p:spPr bwMode="auto">
          <a:xfrm>
            <a:off x="5000634" y="1852614"/>
            <a:ext cx="2381250" cy="1790700"/>
          </a:xfrm>
          <a:prstGeom prst="rect">
            <a:avLst/>
          </a:prstGeom>
          <a:noFill/>
          <a:ln w="9525">
            <a:noFill/>
            <a:miter lim="800000"/>
            <a:headEnd/>
            <a:tailEnd/>
          </a:ln>
          <a:effectLst/>
        </p:spPr>
      </p:pic>
      <p:pic>
        <p:nvPicPr>
          <p:cNvPr id="61445" name="Picture 5"/>
          <p:cNvPicPr>
            <a:picLocks noChangeAspect="1" noChangeArrowheads="1"/>
          </p:cNvPicPr>
          <p:nvPr/>
        </p:nvPicPr>
        <p:blipFill>
          <a:blip r:embed="rId5" cstate="print"/>
          <a:srcRect/>
          <a:stretch>
            <a:fillRect/>
          </a:stretch>
        </p:blipFill>
        <p:spPr bwMode="auto">
          <a:xfrm>
            <a:off x="5000634" y="4138630"/>
            <a:ext cx="2381250" cy="1790700"/>
          </a:xfrm>
          <a:prstGeom prst="rect">
            <a:avLst/>
          </a:prstGeom>
          <a:noFill/>
          <a:ln w="9525">
            <a:noFill/>
            <a:miter lim="800000"/>
            <a:headEnd/>
            <a:tailEnd/>
          </a:ln>
          <a:effectLst/>
        </p:spPr>
      </p:pic>
      <p:pic>
        <p:nvPicPr>
          <p:cNvPr id="61446" name="Picture 6"/>
          <p:cNvPicPr>
            <a:picLocks noChangeAspect="1" noChangeArrowheads="1"/>
          </p:cNvPicPr>
          <p:nvPr/>
        </p:nvPicPr>
        <p:blipFill>
          <a:blip r:embed="rId6" cstate="print"/>
          <a:srcRect/>
          <a:stretch>
            <a:fillRect/>
          </a:stretch>
        </p:blipFill>
        <p:spPr bwMode="auto">
          <a:xfrm>
            <a:off x="7881950" y="4143380"/>
            <a:ext cx="2381250" cy="1790700"/>
          </a:xfrm>
          <a:prstGeom prst="rect">
            <a:avLst/>
          </a:prstGeom>
          <a:noFill/>
          <a:ln w="9525">
            <a:noFill/>
            <a:miter lim="800000"/>
            <a:headEnd/>
            <a:tailEnd/>
          </a:ln>
          <a:effectLst/>
        </p:spPr>
      </p:pic>
      <p:pic>
        <p:nvPicPr>
          <p:cNvPr id="61447" name="Picture 7"/>
          <p:cNvPicPr>
            <a:picLocks noChangeAspect="1" noChangeArrowheads="1"/>
          </p:cNvPicPr>
          <p:nvPr/>
        </p:nvPicPr>
        <p:blipFill>
          <a:blip r:embed="rId7" cstate="print"/>
          <a:srcRect/>
          <a:stretch>
            <a:fillRect/>
          </a:stretch>
        </p:blipFill>
        <p:spPr bwMode="auto">
          <a:xfrm>
            <a:off x="1952596" y="4138630"/>
            <a:ext cx="2381250" cy="1790700"/>
          </a:xfrm>
          <a:prstGeom prst="rect">
            <a:avLst/>
          </a:prstGeom>
          <a:noFill/>
          <a:ln w="9525">
            <a:noFill/>
            <a:miter lim="800000"/>
            <a:headEnd/>
            <a:tailEnd/>
          </a:ln>
          <a:effectLst/>
        </p:spPr>
      </p:pic>
      <p:pic>
        <p:nvPicPr>
          <p:cNvPr id="61448" name="Picture 8"/>
          <p:cNvPicPr>
            <a:picLocks noChangeAspect="1" noChangeArrowheads="1"/>
          </p:cNvPicPr>
          <p:nvPr/>
        </p:nvPicPr>
        <p:blipFill>
          <a:blip r:embed="rId8" cstate="print"/>
          <a:srcRect/>
          <a:stretch>
            <a:fillRect/>
          </a:stretch>
        </p:blipFill>
        <p:spPr bwMode="auto">
          <a:xfrm>
            <a:off x="7858154" y="1785926"/>
            <a:ext cx="2381250" cy="1790700"/>
          </a:xfrm>
          <a:prstGeom prst="rect">
            <a:avLst/>
          </a:prstGeom>
          <a:noFill/>
          <a:ln w="9525">
            <a:noFill/>
            <a:miter lim="800000"/>
            <a:headEnd/>
            <a:tailEnd/>
          </a:ln>
          <a:effectLst/>
        </p:spPr>
      </p:pic>
      <p:sp>
        <p:nvSpPr>
          <p:cNvPr id="10" name="Tekstvak 9"/>
          <p:cNvSpPr txBox="1"/>
          <p:nvPr/>
        </p:nvSpPr>
        <p:spPr>
          <a:xfrm>
            <a:off x="1952597" y="3714752"/>
            <a:ext cx="6361037" cy="369332"/>
          </a:xfrm>
          <a:prstGeom prst="rect">
            <a:avLst/>
          </a:prstGeom>
          <a:noFill/>
        </p:spPr>
        <p:txBody>
          <a:bodyPr wrap="none" rtlCol="0">
            <a:spAutoFit/>
          </a:bodyPr>
          <a:lstStyle/>
          <a:p>
            <a:r>
              <a:rPr lang="nl-NL" dirty="0">
                <a:solidFill>
                  <a:schemeClr val="accent1"/>
                </a:solidFill>
              </a:rPr>
              <a:t>A:                                                      B:                                                  C:</a:t>
            </a:r>
          </a:p>
        </p:txBody>
      </p:sp>
      <p:sp>
        <p:nvSpPr>
          <p:cNvPr id="11" name="Tekstvak 10"/>
          <p:cNvSpPr txBox="1"/>
          <p:nvPr/>
        </p:nvSpPr>
        <p:spPr>
          <a:xfrm>
            <a:off x="1952597" y="5988626"/>
            <a:ext cx="6361037" cy="369332"/>
          </a:xfrm>
          <a:prstGeom prst="rect">
            <a:avLst/>
          </a:prstGeom>
          <a:noFill/>
        </p:spPr>
        <p:txBody>
          <a:bodyPr wrap="none" rtlCol="0">
            <a:spAutoFit/>
          </a:bodyPr>
          <a:lstStyle/>
          <a:p>
            <a:r>
              <a:rPr lang="nl-NL" dirty="0">
                <a:solidFill>
                  <a:schemeClr val="accent1"/>
                </a:solidFill>
              </a:rPr>
              <a:t>D:                                                       E:                                                  F:</a:t>
            </a:r>
          </a:p>
        </p:txBody>
      </p:sp>
      <p:sp>
        <p:nvSpPr>
          <p:cNvPr id="3" name="Tijdelijke aanduiding voor dianummer 2">
            <a:extLst>
              <a:ext uri="{FF2B5EF4-FFF2-40B4-BE49-F238E27FC236}">
                <a16:creationId xmlns:a16="http://schemas.microsoft.com/office/drawing/2014/main" id="{75253FDD-63EA-4C5B-B212-7EA621403B47}"/>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33</a:t>
            </a:fld>
            <a:endParaRPr lang="nl-NL"/>
          </a:p>
        </p:txBody>
      </p:sp>
    </p:spTree>
    <p:extLst>
      <p:ext uri="{BB962C8B-B14F-4D97-AF65-F5344CB8AC3E}">
        <p14:creationId xmlns:p14="http://schemas.microsoft.com/office/powerpoint/2010/main" val="1317157418"/>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dirty="0"/>
              <a:t>1. Producenten zijn: </a:t>
            </a:r>
          </a:p>
        </p:txBody>
      </p:sp>
      <p:pic>
        <p:nvPicPr>
          <p:cNvPr id="61442" name="Picture 2"/>
          <p:cNvPicPr>
            <a:picLocks noChangeAspect="1" noChangeArrowheads="1"/>
          </p:cNvPicPr>
          <p:nvPr/>
        </p:nvPicPr>
        <p:blipFill>
          <a:blip r:embed="rId3" cstate="print"/>
          <a:srcRect/>
          <a:stretch>
            <a:fillRect/>
          </a:stretch>
        </p:blipFill>
        <p:spPr bwMode="auto">
          <a:xfrm>
            <a:off x="1881158" y="1857364"/>
            <a:ext cx="2381250" cy="1790700"/>
          </a:xfrm>
          <a:prstGeom prst="rect">
            <a:avLst/>
          </a:prstGeom>
          <a:ln>
            <a:noFill/>
          </a:ln>
          <a:effectLst>
            <a:outerShdw blurRad="292100" dist="139700" dir="2700000" algn="tl" rotWithShape="0">
              <a:srgbClr val="333333">
                <a:alpha val="65000"/>
              </a:srgbClr>
            </a:outerShdw>
          </a:effectLst>
        </p:spPr>
      </p:pic>
      <p:pic>
        <p:nvPicPr>
          <p:cNvPr id="61444" name="Picture 4"/>
          <p:cNvPicPr>
            <a:picLocks noChangeAspect="1" noChangeArrowheads="1"/>
          </p:cNvPicPr>
          <p:nvPr/>
        </p:nvPicPr>
        <p:blipFill>
          <a:blip r:embed="rId4" cstate="print"/>
          <a:srcRect/>
          <a:stretch>
            <a:fillRect/>
          </a:stretch>
        </p:blipFill>
        <p:spPr bwMode="auto">
          <a:xfrm>
            <a:off x="5000634" y="1852614"/>
            <a:ext cx="2381250" cy="1790700"/>
          </a:xfrm>
          <a:prstGeom prst="rect">
            <a:avLst/>
          </a:prstGeom>
          <a:ln>
            <a:noFill/>
          </a:ln>
          <a:effectLst>
            <a:outerShdw blurRad="292100" dist="139700" dir="2700000" algn="tl" rotWithShape="0">
              <a:srgbClr val="333333">
                <a:alpha val="65000"/>
              </a:srgbClr>
            </a:outerShdw>
          </a:effectLst>
        </p:spPr>
      </p:pic>
      <p:pic>
        <p:nvPicPr>
          <p:cNvPr id="61445" name="Picture 5"/>
          <p:cNvPicPr>
            <a:picLocks noChangeAspect="1" noChangeArrowheads="1"/>
          </p:cNvPicPr>
          <p:nvPr/>
        </p:nvPicPr>
        <p:blipFill>
          <a:blip r:embed="rId5" cstate="print"/>
          <a:srcRect/>
          <a:stretch>
            <a:fillRect/>
          </a:stretch>
        </p:blipFill>
        <p:spPr bwMode="auto">
          <a:xfrm>
            <a:off x="5000634" y="4138630"/>
            <a:ext cx="2381250" cy="1790700"/>
          </a:xfrm>
          <a:prstGeom prst="rect">
            <a:avLst/>
          </a:prstGeom>
          <a:noFill/>
          <a:ln>
            <a:solidFill>
              <a:schemeClr val="bg1">
                <a:lumMod val="95000"/>
              </a:schemeClr>
            </a:solidFill>
          </a:ln>
          <a:effectLst>
            <a:outerShdw blurRad="292100" dist="139700" dir="2700000" algn="tl" rotWithShape="0">
              <a:srgbClr val="333333">
                <a:alpha val="65000"/>
              </a:srgbClr>
            </a:outerShdw>
          </a:effectLst>
        </p:spPr>
      </p:pic>
      <p:pic>
        <p:nvPicPr>
          <p:cNvPr id="61446" name="Picture 6"/>
          <p:cNvPicPr>
            <a:picLocks noChangeAspect="1" noChangeArrowheads="1"/>
          </p:cNvPicPr>
          <p:nvPr/>
        </p:nvPicPr>
        <p:blipFill>
          <a:blip r:embed="rId6" cstate="print"/>
          <a:srcRect/>
          <a:stretch>
            <a:fillRect/>
          </a:stretch>
        </p:blipFill>
        <p:spPr bwMode="auto">
          <a:xfrm>
            <a:off x="7881950" y="4143380"/>
            <a:ext cx="2381250" cy="1790700"/>
          </a:xfrm>
          <a:prstGeom prst="rect">
            <a:avLst/>
          </a:prstGeom>
          <a:ln>
            <a:noFill/>
          </a:ln>
          <a:effectLst>
            <a:outerShdw blurRad="292100" dist="139700" dir="2700000" algn="tl" rotWithShape="0">
              <a:srgbClr val="333333">
                <a:alpha val="65000"/>
              </a:srgbClr>
            </a:outerShdw>
          </a:effectLst>
        </p:spPr>
      </p:pic>
      <p:pic>
        <p:nvPicPr>
          <p:cNvPr id="61447" name="Picture 7"/>
          <p:cNvPicPr>
            <a:picLocks noChangeAspect="1" noChangeArrowheads="1"/>
          </p:cNvPicPr>
          <p:nvPr/>
        </p:nvPicPr>
        <p:blipFill>
          <a:blip r:embed="rId7" cstate="print"/>
          <a:srcRect/>
          <a:stretch>
            <a:fillRect/>
          </a:stretch>
        </p:blipFill>
        <p:spPr bwMode="auto">
          <a:xfrm>
            <a:off x="1952596" y="4138630"/>
            <a:ext cx="2381250" cy="1790700"/>
          </a:xfrm>
          <a:prstGeom prst="rect">
            <a:avLst/>
          </a:prstGeom>
          <a:ln>
            <a:noFill/>
          </a:ln>
          <a:effectLst>
            <a:outerShdw blurRad="292100" dist="139700" dir="2700000" algn="tl" rotWithShape="0">
              <a:srgbClr val="333333">
                <a:alpha val="65000"/>
              </a:srgbClr>
            </a:outerShdw>
          </a:effectLst>
        </p:spPr>
      </p:pic>
      <p:pic>
        <p:nvPicPr>
          <p:cNvPr id="61448" name="Picture 8"/>
          <p:cNvPicPr>
            <a:picLocks noChangeAspect="1" noChangeArrowheads="1"/>
          </p:cNvPicPr>
          <p:nvPr/>
        </p:nvPicPr>
        <p:blipFill>
          <a:blip r:embed="rId8" cstate="print"/>
          <a:srcRect/>
          <a:stretch>
            <a:fillRect/>
          </a:stretch>
        </p:blipFill>
        <p:spPr bwMode="auto">
          <a:xfrm>
            <a:off x="7858154" y="1785926"/>
            <a:ext cx="2381250" cy="1790700"/>
          </a:xfrm>
          <a:prstGeom prst="rect">
            <a:avLst/>
          </a:prstGeom>
          <a:ln>
            <a:noFill/>
          </a:ln>
          <a:effectLst>
            <a:outerShdw blurRad="292100" dist="139700" dir="2700000" algn="tl" rotWithShape="0">
              <a:srgbClr val="333333">
                <a:alpha val="65000"/>
              </a:srgbClr>
            </a:outerShdw>
          </a:effectLst>
        </p:spPr>
      </p:pic>
      <p:sp>
        <p:nvSpPr>
          <p:cNvPr id="10" name="Tekstvak 9"/>
          <p:cNvSpPr txBox="1"/>
          <p:nvPr/>
        </p:nvSpPr>
        <p:spPr>
          <a:xfrm>
            <a:off x="1952596" y="3714752"/>
            <a:ext cx="7359002" cy="369332"/>
          </a:xfrm>
          <a:prstGeom prst="rect">
            <a:avLst/>
          </a:prstGeom>
          <a:noFill/>
        </p:spPr>
        <p:txBody>
          <a:bodyPr wrap="none" rtlCol="0">
            <a:spAutoFit/>
          </a:bodyPr>
          <a:lstStyle/>
          <a:p>
            <a:r>
              <a:rPr lang="nl-NL" dirty="0">
                <a:solidFill>
                  <a:schemeClr val="accent1"/>
                </a:solidFill>
              </a:rPr>
              <a:t>A:  Zakpijpen                                    B:  Mosdier &amp; Zakpijp                C:  Bruinwier</a:t>
            </a:r>
          </a:p>
        </p:txBody>
      </p:sp>
      <p:sp>
        <p:nvSpPr>
          <p:cNvPr id="11" name="Tekstvak 10"/>
          <p:cNvSpPr txBox="1"/>
          <p:nvPr/>
        </p:nvSpPr>
        <p:spPr>
          <a:xfrm>
            <a:off x="1952597" y="5988626"/>
            <a:ext cx="7486537" cy="369332"/>
          </a:xfrm>
          <a:prstGeom prst="rect">
            <a:avLst/>
          </a:prstGeom>
          <a:noFill/>
        </p:spPr>
        <p:txBody>
          <a:bodyPr wrap="none" rtlCol="0">
            <a:spAutoFit/>
          </a:bodyPr>
          <a:lstStyle/>
          <a:p>
            <a:r>
              <a:rPr lang="nl-NL" dirty="0">
                <a:solidFill>
                  <a:schemeClr val="accent1"/>
                </a:solidFill>
              </a:rPr>
              <a:t>D:  Zeesla                                          E:  Japans beswier                       F: Anemoon</a:t>
            </a:r>
          </a:p>
        </p:txBody>
      </p:sp>
      <p:sp>
        <p:nvSpPr>
          <p:cNvPr id="12" name="Rechthoek 11"/>
          <p:cNvSpPr/>
          <p:nvPr/>
        </p:nvSpPr>
        <p:spPr>
          <a:xfrm>
            <a:off x="1952596" y="4143380"/>
            <a:ext cx="2357454" cy="1785950"/>
          </a:xfrm>
          <a:prstGeom prst="rect">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3" name="Rechthoek 12"/>
          <p:cNvSpPr/>
          <p:nvPr/>
        </p:nvSpPr>
        <p:spPr>
          <a:xfrm>
            <a:off x="5024430" y="4143380"/>
            <a:ext cx="2357454" cy="1785950"/>
          </a:xfrm>
          <a:prstGeom prst="rect">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4" name="Rechthoek 13"/>
          <p:cNvSpPr/>
          <p:nvPr/>
        </p:nvSpPr>
        <p:spPr>
          <a:xfrm>
            <a:off x="7881950" y="1785926"/>
            <a:ext cx="2357454" cy="1785950"/>
          </a:xfrm>
          <a:prstGeom prst="rect">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3" name="Tijdelijke aanduiding voor dianummer 2">
            <a:extLst>
              <a:ext uri="{FF2B5EF4-FFF2-40B4-BE49-F238E27FC236}">
                <a16:creationId xmlns:a16="http://schemas.microsoft.com/office/drawing/2014/main" id="{609BE5B0-2332-42DD-A8EF-716615D29BE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34</a:t>
            </a:fld>
            <a:endParaRPr lang="nl-NL"/>
          </a:p>
        </p:txBody>
      </p:sp>
    </p:spTree>
    <p:extLst>
      <p:ext uri="{BB962C8B-B14F-4D97-AF65-F5344CB8AC3E}">
        <p14:creationId xmlns:p14="http://schemas.microsoft.com/office/powerpoint/2010/main" val="45216867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nl-NL" sz="2800" dirty="0"/>
              <a:t>2. Sterk verschillende zoutconcentratie ? Geen probleem voor:</a:t>
            </a:r>
          </a:p>
        </p:txBody>
      </p:sp>
      <p:sp>
        <p:nvSpPr>
          <p:cNvPr id="10" name="Tekstvak 9"/>
          <p:cNvSpPr txBox="1"/>
          <p:nvPr/>
        </p:nvSpPr>
        <p:spPr>
          <a:xfrm>
            <a:off x="1952597" y="3714752"/>
            <a:ext cx="6361037" cy="369332"/>
          </a:xfrm>
          <a:prstGeom prst="rect">
            <a:avLst/>
          </a:prstGeom>
          <a:noFill/>
        </p:spPr>
        <p:txBody>
          <a:bodyPr wrap="none" rtlCol="0">
            <a:spAutoFit/>
          </a:bodyPr>
          <a:lstStyle/>
          <a:p>
            <a:r>
              <a:rPr lang="nl-NL" dirty="0">
                <a:solidFill>
                  <a:schemeClr val="accent1"/>
                </a:solidFill>
              </a:rPr>
              <a:t>A:                                                        B:                                                  C:</a:t>
            </a:r>
          </a:p>
        </p:txBody>
      </p:sp>
      <p:sp>
        <p:nvSpPr>
          <p:cNvPr id="11" name="Tekstvak 10"/>
          <p:cNvSpPr txBox="1"/>
          <p:nvPr/>
        </p:nvSpPr>
        <p:spPr>
          <a:xfrm>
            <a:off x="1952597" y="5988626"/>
            <a:ext cx="6361037" cy="369332"/>
          </a:xfrm>
          <a:prstGeom prst="rect">
            <a:avLst/>
          </a:prstGeom>
          <a:noFill/>
        </p:spPr>
        <p:txBody>
          <a:bodyPr wrap="none" rtlCol="0">
            <a:spAutoFit/>
          </a:bodyPr>
          <a:lstStyle/>
          <a:p>
            <a:r>
              <a:rPr lang="nl-NL" dirty="0">
                <a:solidFill>
                  <a:schemeClr val="accent1"/>
                </a:solidFill>
              </a:rPr>
              <a:t>D:                                                       E:                                                  F:</a:t>
            </a:r>
          </a:p>
        </p:txBody>
      </p:sp>
      <p:pic>
        <p:nvPicPr>
          <p:cNvPr id="12" name="Picture 8"/>
          <p:cNvPicPr>
            <a:picLocks noChangeAspect="1" noChangeArrowheads="1"/>
          </p:cNvPicPr>
          <p:nvPr/>
        </p:nvPicPr>
        <p:blipFill>
          <a:blip r:embed="rId3" cstate="print"/>
          <a:srcRect/>
          <a:stretch>
            <a:fillRect/>
          </a:stretch>
        </p:blipFill>
        <p:spPr bwMode="auto">
          <a:xfrm>
            <a:off x="2000222" y="1857365"/>
            <a:ext cx="2381267" cy="1785950"/>
          </a:xfrm>
          <a:prstGeom prst="rect">
            <a:avLst/>
          </a:prstGeom>
          <a:noFill/>
          <a:ln w="9525">
            <a:noFill/>
            <a:miter lim="800000"/>
            <a:headEnd/>
            <a:tailEnd/>
          </a:ln>
          <a:effectLst/>
        </p:spPr>
      </p:pic>
      <p:pic>
        <p:nvPicPr>
          <p:cNvPr id="62466" name="Picture 2"/>
          <p:cNvPicPr>
            <a:picLocks noChangeAspect="1" noChangeArrowheads="1"/>
          </p:cNvPicPr>
          <p:nvPr/>
        </p:nvPicPr>
        <p:blipFill>
          <a:blip r:embed="rId4" cstate="print"/>
          <a:srcRect/>
          <a:stretch>
            <a:fillRect/>
          </a:stretch>
        </p:blipFill>
        <p:spPr bwMode="auto">
          <a:xfrm>
            <a:off x="4960930" y="1928818"/>
            <a:ext cx="2381244" cy="1714496"/>
          </a:xfrm>
          <a:prstGeom prst="rect">
            <a:avLst/>
          </a:prstGeom>
          <a:noFill/>
          <a:ln w="9525">
            <a:noFill/>
            <a:miter lim="800000"/>
            <a:headEnd/>
            <a:tailEnd/>
          </a:ln>
          <a:effectLst/>
        </p:spPr>
      </p:pic>
      <p:pic>
        <p:nvPicPr>
          <p:cNvPr id="62467" name="Picture 3"/>
          <p:cNvPicPr>
            <a:picLocks noChangeAspect="1" noChangeArrowheads="1"/>
          </p:cNvPicPr>
          <p:nvPr/>
        </p:nvPicPr>
        <p:blipFill>
          <a:blip r:embed="rId5" cstate="print"/>
          <a:srcRect/>
          <a:stretch>
            <a:fillRect/>
          </a:stretch>
        </p:blipFill>
        <p:spPr bwMode="auto">
          <a:xfrm>
            <a:off x="5072072" y="4143380"/>
            <a:ext cx="2381250" cy="1790700"/>
          </a:xfrm>
          <a:prstGeom prst="rect">
            <a:avLst/>
          </a:prstGeom>
          <a:noFill/>
          <a:ln w="9525">
            <a:noFill/>
            <a:miter lim="800000"/>
            <a:headEnd/>
            <a:tailEnd/>
          </a:ln>
          <a:effectLst/>
        </p:spPr>
      </p:pic>
      <p:pic>
        <p:nvPicPr>
          <p:cNvPr id="62468" name="Picture 4"/>
          <p:cNvPicPr>
            <a:picLocks noChangeAspect="1" noChangeArrowheads="1"/>
          </p:cNvPicPr>
          <p:nvPr/>
        </p:nvPicPr>
        <p:blipFill>
          <a:blip r:embed="rId6" cstate="print"/>
          <a:srcRect/>
          <a:stretch>
            <a:fillRect/>
          </a:stretch>
        </p:blipFill>
        <p:spPr bwMode="auto">
          <a:xfrm>
            <a:off x="2071676" y="4143381"/>
            <a:ext cx="2381250" cy="1781175"/>
          </a:xfrm>
          <a:prstGeom prst="rect">
            <a:avLst/>
          </a:prstGeom>
          <a:noFill/>
          <a:ln w="9525">
            <a:noFill/>
            <a:miter lim="800000"/>
            <a:headEnd/>
            <a:tailEnd/>
          </a:ln>
          <a:effectLst/>
        </p:spPr>
      </p:pic>
      <p:pic>
        <p:nvPicPr>
          <p:cNvPr id="19458" name="Picture 2"/>
          <p:cNvPicPr>
            <a:picLocks noChangeAspect="1" noChangeArrowheads="1"/>
          </p:cNvPicPr>
          <p:nvPr/>
        </p:nvPicPr>
        <p:blipFill>
          <a:blip r:embed="rId7" cstate="print"/>
          <a:srcRect/>
          <a:stretch>
            <a:fillRect/>
          </a:stretch>
        </p:blipFill>
        <p:spPr bwMode="auto">
          <a:xfrm>
            <a:off x="7881950" y="1857364"/>
            <a:ext cx="2357454" cy="1772300"/>
          </a:xfrm>
          <a:prstGeom prst="rect">
            <a:avLst/>
          </a:prstGeom>
          <a:noFill/>
          <a:ln w="9525">
            <a:noFill/>
            <a:miter lim="800000"/>
            <a:headEnd/>
            <a:tailEnd/>
          </a:ln>
          <a:effectLst/>
        </p:spPr>
      </p:pic>
      <p:pic>
        <p:nvPicPr>
          <p:cNvPr id="19457" name="Picture 1"/>
          <p:cNvPicPr>
            <a:picLocks noChangeAspect="1" noChangeArrowheads="1"/>
          </p:cNvPicPr>
          <p:nvPr/>
        </p:nvPicPr>
        <p:blipFill>
          <a:blip r:embed="rId8" cstate="print"/>
          <a:srcRect/>
          <a:stretch>
            <a:fillRect/>
          </a:stretch>
        </p:blipFill>
        <p:spPr bwMode="auto">
          <a:xfrm>
            <a:off x="7953388" y="4071942"/>
            <a:ext cx="2381250" cy="1790700"/>
          </a:xfrm>
          <a:prstGeom prst="rect">
            <a:avLst/>
          </a:prstGeom>
          <a:noFill/>
          <a:ln w="9525">
            <a:noFill/>
            <a:miter lim="800000"/>
            <a:headEnd/>
            <a:tailEnd/>
          </a:ln>
          <a:effectLst/>
        </p:spPr>
      </p:pic>
      <p:sp>
        <p:nvSpPr>
          <p:cNvPr id="3" name="Tijdelijke aanduiding voor dianummer 2">
            <a:extLst>
              <a:ext uri="{FF2B5EF4-FFF2-40B4-BE49-F238E27FC236}">
                <a16:creationId xmlns:a16="http://schemas.microsoft.com/office/drawing/2014/main" id="{CD90BC21-496A-401C-9034-933D24DAEE5B}"/>
              </a:ext>
            </a:extLst>
          </p:cNvPr>
          <p:cNvSpPr>
            <a:spLocks noGrp="1"/>
          </p:cNvSpPr>
          <p:nvPr>
            <p:ph type="sldNum" sz="quarter" idx="12"/>
          </p:nvPr>
        </p:nvSpPr>
        <p:spPr/>
        <p:txBody>
          <a:bodyPr/>
          <a:lstStyle/>
          <a:p>
            <a:fld id="{ECA1B8AA-CDE6-4FAC-B964-C03C65C26EBE}" type="slidenum">
              <a:rPr lang="nl-NL" smtClean="0"/>
              <a:t>35</a:t>
            </a:fld>
            <a:endParaRPr lang="nl-NL"/>
          </a:p>
        </p:txBody>
      </p:sp>
    </p:spTree>
    <p:extLst>
      <p:ext uri="{BB962C8B-B14F-4D97-AF65-F5344CB8AC3E}">
        <p14:creationId xmlns:p14="http://schemas.microsoft.com/office/powerpoint/2010/main" val="3182171127"/>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nl-NL" sz="2800" dirty="0"/>
              <a:t>2. Sterk verschillende zoutconcentratie ? Geen probleem voor:</a:t>
            </a:r>
          </a:p>
        </p:txBody>
      </p:sp>
      <p:sp>
        <p:nvSpPr>
          <p:cNvPr id="10" name="Tekstvak 9"/>
          <p:cNvSpPr txBox="1"/>
          <p:nvPr/>
        </p:nvSpPr>
        <p:spPr>
          <a:xfrm>
            <a:off x="1952596" y="3714752"/>
            <a:ext cx="8545994" cy="369332"/>
          </a:xfrm>
          <a:prstGeom prst="rect">
            <a:avLst/>
          </a:prstGeom>
          <a:noFill/>
        </p:spPr>
        <p:txBody>
          <a:bodyPr wrap="none" rtlCol="0">
            <a:spAutoFit/>
          </a:bodyPr>
          <a:lstStyle/>
          <a:p>
            <a:r>
              <a:rPr lang="nl-NL" dirty="0">
                <a:solidFill>
                  <a:schemeClr val="accent1"/>
                </a:solidFill>
              </a:rPr>
              <a:t>A:   Bot                                              B:  Spinkrab                                 C: Chinese Wolhandkrab</a:t>
            </a:r>
          </a:p>
        </p:txBody>
      </p:sp>
      <p:sp>
        <p:nvSpPr>
          <p:cNvPr id="11" name="Tekstvak 10"/>
          <p:cNvSpPr txBox="1"/>
          <p:nvPr/>
        </p:nvSpPr>
        <p:spPr>
          <a:xfrm>
            <a:off x="1952596" y="5988626"/>
            <a:ext cx="7515584" cy="369332"/>
          </a:xfrm>
          <a:prstGeom prst="rect">
            <a:avLst/>
          </a:prstGeom>
          <a:noFill/>
        </p:spPr>
        <p:txBody>
          <a:bodyPr wrap="none" rtlCol="0">
            <a:spAutoFit/>
          </a:bodyPr>
          <a:lstStyle/>
          <a:p>
            <a:r>
              <a:rPr lang="nl-NL" dirty="0">
                <a:solidFill>
                  <a:schemeClr val="accent1"/>
                </a:solidFill>
              </a:rPr>
              <a:t>D: Paling                                            E:  Stekelbaars                              F: Mosdiertje</a:t>
            </a:r>
          </a:p>
        </p:txBody>
      </p:sp>
      <p:pic>
        <p:nvPicPr>
          <p:cNvPr id="12" name="Picture 8"/>
          <p:cNvPicPr>
            <a:picLocks noChangeAspect="1" noChangeArrowheads="1"/>
          </p:cNvPicPr>
          <p:nvPr/>
        </p:nvPicPr>
        <p:blipFill>
          <a:blip r:embed="rId3" cstate="print"/>
          <a:srcRect/>
          <a:stretch>
            <a:fillRect/>
          </a:stretch>
        </p:blipFill>
        <p:spPr bwMode="auto">
          <a:xfrm>
            <a:off x="2024035" y="1857365"/>
            <a:ext cx="2381267" cy="1785950"/>
          </a:xfrm>
          <a:prstGeom prst="rect">
            <a:avLst/>
          </a:prstGeom>
          <a:ln>
            <a:noFill/>
          </a:ln>
          <a:effectLst>
            <a:outerShdw blurRad="292100" dist="139700" dir="2700000" algn="tl" rotWithShape="0">
              <a:srgbClr val="333333">
                <a:alpha val="65000"/>
              </a:srgbClr>
            </a:outerShdw>
          </a:effectLst>
        </p:spPr>
      </p:pic>
      <p:pic>
        <p:nvPicPr>
          <p:cNvPr id="62466" name="Picture 2"/>
          <p:cNvPicPr>
            <a:picLocks noChangeAspect="1" noChangeArrowheads="1"/>
          </p:cNvPicPr>
          <p:nvPr/>
        </p:nvPicPr>
        <p:blipFill>
          <a:blip r:embed="rId4" cstate="print"/>
          <a:srcRect/>
          <a:stretch>
            <a:fillRect/>
          </a:stretch>
        </p:blipFill>
        <p:spPr bwMode="auto">
          <a:xfrm>
            <a:off x="4960930" y="1857364"/>
            <a:ext cx="2480486" cy="1785950"/>
          </a:xfrm>
          <a:prstGeom prst="rect">
            <a:avLst/>
          </a:prstGeom>
          <a:ln>
            <a:noFill/>
          </a:ln>
          <a:effectLst>
            <a:outerShdw blurRad="292100" dist="139700" dir="2700000" algn="tl" rotWithShape="0">
              <a:srgbClr val="333333">
                <a:alpha val="65000"/>
              </a:srgbClr>
            </a:outerShdw>
          </a:effectLst>
        </p:spPr>
      </p:pic>
      <p:pic>
        <p:nvPicPr>
          <p:cNvPr id="62467" name="Picture 3"/>
          <p:cNvPicPr>
            <a:picLocks noChangeAspect="1" noChangeArrowheads="1"/>
          </p:cNvPicPr>
          <p:nvPr/>
        </p:nvPicPr>
        <p:blipFill>
          <a:blip r:embed="rId5" cstate="print"/>
          <a:srcRect/>
          <a:stretch>
            <a:fillRect/>
          </a:stretch>
        </p:blipFill>
        <p:spPr bwMode="auto">
          <a:xfrm>
            <a:off x="5072072" y="4143380"/>
            <a:ext cx="2381250" cy="1790700"/>
          </a:xfrm>
          <a:prstGeom prst="rect">
            <a:avLst/>
          </a:prstGeom>
          <a:ln>
            <a:noFill/>
          </a:ln>
          <a:effectLst>
            <a:outerShdw blurRad="292100" dist="139700" dir="2700000" algn="tl" rotWithShape="0">
              <a:srgbClr val="333333">
                <a:alpha val="65000"/>
              </a:srgbClr>
            </a:outerShdw>
          </a:effectLst>
        </p:spPr>
      </p:pic>
      <p:pic>
        <p:nvPicPr>
          <p:cNvPr id="62468" name="Picture 4"/>
          <p:cNvPicPr>
            <a:picLocks noChangeAspect="1" noChangeArrowheads="1"/>
          </p:cNvPicPr>
          <p:nvPr/>
        </p:nvPicPr>
        <p:blipFill>
          <a:blip r:embed="rId6" cstate="print"/>
          <a:srcRect/>
          <a:stretch>
            <a:fillRect/>
          </a:stretch>
        </p:blipFill>
        <p:spPr bwMode="auto">
          <a:xfrm>
            <a:off x="2071676" y="4143381"/>
            <a:ext cx="2381250" cy="1781175"/>
          </a:xfrm>
          <a:prstGeom prst="rect">
            <a:avLst/>
          </a:prstGeom>
          <a:ln>
            <a:noFill/>
          </a:ln>
          <a:effectLst>
            <a:outerShdw blurRad="292100" dist="139700" dir="2700000" algn="tl" rotWithShape="0">
              <a:srgbClr val="333333">
                <a:alpha val="65000"/>
              </a:srgbClr>
            </a:outerShdw>
          </a:effectLst>
        </p:spPr>
      </p:pic>
      <p:pic>
        <p:nvPicPr>
          <p:cNvPr id="19458" name="Picture 2"/>
          <p:cNvPicPr>
            <a:picLocks noChangeAspect="1" noChangeArrowheads="1"/>
          </p:cNvPicPr>
          <p:nvPr/>
        </p:nvPicPr>
        <p:blipFill>
          <a:blip r:embed="rId7" cstate="print"/>
          <a:srcRect/>
          <a:stretch>
            <a:fillRect/>
          </a:stretch>
        </p:blipFill>
        <p:spPr bwMode="auto">
          <a:xfrm>
            <a:off x="7881950" y="1857364"/>
            <a:ext cx="2357454" cy="1772300"/>
          </a:xfrm>
          <a:prstGeom prst="rect">
            <a:avLst/>
          </a:prstGeom>
          <a:ln>
            <a:noFill/>
          </a:ln>
          <a:effectLst>
            <a:outerShdw blurRad="292100" dist="139700" dir="2700000" algn="tl" rotWithShape="0">
              <a:srgbClr val="333333">
                <a:alpha val="65000"/>
              </a:srgbClr>
            </a:outerShdw>
          </a:effectLst>
        </p:spPr>
      </p:pic>
      <p:pic>
        <p:nvPicPr>
          <p:cNvPr id="19457" name="Picture 1"/>
          <p:cNvPicPr>
            <a:picLocks noChangeAspect="1" noChangeArrowheads="1"/>
          </p:cNvPicPr>
          <p:nvPr/>
        </p:nvPicPr>
        <p:blipFill>
          <a:blip r:embed="rId8" cstate="print"/>
          <a:srcRect/>
          <a:stretch>
            <a:fillRect/>
          </a:stretch>
        </p:blipFill>
        <p:spPr bwMode="auto">
          <a:xfrm>
            <a:off x="7881950" y="4084084"/>
            <a:ext cx="2407109" cy="1810146"/>
          </a:xfrm>
          <a:prstGeom prst="rect">
            <a:avLst/>
          </a:prstGeom>
          <a:ln>
            <a:noFill/>
          </a:ln>
          <a:effectLst>
            <a:outerShdw blurRad="292100" dist="139700" dir="2700000" algn="tl" rotWithShape="0">
              <a:srgbClr val="333333">
                <a:alpha val="65000"/>
              </a:srgbClr>
            </a:outerShdw>
          </a:effectLst>
        </p:spPr>
      </p:pic>
      <p:sp>
        <p:nvSpPr>
          <p:cNvPr id="13" name="Rechthoek 12"/>
          <p:cNvSpPr/>
          <p:nvPr/>
        </p:nvSpPr>
        <p:spPr>
          <a:xfrm>
            <a:off x="2024034" y="4143380"/>
            <a:ext cx="2428892"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4" name="Rechthoek 13"/>
          <p:cNvSpPr/>
          <p:nvPr/>
        </p:nvSpPr>
        <p:spPr>
          <a:xfrm>
            <a:off x="5095868" y="4143380"/>
            <a:ext cx="2357454" cy="1785950"/>
          </a:xfrm>
          <a:prstGeom prst="rect">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5" name="Rechthoek 14"/>
          <p:cNvSpPr/>
          <p:nvPr/>
        </p:nvSpPr>
        <p:spPr>
          <a:xfrm>
            <a:off x="2024034" y="1857364"/>
            <a:ext cx="2357454" cy="1785950"/>
          </a:xfrm>
          <a:prstGeom prst="rect">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6" name="Rechthoek 15"/>
          <p:cNvSpPr/>
          <p:nvPr/>
        </p:nvSpPr>
        <p:spPr>
          <a:xfrm>
            <a:off x="7881950" y="1857364"/>
            <a:ext cx="2357454" cy="1785950"/>
          </a:xfrm>
          <a:prstGeom prst="rect">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3" name="Tijdelijke aanduiding voor dianummer 2">
            <a:extLst>
              <a:ext uri="{FF2B5EF4-FFF2-40B4-BE49-F238E27FC236}">
                <a16:creationId xmlns:a16="http://schemas.microsoft.com/office/drawing/2014/main" id="{F5BF09CF-EE2B-4BE7-A400-BB00A51F93DD}"/>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36</a:t>
            </a:fld>
            <a:endParaRPr lang="nl-NL"/>
          </a:p>
        </p:txBody>
      </p:sp>
    </p:spTree>
    <p:extLst>
      <p:ext uri="{BB962C8B-B14F-4D97-AF65-F5344CB8AC3E}">
        <p14:creationId xmlns:p14="http://schemas.microsoft.com/office/powerpoint/2010/main" val="410734955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3. Globalisatie: Niet Nederlands zijn:</a:t>
            </a:r>
          </a:p>
        </p:txBody>
      </p:sp>
      <p:pic>
        <p:nvPicPr>
          <p:cNvPr id="69635" name="Picture 3"/>
          <p:cNvPicPr>
            <a:picLocks noChangeAspect="1" noChangeArrowheads="1"/>
          </p:cNvPicPr>
          <p:nvPr/>
        </p:nvPicPr>
        <p:blipFill>
          <a:blip r:embed="rId3" cstate="print"/>
          <a:srcRect/>
          <a:stretch>
            <a:fillRect/>
          </a:stretch>
        </p:blipFill>
        <p:spPr bwMode="auto">
          <a:xfrm>
            <a:off x="5072072" y="2066928"/>
            <a:ext cx="2381250" cy="1790700"/>
          </a:xfrm>
          <a:prstGeom prst="rect">
            <a:avLst/>
          </a:prstGeom>
          <a:noFill/>
          <a:ln w="9525">
            <a:noFill/>
            <a:miter lim="800000"/>
            <a:headEnd/>
            <a:tailEnd/>
          </a:ln>
          <a:effectLst/>
        </p:spPr>
      </p:pic>
      <p:pic>
        <p:nvPicPr>
          <p:cNvPr id="69634" name="Picture 2"/>
          <p:cNvPicPr>
            <a:picLocks noChangeAspect="1" noChangeArrowheads="1"/>
          </p:cNvPicPr>
          <p:nvPr/>
        </p:nvPicPr>
        <p:blipFill>
          <a:blip r:embed="rId4" cstate="print"/>
          <a:srcRect/>
          <a:stretch>
            <a:fillRect/>
          </a:stretch>
        </p:blipFill>
        <p:spPr bwMode="auto">
          <a:xfrm>
            <a:off x="2095473" y="2071678"/>
            <a:ext cx="2373355" cy="1785950"/>
          </a:xfrm>
          <a:prstGeom prst="rect">
            <a:avLst/>
          </a:prstGeom>
          <a:noFill/>
          <a:ln w="9525">
            <a:noFill/>
            <a:miter lim="800000"/>
            <a:headEnd/>
            <a:tailEnd/>
          </a:ln>
          <a:effectLst/>
        </p:spPr>
      </p:pic>
      <p:pic>
        <p:nvPicPr>
          <p:cNvPr id="69636" name="Picture 4"/>
          <p:cNvPicPr>
            <a:picLocks noChangeAspect="1" noChangeArrowheads="1"/>
          </p:cNvPicPr>
          <p:nvPr/>
        </p:nvPicPr>
        <p:blipFill>
          <a:blip r:embed="rId5" cstate="print"/>
          <a:srcRect/>
          <a:stretch>
            <a:fillRect/>
          </a:stretch>
        </p:blipFill>
        <p:spPr bwMode="auto">
          <a:xfrm>
            <a:off x="7881950" y="2066928"/>
            <a:ext cx="2381250" cy="1790700"/>
          </a:xfrm>
          <a:prstGeom prst="rect">
            <a:avLst/>
          </a:prstGeom>
          <a:noFill/>
          <a:ln w="9525">
            <a:noFill/>
            <a:miter lim="800000"/>
            <a:headEnd/>
            <a:tailEnd/>
          </a:ln>
          <a:effectLst/>
        </p:spPr>
      </p:pic>
      <p:pic>
        <p:nvPicPr>
          <p:cNvPr id="69637" name="Picture 5"/>
          <p:cNvPicPr>
            <a:picLocks noChangeAspect="1" noChangeArrowheads="1"/>
          </p:cNvPicPr>
          <p:nvPr/>
        </p:nvPicPr>
        <p:blipFill>
          <a:blip r:embed="rId6" cstate="print"/>
          <a:srcRect/>
          <a:stretch>
            <a:fillRect/>
          </a:stretch>
        </p:blipFill>
        <p:spPr bwMode="auto">
          <a:xfrm>
            <a:off x="2127240" y="4274364"/>
            <a:ext cx="2397124" cy="1797843"/>
          </a:xfrm>
          <a:prstGeom prst="rect">
            <a:avLst/>
          </a:prstGeom>
          <a:noFill/>
          <a:ln w="9525">
            <a:noFill/>
            <a:miter lim="800000"/>
            <a:headEnd/>
            <a:tailEnd/>
          </a:ln>
          <a:effectLst/>
        </p:spPr>
      </p:pic>
      <p:pic>
        <p:nvPicPr>
          <p:cNvPr id="69638" name="Picture 6"/>
          <p:cNvPicPr>
            <a:picLocks noChangeAspect="1" noChangeArrowheads="1"/>
          </p:cNvPicPr>
          <p:nvPr/>
        </p:nvPicPr>
        <p:blipFill>
          <a:blip r:embed="rId7" cstate="print"/>
          <a:srcRect/>
          <a:stretch>
            <a:fillRect/>
          </a:stretch>
        </p:blipFill>
        <p:spPr bwMode="auto">
          <a:xfrm>
            <a:off x="5095868" y="4281506"/>
            <a:ext cx="2381250" cy="1790700"/>
          </a:xfrm>
          <a:prstGeom prst="rect">
            <a:avLst/>
          </a:prstGeom>
          <a:noFill/>
          <a:ln w="9525">
            <a:noFill/>
            <a:miter lim="800000"/>
            <a:headEnd/>
            <a:tailEnd/>
          </a:ln>
          <a:effectLst/>
        </p:spPr>
      </p:pic>
      <p:pic>
        <p:nvPicPr>
          <p:cNvPr id="69639" name="Picture 7"/>
          <p:cNvPicPr>
            <a:picLocks noChangeAspect="1" noChangeArrowheads="1"/>
          </p:cNvPicPr>
          <p:nvPr/>
        </p:nvPicPr>
        <p:blipFill>
          <a:blip r:embed="rId8" cstate="print"/>
          <a:srcRect/>
          <a:stretch>
            <a:fillRect/>
          </a:stretch>
        </p:blipFill>
        <p:spPr bwMode="auto">
          <a:xfrm>
            <a:off x="7929592" y="4291032"/>
            <a:ext cx="2381250" cy="1781175"/>
          </a:xfrm>
          <a:prstGeom prst="rect">
            <a:avLst/>
          </a:prstGeom>
          <a:noFill/>
          <a:ln w="9525">
            <a:noFill/>
            <a:miter lim="800000"/>
            <a:headEnd/>
            <a:tailEnd/>
          </a:ln>
          <a:effectLst/>
        </p:spPr>
      </p:pic>
      <p:sp>
        <p:nvSpPr>
          <p:cNvPr id="9" name="Tekstvak 8"/>
          <p:cNvSpPr txBox="1"/>
          <p:nvPr/>
        </p:nvSpPr>
        <p:spPr>
          <a:xfrm>
            <a:off x="2092418" y="3845486"/>
            <a:ext cx="6361037" cy="369332"/>
          </a:xfrm>
          <a:prstGeom prst="rect">
            <a:avLst/>
          </a:prstGeom>
          <a:noFill/>
          <a:ln>
            <a:noFill/>
          </a:ln>
        </p:spPr>
        <p:txBody>
          <a:bodyPr wrap="none" rtlCol="0">
            <a:spAutoFit/>
          </a:bodyPr>
          <a:lstStyle/>
          <a:p>
            <a:r>
              <a:rPr lang="nl-NL" dirty="0">
                <a:solidFill>
                  <a:schemeClr val="accent1"/>
                </a:solidFill>
              </a:rPr>
              <a:t>A:                                                     B:                                                  C:</a:t>
            </a:r>
          </a:p>
        </p:txBody>
      </p:sp>
      <p:sp>
        <p:nvSpPr>
          <p:cNvPr id="10" name="Tekstvak 9"/>
          <p:cNvSpPr txBox="1"/>
          <p:nvPr/>
        </p:nvSpPr>
        <p:spPr>
          <a:xfrm>
            <a:off x="2092418" y="6060064"/>
            <a:ext cx="6361037" cy="369332"/>
          </a:xfrm>
          <a:prstGeom prst="rect">
            <a:avLst/>
          </a:prstGeom>
          <a:noFill/>
          <a:ln>
            <a:noFill/>
          </a:ln>
        </p:spPr>
        <p:txBody>
          <a:bodyPr wrap="none" rtlCol="0">
            <a:spAutoFit/>
          </a:bodyPr>
          <a:lstStyle/>
          <a:p>
            <a:r>
              <a:rPr lang="nl-NL" dirty="0">
                <a:solidFill>
                  <a:schemeClr val="accent1"/>
                </a:solidFill>
              </a:rPr>
              <a:t>D:                                                       E:                                                  F:</a:t>
            </a:r>
          </a:p>
        </p:txBody>
      </p:sp>
      <p:sp>
        <p:nvSpPr>
          <p:cNvPr id="3" name="Tijdelijke aanduiding voor dianummer 2">
            <a:extLst>
              <a:ext uri="{FF2B5EF4-FFF2-40B4-BE49-F238E27FC236}">
                <a16:creationId xmlns:a16="http://schemas.microsoft.com/office/drawing/2014/main" id="{A2150448-8B2B-471C-9B59-72B01C63074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37</a:t>
            </a:fld>
            <a:endParaRPr lang="nl-NL"/>
          </a:p>
        </p:txBody>
      </p:sp>
    </p:spTree>
    <p:extLst>
      <p:ext uri="{BB962C8B-B14F-4D97-AF65-F5344CB8AC3E}">
        <p14:creationId xmlns:p14="http://schemas.microsoft.com/office/powerpoint/2010/main" val="1839920906"/>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3. Globalisatie: Niet Nederlands zijn:</a:t>
            </a:r>
          </a:p>
        </p:txBody>
      </p:sp>
      <p:pic>
        <p:nvPicPr>
          <p:cNvPr id="69635" name="Picture 3"/>
          <p:cNvPicPr>
            <a:picLocks noChangeAspect="1" noChangeArrowheads="1"/>
          </p:cNvPicPr>
          <p:nvPr/>
        </p:nvPicPr>
        <p:blipFill>
          <a:blip r:embed="rId3" cstate="print"/>
          <a:srcRect/>
          <a:stretch>
            <a:fillRect/>
          </a:stretch>
        </p:blipFill>
        <p:spPr bwMode="auto">
          <a:xfrm>
            <a:off x="5072072" y="2066928"/>
            <a:ext cx="2381250" cy="1790700"/>
          </a:xfrm>
          <a:prstGeom prst="rect">
            <a:avLst/>
          </a:prstGeom>
          <a:noFill/>
          <a:ln w="9525">
            <a:noFill/>
            <a:miter lim="800000"/>
            <a:headEnd/>
            <a:tailEnd/>
          </a:ln>
          <a:effectLst/>
        </p:spPr>
      </p:pic>
      <p:pic>
        <p:nvPicPr>
          <p:cNvPr id="69634" name="Picture 2"/>
          <p:cNvPicPr>
            <a:picLocks noChangeAspect="1" noChangeArrowheads="1"/>
          </p:cNvPicPr>
          <p:nvPr/>
        </p:nvPicPr>
        <p:blipFill>
          <a:blip r:embed="rId4" cstate="print"/>
          <a:srcRect/>
          <a:stretch>
            <a:fillRect/>
          </a:stretch>
        </p:blipFill>
        <p:spPr bwMode="auto">
          <a:xfrm>
            <a:off x="2095473" y="2071678"/>
            <a:ext cx="2373355" cy="1785950"/>
          </a:xfrm>
          <a:prstGeom prst="rect">
            <a:avLst/>
          </a:prstGeom>
          <a:noFill/>
          <a:ln w="9525">
            <a:noFill/>
            <a:miter lim="800000"/>
            <a:headEnd/>
            <a:tailEnd/>
          </a:ln>
          <a:effectLst/>
        </p:spPr>
      </p:pic>
      <p:pic>
        <p:nvPicPr>
          <p:cNvPr id="69636" name="Picture 4"/>
          <p:cNvPicPr>
            <a:picLocks noChangeAspect="1" noChangeArrowheads="1"/>
          </p:cNvPicPr>
          <p:nvPr/>
        </p:nvPicPr>
        <p:blipFill>
          <a:blip r:embed="rId5" cstate="print"/>
          <a:srcRect/>
          <a:stretch>
            <a:fillRect/>
          </a:stretch>
        </p:blipFill>
        <p:spPr bwMode="auto">
          <a:xfrm>
            <a:off x="7870052" y="2052399"/>
            <a:ext cx="2381250" cy="1790700"/>
          </a:xfrm>
          <a:prstGeom prst="rect">
            <a:avLst/>
          </a:prstGeom>
          <a:noFill/>
          <a:ln w="9525">
            <a:solidFill>
              <a:schemeClr val="bg1">
                <a:lumMod val="85000"/>
              </a:schemeClr>
            </a:solidFill>
            <a:miter lim="800000"/>
            <a:headEnd/>
            <a:tailEnd/>
          </a:ln>
          <a:effectLst/>
        </p:spPr>
      </p:pic>
      <p:pic>
        <p:nvPicPr>
          <p:cNvPr id="69637" name="Picture 5"/>
          <p:cNvPicPr>
            <a:picLocks noChangeAspect="1" noChangeArrowheads="1"/>
          </p:cNvPicPr>
          <p:nvPr/>
        </p:nvPicPr>
        <p:blipFill>
          <a:blip r:embed="rId6" cstate="print"/>
          <a:srcRect/>
          <a:stretch>
            <a:fillRect/>
          </a:stretch>
        </p:blipFill>
        <p:spPr bwMode="auto">
          <a:xfrm>
            <a:off x="2127240" y="4274364"/>
            <a:ext cx="2397124" cy="1797843"/>
          </a:xfrm>
          <a:prstGeom prst="rect">
            <a:avLst/>
          </a:prstGeom>
          <a:noFill/>
          <a:ln w="9525">
            <a:noFill/>
            <a:miter lim="800000"/>
            <a:headEnd/>
            <a:tailEnd/>
          </a:ln>
          <a:effectLst/>
        </p:spPr>
      </p:pic>
      <p:pic>
        <p:nvPicPr>
          <p:cNvPr id="69638" name="Picture 6"/>
          <p:cNvPicPr>
            <a:picLocks noChangeAspect="1" noChangeArrowheads="1"/>
          </p:cNvPicPr>
          <p:nvPr/>
        </p:nvPicPr>
        <p:blipFill>
          <a:blip r:embed="rId7" cstate="print"/>
          <a:srcRect/>
          <a:stretch>
            <a:fillRect/>
          </a:stretch>
        </p:blipFill>
        <p:spPr bwMode="auto">
          <a:xfrm>
            <a:off x="5095868" y="4281506"/>
            <a:ext cx="2381250" cy="1790700"/>
          </a:xfrm>
          <a:prstGeom prst="rect">
            <a:avLst/>
          </a:prstGeom>
          <a:noFill/>
          <a:ln w="9525">
            <a:noFill/>
            <a:miter lim="800000"/>
            <a:headEnd/>
            <a:tailEnd/>
          </a:ln>
          <a:effectLst/>
        </p:spPr>
      </p:pic>
      <p:pic>
        <p:nvPicPr>
          <p:cNvPr id="69639" name="Picture 7"/>
          <p:cNvPicPr>
            <a:picLocks noChangeAspect="1" noChangeArrowheads="1"/>
          </p:cNvPicPr>
          <p:nvPr/>
        </p:nvPicPr>
        <p:blipFill>
          <a:blip r:embed="rId8" cstate="print"/>
          <a:srcRect/>
          <a:stretch>
            <a:fillRect/>
          </a:stretch>
        </p:blipFill>
        <p:spPr bwMode="auto">
          <a:xfrm>
            <a:off x="7929592" y="4291032"/>
            <a:ext cx="2381250" cy="1781175"/>
          </a:xfrm>
          <a:prstGeom prst="rect">
            <a:avLst/>
          </a:prstGeom>
          <a:noFill/>
          <a:ln w="9525">
            <a:noFill/>
            <a:miter lim="800000"/>
            <a:headEnd/>
            <a:tailEnd/>
          </a:ln>
          <a:effectLst/>
        </p:spPr>
      </p:pic>
      <p:sp>
        <p:nvSpPr>
          <p:cNvPr id="9" name="Tekstvak 8"/>
          <p:cNvSpPr txBox="1"/>
          <p:nvPr/>
        </p:nvSpPr>
        <p:spPr>
          <a:xfrm>
            <a:off x="2092418" y="3845486"/>
            <a:ext cx="7155229" cy="369332"/>
          </a:xfrm>
          <a:prstGeom prst="rect">
            <a:avLst/>
          </a:prstGeom>
          <a:noFill/>
        </p:spPr>
        <p:txBody>
          <a:bodyPr wrap="none" rtlCol="0">
            <a:spAutoFit/>
          </a:bodyPr>
          <a:lstStyle/>
          <a:p>
            <a:r>
              <a:rPr lang="nl-NL" dirty="0">
                <a:solidFill>
                  <a:schemeClr val="accent1"/>
                </a:solidFill>
              </a:rPr>
              <a:t>A:  Amerikaanse Ribkwal             B:  Chinese Wolhandkrab        C: Waterpest</a:t>
            </a:r>
          </a:p>
        </p:txBody>
      </p:sp>
      <p:sp>
        <p:nvSpPr>
          <p:cNvPr id="10" name="Tekstvak 9"/>
          <p:cNvSpPr txBox="1"/>
          <p:nvPr/>
        </p:nvSpPr>
        <p:spPr>
          <a:xfrm>
            <a:off x="2092418" y="6060064"/>
            <a:ext cx="7901715" cy="369332"/>
          </a:xfrm>
          <a:prstGeom prst="rect">
            <a:avLst/>
          </a:prstGeom>
          <a:noFill/>
        </p:spPr>
        <p:txBody>
          <a:bodyPr wrap="none" rtlCol="0">
            <a:spAutoFit/>
          </a:bodyPr>
          <a:lstStyle/>
          <a:p>
            <a:r>
              <a:rPr lang="nl-NL" dirty="0">
                <a:solidFill>
                  <a:schemeClr val="accent1"/>
                </a:solidFill>
              </a:rPr>
              <a:t>D:  Druipende Zakpijp                    E:  Japanse Oester                        F: Zwartvlek lipvis</a:t>
            </a:r>
          </a:p>
        </p:txBody>
      </p:sp>
      <p:sp>
        <p:nvSpPr>
          <p:cNvPr id="13" name="Rechthoek 12"/>
          <p:cNvSpPr/>
          <p:nvPr/>
        </p:nvSpPr>
        <p:spPr>
          <a:xfrm>
            <a:off x="5095868" y="4286256"/>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4" name="Rechthoek 13"/>
          <p:cNvSpPr/>
          <p:nvPr/>
        </p:nvSpPr>
        <p:spPr>
          <a:xfrm>
            <a:off x="2166910" y="4286256"/>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5" name="Rechthoek 14"/>
          <p:cNvSpPr/>
          <p:nvPr/>
        </p:nvSpPr>
        <p:spPr>
          <a:xfrm>
            <a:off x="5095868"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6" name="Rechthoek 15"/>
          <p:cNvSpPr/>
          <p:nvPr/>
        </p:nvSpPr>
        <p:spPr>
          <a:xfrm>
            <a:off x="7881950"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7" name="Rechthoek 16"/>
          <p:cNvSpPr/>
          <p:nvPr/>
        </p:nvSpPr>
        <p:spPr>
          <a:xfrm>
            <a:off x="7953388" y="4286256"/>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8" name="Rechthoek 17"/>
          <p:cNvSpPr/>
          <p:nvPr/>
        </p:nvSpPr>
        <p:spPr>
          <a:xfrm>
            <a:off x="2095472"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3" name="Tijdelijke aanduiding voor dianummer 2">
            <a:extLst>
              <a:ext uri="{FF2B5EF4-FFF2-40B4-BE49-F238E27FC236}">
                <a16:creationId xmlns:a16="http://schemas.microsoft.com/office/drawing/2014/main" id="{B3781F87-EC5F-41CB-B016-4101DD1D2F4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38</a:t>
            </a:fld>
            <a:endParaRPr lang="nl-NL"/>
          </a:p>
        </p:txBody>
      </p:sp>
    </p:spTree>
    <p:extLst>
      <p:ext uri="{BB962C8B-B14F-4D97-AF65-F5344CB8AC3E}">
        <p14:creationId xmlns:p14="http://schemas.microsoft.com/office/powerpoint/2010/main" val="22890086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4. Een temperatuur gevoelig neteldier is:</a:t>
            </a:r>
          </a:p>
        </p:txBody>
      </p:sp>
      <p:sp>
        <p:nvSpPr>
          <p:cNvPr id="9" name="Tekstvak 8"/>
          <p:cNvSpPr txBox="1"/>
          <p:nvPr/>
        </p:nvSpPr>
        <p:spPr>
          <a:xfrm>
            <a:off x="2092418" y="3845486"/>
            <a:ext cx="6466835" cy="369332"/>
          </a:xfrm>
          <a:prstGeom prst="rect">
            <a:avLst/>
          </a:prstGeom>
          <a:noFill/>
        </p:spPr>
        <p:txBody>
          <a:bodyPr wrap="none" rtlCol="0">
            <a:spAutoFit/>
          </a:bodyPr>
          <a:lstStyle/>
          <a:p>
            <a:r>
              <a:rPr lang="nl-NL" dirty="0">
                <a:solidFill>
                  <a:schemeClr val="accent1"/>
                </a:solidFill>
              </a:rPr>
              <a:t>A:                                                       B:                                                   C:</a:t>
            </a:r>
          </a:p>
        </p:txBody>
      </p:sp>
      <p:sp>
        <p:nvSpPr>
          <p:cNvPr id="10" name="Tekstvak 9"/>
          <p:cNvSpPr txBox="1"/>
          <p:nvPr/>
        </p:nvSpPr>
        <p:spPr>
          <a:xfrm>
            <a:off x="2092418" y="6060064"/>
            <a:ext cx="6361037" cy="369332"/>
          </a:xfrm>
          <a:prstGeom prst="rect">
            <a:avLst/>
          </a:prstGeom>
          <a:noFill/>
        </p:spPr>
        <p:txBody>
          <a:bodyPr wrap="none" rtlCol="0">
            <a:spAutoFit/>
          </a:bodyPr>
          <a:lstStyle/>
          <a:p>
            <a:r>
              <a:rPr lang="nl-NL" dirty="0">
                <a:solidFill>
                  <a:schemeClr val="accent1"/>
                </a:solidFill>
              </a:rPr>
              <a:t>D:                                                       E:                                                   F:</a:t>
            </a:r>
          </a:p>
        </p:txBody>
      </p:sp>
      <p:pic>
        <p:nvPicPr>
          <p:cNvPr id="70658" name="Picture 2"/>
          <p:cNvPicPr>
            <a:picLocks noChangeAspect="1" noChangeArrowheads="1"/>
          </p:cNvPicPr>
          <p:nvPr/>
        </p:nvPicPr>
        <p:blipFill>
          <a:blip r:embed="rId3" cstate="print"/>
          <a:srcRect/>
          <a:stretch>
            <a:fillRect/>
          </a:stretch>
        </p:blipFill>
        <p:spPr bwMode="auto">
          <a:xfrm>
            <a:off x="2166910" y="1928802"/>
            <a:ext cx="2381250" cy="1790700"/>
          </a:xfrm>
          <a:prstGeom prst="rect">
            <a:avLst/>
          </a:prstGeom>
          <a:noFill/>
          <a:ln w="9525">
            <a:noFill/>
            <a:miter lim="800000"/>
            <a:headEnd/>
            <a:tailEnd/>
          </a:ln>
          <a:effectLst/>
        </p:spPr>
      </p:pic>
      <p:pic>
        <p:nvPicPr>
          <p:cNvPr id="70659" name="Picture 3"/>
          <p:cNvPicPr>
            <a:picLocks noChangeAspect="1" noChangeArrowheads="1"/>
          </p:cNvPicPr>
          <p:nvPr/>
        </p:nvPicPr>
        <p:blipFill>
          <a:blip r:embed="rId4" cstate="print"/>
          <a:srcRect/>
          <a:stretch>
            <a:fillRect/>
          </a:stretch>
        </p:blipFill>
        <p:spPr bwMode="auto">
          <a:xfrm>
            <a:off x="5238744" y="1928802"/>
            <a:ext cx="2381250" cy="1790700"/>
          </a:xfrm>
          <a:prstGeom prst="rect">
            <a:avLst/>
          </a:prstGeom>
          <a:noFill/>
          <a:ln w="9525">
            <a:noFill/>
            <a:miter lim="800000"/>
            <a:headEnd/>
            <a:tailEnd/>
          </a:ln>
          <a:effectLst/>
        </p:spPr>
      </p:pic>
      <p:pic>
        <p:nvPicPr>
          <p:cNvPr id="70660" name="Picture 4"/>
          <p:cNvPicPr>
            <a:picLocks noChangeAspect="1" noChangeArrowheads="1"/>
          </p:cNvPicPr>
          <p:nvPr/>
        </p:nvPicPr>
        <p:blipFill>
          <a:blip r:embed="rId5" cstate="print"/>
          <a:srcRect/>
          <a:stretch>
            <a:fillRect/>
          </a:stretch>
        </p:blipFill>
        <p:spPr bwMode="auto">
          <a:xfrm>
            <a:off x="8096264" y="1924052"/>
            <a:ext cx="2381250" cy="1790700"/>
          </a:xfrm>
          <a:prstGeom prst="rect">
            <a:avLst/>
          </a:prstGeom>
          <a:noFill/>
          <a:ln w="9525">
            <a:noFill/>
            <a:miter lim="800000"/>
            <a:headEnd/>
            <a:tailEnd/>
          </a:ln>
          <a:effectLst/>
        </p:spPr>
      </p:pic>
      <p:pic>
        <p:nvPicPr>
          <p:cNvPr id="70661" name="Picture 5"/>
          <p:cNvPicPr>
            <a:picLocks noChangeAspect="1" noChangeArrowheads="1"/>
          </p:cNvPicPr>
          <p:nvPr/>
        </p:nvPicPr>
        <p:blipFill>
          <a:blip r:embed="rId6" cstate="print"/>
          <a:srcRect/>
          <a:stretch>
            <a:fillRect/>
          </a:stretch>
        </p:blipFill>
        <p:spPr bwMode="auto">
          <a:xfrm>
            <a:off x="2238348" y="4286256"/>
            <a:ext cx="2381250" cy="1790700"/>
          </a:xfrm>
          <a:prstGeom prst="rect">
            <a:avLst/>
          </a:prstGeom>
          <a:noFill/>
          <a:ln w="9525">
            <a:noFill/>
            <a:miter lim="800000"/>
            <a:headEnd/>
            <a:tailEnd/>
          </a:ln>
          <a:effectLst/>
        </p:spPr>
      </p:pic>
      <p:pic>
        <p:nvPicPr>
          <p:cNvPr id="70662" name="Picture 6"/>
          <p:cNvPicPr>
            <a:picLocks noChangeAspect="1" noChangeArrowheads="1"/>
          </p:cNvPicPr>
          <p:nvPr/>
        </p:nvPicPr>
        <p:blipFill>
          <a:blip r:embed="rId7" cstate="print"/>
          <a:srcRect/>
          <a:stretch>
            <a:fillRect/>
          </a:stretch>
        </p:blipFill>
        <p:spPr bwMode="auto">
          <a:xfrm>
            <a:off x="5238745" y="4286256"/>
            <a:ext cx="2381267" cy="1785950"/>
          </a:xfrm>
          <a:prstGeom prst="rect">
            <a:avLst/>
          </a:prstGeom>
          <a:noFill/>
          <a:ln w="9525">
            <a:noFill/>
            <a:miter lim="800000"/>
            <a:headEnd/>
            <a:tailEnd/>
          </a:ln>
          <a:effectLst/>
        </p:spPr>
      </p:pic>
      <p:pic>
        <p:nvPicPr>
          <p:cNvPr id="70663" name="Picture 7"/>
          <p:cNvPicPr>
            <a:picLocks noChangeAspect="1" noChangeArrowheads="1"/>
          </p:cNvPicPr>
          <p:nvPr/>
        </p:nvPicPr>
        <p:blipFill>
          <a:blip r:embed="rId8" cstate="print"/>
          <a:srcRect/>
          <a:stretch>
            <a:fillRect/>
          </a:stretch>
        </p:blipFill>
        <p:spPr bwMode="auto">
          <a:xfrm>
            <a:off x="8096264" y="4286256"/>
            <a:ext cx="2381250" cy="1790700"/>
          </a:xfrm>
          <a:prstGeom prst="rect">
            <a:avLst/>
          </a:prstGeom>
          <a:noFill/>
          <a:ln w="9525">
            <a:noFill/>
            <a:miter lim="800000"/>
            <a:headEnd/>
            <a:tailEnd/>
          </a:ln>
          <a:effectLst/>
        </p:spPr>
      </p:pic>
      <p:sp>
        <p:nvSpPr>
          <p:cNvPr id="3" name="Tijdelijke aanduiding voor dianummer 2">
            <a:extLst>
              <a:ext uri="{FF2B5EF4-FFF2-40B4-BE49-F238E27FC236}">
                <a16:creationId xmlns:a16="http://schemas.microsoft.com/office/drawing/2014/main" id="{8BD329F3-AC21-4264-BEB7-B19BDDE885F0}"/>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39</a:t>
            </a:fld>
            <a:endParaRPr lang="nl-NL"/>
          </a:p>
        </p:txBody>
      </p:sp>
    </p:spTree>
    <p:extLst>
      <p:ext uri="{BB962C8B-B14F-4D97-AF65-F5344CB8AC3E}">
        <p14:creationId xmlns:p14="http://schemas.microsoft.com/office/powerpoint/2010/main" val="3072894260"/>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4. Een temperatuur gevoelig neteldier is:</a:t>
            </a:r>
          </a:p>
        </p:txBody>
      </p:sp>
      <p:sp>
        <p:nvSpPr>
          <p:cNvPr id="9" name="Tekstvak 8"/>
          <p:cNvSpPr txBox="1"/>
          <p:nvPr/>
        </p:nvSpPr>
        <p:spPr>
          <a:xfrm>
            <a:off x="2092417" y="3845486"/>
            <a:ext cx="7366184" cy="369332"/>
          </a:xfrm>
          <a:prstGeom prst="rect">
            <a:avLst/>
          </a:prstGeom>
          <a:noFill/>
        </p:spPr>
        <p:txBody>
          <a:bodyPr wrap="none" rtlCol="0">
            <a:spAutoFit/>
          </a:bodyPr>
          <a:lstStyle/>
          <a:p>
            <a:r>
              <a:rPr lang="nl-NL" dirty="0">
                <a:solidFill>
                  <a:schemeClr val="accent1"/>
                </a:solidFill>
              </a:rPr>
              <a:t>A: Dodemansduim                            B: </a:t>
            </a:r>
            <a:r>
              <a:rPr lang="nl-NL" dirty="0" err="1">
                <a:solidFill>
                  <a:schemeClr val="accent1"/>
                </a:solidFill>
              </a:rPr>
              <a:t>Gorgoon</a:t>
            </a:r>
            <a:r>
              <a:rPr lang="nl-NL" dirty="0">
                <a:solidFill>
                  <a:schemeClr val="accent1"/>
                </a:solidFill>
              </a:rPr>
              <a:t>                                 C: Anemoon</a:t>
            </a:r>
          </a:p>
        </p:txBody>
      </p:sp>
      <p:sp>
        <p:nvSpPr>
          <p:cNvPr id="10" name="Tekstvak 9"/>
          <p:cNvSpPr txBox="1"/>
          <p:nvPr/>
        </p:nvSpPr>
        <p:spPr>
          <a:xfrm>
            <a:off x="2092418" y="6060064"/>
            <a:ext cx="7553799" cy="369332"/>
          </a:xfrm>
          <a:prstGeom prst="rect">
            <a:avLst/>
          </a:prstGeom>
          <a:noFill/>
        </p:spPr>
        <p:txBody>
          <a:bodyPr wrap="none" rtlCol="0">
            <a:spAutoFit/>
          </a:bodyPr>
          <a:lstStyle/>
          <a:p>
            <a:r>
              <a:rPr lang="nl-NL" dirty="0">
                <a:solidFill>
                  <a:schemeClr val="accent1"/>
                </a:solidFill>
              </a:rPr>
              <a:t>D:  Zeeanjelier                                   E:  Koraal                                     F: Kompaskwal</a:t>
            </a:r>
          </a:p>
        </p:txBody>
      </p:sp>
      <p:pic>
        <p:nvPicPr>
          <p:cNvPr id="70658" name="Picture 2"/>
          <p:cNvPicPr>
            <a:picLocks noChangeAspect="1" noChangeArrowheads="1"/>
          </p:cNvPicPr>
          <p:nvPr/>
        </p:nvPicPr>
        <p:blipFill>
          <a:blip r:embed="rId3" cstate="print"/>
          <a:srcRect/>
          <a:stretch>
            <a:fillRect/>
          </a:stretch>
        </p:blipFill>
        <p:spPr bwMode="auto">
          <a:xfrm>
            <a:off x="2166910" y="1928802"/>
            <a:ext cx="2381250" cy="1790700"/>
          </a:xfrm>
          <a:prstGeom prst="rect">
            <a:avLst/>
          </a:prstGeom>
          <a:ln>
            <a:noFill/>
          </a:ln>
          <a:effectLst>
            <a:outerShdw blurRad="292100" dist="139700" dir="2700000" algn="tl" rotWithShape="0">
              <a:srgbClr val="333333">
                <a:alpha val="65000"/>
              </a:srgbClr>
            </a:outerShdw>
          </a:effectLst>
        </p:spPr>
      </p:pic>
      <p:pic>
        <p:nvPicPr>
          <p:cNvPr id="70659" name="Picture 3"/>
          <p:cNvPicPr>
            <a:picLocks noChangeAspect="1" noChangeArrowheads="1"/>
          </p:cNvPicPr>
          <p:nvPr/>
        </p:nvPicPr>
        <p:blipFill>
          <a:blip r:embed="rId4" cstate="print"/>
          <a:srcRect/>
          <a:stretch>
            <a:fillRect/>
          </a:stretch>
        </p:blipFill>
        <p:spPr bwMode="auto">
          <a:xfrm>
            <a:off x="5238744" y="1928802"/>
            <a:ext cx="2381250" cy="1790700"/>
          </a:xfrm>
          <a:prstGeom prst="rect">
            <a:avLst/>
          </a:prstGeom>
          <a:ln>
            <a:noFill/>
          </a:ln>
          <a:effectLst>
            <a:outerShdw blurRad="292100" dist="139700" dir="2700000" algn="tl" rotWithShape="0">
              <a:srgbClr val="333333">
                <a:alpha val="65000"/>
              </a:srgbClr>
            </a:outerShdw>
          </a:effectLst>
        </p:spPr>
      </p:pic>
      <p:pic>
        <p:nvPicPr>
          <p:cNvPr id="70660" name="Picture 4"/>
          <p:cNvPicPr>
            <a:picLocks noChangeAspect="1" noChangeArrowheads="1"/>
          </p:cNvPicPr>
          <p:nvPr/>
        </p:nvPicPr>
        <p:blipFill>
          <a:blip r:embed="rId5" cstate="print"/>
          <a:srcRect/>
          <a:stretch>
            <a:fillRect/>
          </a:stretch>
        </p:blipFill>
        <p:spPr bwMode="auto">
          <a:xfrm>
            <a:off x="8096264" y="1924052"/>
            <a:ext cx="2381250" cy="1790700"/>
          </a:xfrm>
          <a:prstGeom prst="rect">
            <a:avLst/>
          </a:prstGeom>
          <a:ln>
            <a:noFill/>
          </a:ln>
          <a:effectLst>
            <a:outerShdw blurRad="292100" dist="139700" dir="2700000" algn="tl" rotWithShape="0">
              <a:srgbClr val="333333">
                <a:alpha val="65000"/>
              </a:srgbClr>
            </a:outerShdw>
          </a:effectLst>
        </p:spPr>
      </p:pic>
      <p:pic>
        <p:nvPicPr>
          <p:cNvPr id="70661" name="Picture 5"/>
          <p:cNvPicPr>
            <a:picLocks noChangeAspect="1" noChangeArrowheads="1"/>
          </p:cNvPicPr>
          <p:nvPr/>
        </p:nvPicPr>
        <p:blipFill>
          <a:blip r:embed="rId6" cstate="print"/>
          <a:srcRect/>
          <a:stretch>
            <a:fillRect/>
          </a:stretch>
        </p:blipFill>
        <p:spPr bwMode="auto">
          <a:xfrm>
            <a:off x="2238348" y="4286256"/>
            <a:ext cx="2381250" cy="1790700"/>
          </a:xfrm>
          <a:prstGeom prst="rect">
            <a:avLst/>
          </a:prstGeom>
          <a:ln>
            <a:noFill/>
          </a:ln>
          <a:effectLst>
            <a:outerShdw blurRad="292100" dist="139700" dir="2700000" algn="tl" rotWithShape="0">
              <a:srgbClr val="333333">
                <a:alpha val="65000"/>
              </a:srgbClr>
            </a:outerShdw>
          </a:effectLst>
        </p:spPr>
      </p:pic>
      <p:pic>
        <p:nvPicPr>
          <p:cNvPr id="70662" name="Picture 6"/>
          <p:cNvPicPr>
            <a:picLocks noChangeAspect="1" noChangeArrowheads="1"/>
          </p:cNvPicPr>
          <p:nvPr/>
        </p:nvPicPr>
        <p:blipFill>
          <a:blip r:embed="rId7" cstate="print"/>
          <a:srcRect/>
          <a:stretch>
            <a:fillRect/>
          </a:stretch>
        </p:blipFill>
        <p:spPr bwMode="auto">
          <a:xfrm>
            <a:off x="5238745" y="4286256"/>
            <a:ext cx="2381267" cy="1785950"/>
          </a:xfrm>
          <a:prstGeom prst="rect">
            <a:avLst/>
          </a:prstGeom>
          <a:noFill/>
          <a:ln w="9525">
            <a:noFill/>
            <a:miter lim="800000"/>
            <a:headEnd/>
            <a:tailEnd/>
          </a:ln>
          <a:effectLst/>
        </p:spPr>
      </p:pic>
      <p:pic>
        <p:nvPicPr>
          <p:cNvPr id="70663" name="Picture 7"/>
          <p:cNvPicPr>
            <a:picLocks noChangeAspect="1" noChangeArrowheads="1"/>
          </p:cNvPicPr>
          <p:nvPr/>
        </p:nvPicPr>
        <p:blipFill>
          <a:blip r:embed="rId8" cstate="print"/>
          <a:srcRect/>
          <a:stretch>
            <a:fillRect/>
          </a:stretch>
        </p:blipFill>
        <p:spPr bwMode="auto">
          <a:xfrm>
            <a:off x="8096264" y="4286256"/>
            <a:ext cx="2381250" cy="1790700"/>
          </a:xfrm>
          <a:prstGeom prst="rect">
            <a:avLst/>
          </a:prstGeom>
          <a:ln>
            <a:noFill/>
          </a:ln>
          <a:effectLst>
            <a:outerShdw blurRad="292100" dist="139700" dir="2700000" algn="tl" rotWithShape="0">
              <a:srgbClr val="333333">
                <a:alpha val="65000"/>
              </a:srgbClr>
            </a:outerShdw>
          </a:effectLst>
        </p:spPr>
      </p:pic>
      <p:sp>
        <p:nvSpPr>
          <p:cNvPr id="18" name="Rechthoek 17"/>
          <p:cNvSpPr/>
          <p:nvPr/>
        </p:nvSpPr>
        <p:spPr>
          <a:xfrm>
            <a:off x="5238744" y="4286256"/>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3" name="Tijdelijke aanduiding voor dianummer 2">
            <a:extLst>
              <a:ext uri="{FF2B5EF4-FFF2-40B4-BE49-F238E27FC236}">
                <a16:creationId xmlns:a16="http://schemas.microsoft.com/office/drawing/2014/main" id="{097B5691-C990-4148-8652-E0F5124AD427}"/>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40</a:t>
            </a:fld>
            <a:endParaRPr lang="nl-NL"/>
          </a:p>
        </p:txBody>
      </p:sp>
    </p:spTree>
    <p:extLst>
      <p:ext uri="{BB962C8B-B14F-4D97-AF65-F5344CB8AC3E}">
        <p14:creationId xmlns:p14="http://schemas.microsoft.com/office/powerpoint/2010/main" val="3877847344"/>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5: Van mutualisme is sprake bij:</a:t>
            </a:r>
          </a:p>
        </p:txBody>
      </p:sp>
      <p:pic>
        <p:nvPicPr>
          <p:cNvPr id="63490" name="Picture 2"/>
          <p:cNvPicPr>
            <a:picLocks noChangeAspect="1" noChangeArrowheads="1"/>
          </p:cNvPicPr>
          <p:nvPr/>
        </p:nvPicPr>
        <p:blipFill>
          <a:blip r:embed="rId3" cstate="print"/>
          <a:srcRect/>
          <a:stretch>
            <a:fillRect/>
          </a:stretch>
        </p:blipFill>
        <p:spPr bwMode="auto">
          <a:xfrm>
            <a:off x="4738678" y="2000240"/>
            <a:ext cx="2469931" cy="1857388"/>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4" cstate="print"/>
          <a:srcRect/>
          <a:stretch>
            <a:fillRect/>
          </a:stretch>
        </p:blipFill>
        <p:spPr bwMode="auto">
          <a:xfrm>
            <a:off x="7596199" y="2000240"/>
            <a:ext cx="2483139" cy="1857388"/>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5" cstate="print"/>
          <a:srcRect/>
          <a:stretch>
            <a:fillRect/>
          </a:stretch>
        </p:blipFill>
        <p:spPr bwMode="auto">
          <a:xfrm>
            <a:off x="1881158" y="2000240"/>
            <a:ext cx="2442476" cy="1836742"/>
          </a:xfrm>
          <a:prstGeom prst="rect">
            <a:avLst/>
          </a:prstGeom>
          <a:ln>
            <a:noFill/>
          </a:ln>
          <a:effectLst>
            <a:outerShdw blurRad="292100" dist="139700" dir="2700000" algn="tl" rotWithShape="0">
              <a:srgbClr val="333333">
                <a:alpha val="65000"/>
              </a:srgbClr>
            </a:outerShdw>
          </a:effectLst>
        </p:spPr>
      </p:pic>
      <p:pic>
        <p:nvPicPr>
          <p:cNvPr id="1028" name="Picture 4"/>
          <p:cNvPicPr>
            <a:picLocks noChangeAspect="1" noChangeArrowheads="1"/>
          </p:cNvPicPr>
          <p:nvPr/>
        </p:nvPicPr>
        <p:blipFill>
          <a:blip r:embed="rId6" cstate="print"/>
          <a:srcRect/>
          <a:stretch>
            <a:fillRect/>
          </a:stretch>
        </p:blipFill>
        <p:spPr bwMode="auto">
          <a:xfrm>
            <a:off x="1952596" y="4214818"/>
            <a:ext cx="2381250" cy="1790700"/>
          </a:xfrm>
          <a:prstGeom prst="rect">
            <a:avLst/>
          </a:prstGeom>
          <a:ln>
            <a:noFill/>
          </a:ln>
          <a:effectLst>
            <a:outerShdw blurRad="292100" dist="139700" dir="2700000" algn="tl" rotWithShape="0">
              <a:srgbClr val="333333">
                <a:alpha val="65000"/>
              </a:srgbClr>
            </a:outerShdw>
          </a:effectLst>
        </p:spPr>
      </p:pic>
      <p:pic>
        <p:nvPicPr>
          <p:cNvPr id="1029" name="Picture 5"/>
          <p:cNvPicPr>
            <a:picLocks noChangeAspect="1" noChangeArrowheads="1"/>
          </p:cNvPicPr>
          <p:nvPr/>
        </p:nvPicPr>
        <p:blipFill>
          <a:blip r:embed="rId7" cstate="print"/>
          <a:srcRect/>
          <a:stretch>
            <a:fillRect/>
          </a:stretch>
        </p:blipFill>
        <p:spPr bwMode="auto">
          <a:xfrm>
            <a:off x="4738678" y="4214819"/>
            <a:ext cx="2381250" cy="1781175"/>
          </a:xfrm>
          <a:prstGeom prst="rect">
            <a:avLst/>
          </a:prstGeom>
          <a:ln>
            <a:noFill/>
          </a:ln>
          <a:effectLst>
            <a:outerShdw blurRad="292100" dist="139700" dir="2700000" algn="tl" rotWithShape="0">
              <a:srgbClr val="333333">
                <a:alpha val="65000"/>
              </a:srgbClr>
            </a:outerShdw>
          </a:effectLst>
        </p:spPr>
      </p:pic>
      <p:sp>
        <p:nvSpPr>
          <p:cNvPr id="8" name="Tekstvak 7"/>
          <p:cNvSpPr txBox="1"/>
          <p:nvPr/>
        </p:nvSpPr>
        <p:spPr>
          <a:xfrm>
            <a:off x="2024034" y="3845486"/>
            <a:ext cx="5884944" cy="369332"/>
          </a:xfrm>
          <a:prstGeom prst="rect">
            <a:avLst/>
          </a:prstGeom>
          <a:noFill/>
        </p:spPr>
        <p:txBody>
          <a:bodyPr wrap="none" rtlCol="0">
            <a:spAutoFit/>
          </a:bodyPr>
          <a:lstStyle/>
          <a:p>
            <a:r>
              <a:rPr lang="nl-NL" dirty="0">
                <a:solidFill>
                  <a:schemeClr val="accent1"/>
                </a:solidFill>
              </a:rPr>
              <a:t>A:                                                B:                                                  C:</a:t>
            </a:r>
          </a:p>
        </p:txBody>
      </p:sp>
      <p:sp>
        <p:nvSpPr>
          <p:cNvPr id="9" name="Tekstvak 8"/>
          <p:cNvSpPr txBox="1"/>
          <p:nvPr/>
        </p:nvSpPr>
        <p:spPr>
          <a:xfrm>
            <a:off x="2092417" y="6060064"/>
            <a:ext cx="6075702" cy="369332"/>
          </a:xfrm>
          <a:prstGeom prst="rect">
            <a:avLst/>
          </a:prstGeom>
          <a:noFill/>
        </p:spPr>
        <p:txBody>
          <a:bodyPr wrap="none" rtlCol="0">
            <a:spAutoFit/>
          </a:bodyPr>
          <a:lstStyle/>
          <a:p>
            <a:r>
              <a:rPr lang="nl-NL" dirty="0">
                <a:solidFill>
                  <a:schemeClr val="accent1"/>
                </a:solidFill>
              </a:rPr>
              <a:t>D:                                               E:                                                   F:</a:t>
            </a:r>
          </a:p>
        </p:txBody>
      </p:sp>
      <p:pic>
        <p:nvPicPr>
          <p:cNvPr id="1030" name="Picture 6"/>
          <p:cNvPicPr>
            <a:picLocks noChangeAspect="1" noChangeArrowheads="1"/>
          </p:cNvPicPr>
          <p:nvPr/>
        </p:nvPicPr>
        <p:blipFill>
          <a:blip r:embed="rId8" cstate="print"/>
          <a:srcRect/>
          <a:stretch>
            <a:fillRect/>
          </a:stretch>
        </p:blipFill>
        <p:spPr bwMode="auto">
          <a:xfrm>
            <a:off x="7667636" y="4214818"/>
            <a:ext cx="2381250" cy="1790700"/>
          </a:xfrm>
          <a:prstGeom prst="rect">
            <a:avLst/>
          </a:prstGeom>
          <a:ln>
            <a:noFill/>
          </a:ln>
          <a:effectLst>
            <a:outerShdw blurRad="292100" dist="139700" dir="2700000" algn="tl" rotWithShape="0">
              <a:srgbClr val="333333">
                <a:alpha val="65000"/>
              </a:srgbClr>
            </a:outerShdw>
          </a:effectLst>
        </p:spPr>
      </p:pic>
      <p:sp>
        <p:nvSpPr>
          <p:cNvPr id="3" name="Tijdelijke aanduiding voor dianummer 2">
            <a:extLst>
              <a:ext uri="{FF2B5EF4-FFF2-40B4-BE49-F238E27FC236}">
                <a16:creationId xmlns:a16="http://schemas.microsoft.com/office/drawing/2014/main" id="{2C20C027-BF15-4272-8D4B-4AA917081F4A}"/>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41</a:t>
            </a:fld>
            <a:endParaRPr lang="nl-NL"/>
          </a:p>
        </p:txBody>
      </p:sp>
    </p:spTree>
    <p:extLst>
      <p:ext uri="{BB962C8B-B14F-4D97-AF65-F5344CB8AC3E}">
        <p14:creationId xmlns:p14="http://schemas.microsoft.com/office/powerpoint/2010/main" val="339310986"/>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5: Van mutualisme is sprake bij:</a:t>
            </a:r>
          </a:p>
        </p:txBody>
      </p:sp>
      <p:pic>
        <p:nvPicPr>
          <p:cNvPr id="63490" name="Picture 2"/>
          <p:cNvPicPr>
            <a:picLocks noChangeAspect="1" noChangeArrowheads="1"/>
          </p:cNvPicPr>
          <p:nvPr/>
        </p:nvPicPr>
        <p:blipFill>
          <a:blip r:embed="rId3" cstate="print"/>
          <a:srcRect/>
          <a:stretch>
            <a:fillRect/>
          </a:stretch>
        </p:blipFill>
        <p:spPr bwMode="auto">
          <a:xfrm>
            <a:off x="4738678" y="2000240"/>
            <a:ext cx="2469931" cy="1857388"/>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a:off x="7596199" y="2000240"/>
            <a:ext cx="2483139" cy="1857388"/>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5" cstate="print"/>
          <a:srcRect/>
          <a:stretch>
            <a:fillRect/>
          </a:stretch>
        </p:blipFill>
        <p:spPr bwMode="auto">
          <a:xfrm>
            <a:off x="1881158" y="2000240"/>
            <a:ext cx="2442476" cy="1836742"/>
          </a:xfrm>
          <a:prstGeom prst="rect">
            <a:avLst/>
          </a:prstGeom>
          <a:ln>
            <a:noFill/>
          </a:ln>
          <a:effectLst>
            <a:outerShdw blurRad="292100" dist="139700" dir="2700000" algn="tl" rotWithShape="0">
              <a:srgbClr val="333333">
                <a:alpha val="65000"/>
              </a:srgbClr>
            </a:outerShdw>
          </a:effectLst>
        </p:spPr>
      </p:pic>
      <p:pic>
        <p:nvPicPr>
          <p:cNvPr id="1028" name="Picture 4"/>
          <p:cNvPicPr>
            <a:picLocks noChangeAspect="1" noChangeArrowheads="1"/>
          </p:cNvPicPr>
          <p:nvPr/>
        </p:nvPicPr>
        <p:blipFill>
          <a:blip r:embed="rId6" cstate="print"/>
          <a:srcRect/>
          <a:stretch>
            <a:fillRect/>
          </a:stretch>
        </p:blipFill>
        <p:spPr bwMode="auto">
          <a:xfrm>
            <a:off x="1952596" y="4214818"/>
            <a:ext cx="2381250" cy="1790700"/>
          </a:xfrm>
          <a:prstGeom prst="rect">
            <a:avLst/>
          </a:prstGeom>
          <a:ln>
            <a:noFill/>
          </a:ln>
          <a:effectLst>
            <a:outerShdw blurRad="292100" dist="139700" dir="2700000" algn="tl" rotWithShape="0">
              <a:srgbClr val="333333">
                <a:alpha val="65000"/>
              </a:srgbClr>
            </a:outerShdw>
          </a:effectLst>
        </p:spPr>
      </p:pic>
      <p:pic>
        <p:nvPicPr>
          <p:cNvPr id="1029" name="Picture 5"/>
          <p:cNvPicPr>
            <a:picLocks noChangeAspect="1" noChangeArrowheads="1"/>
          </p:cNvPicPr>
          <p:nvPr/>
        </p:nvPicPr>
        <p:blipFill>
          <a:blip r:embed="rId7" cstate="print"/>
          <a:srcRect/>
          <a:stretch>
            <a:fillRect/>
          </a:stretch>
        </p:blipFill>
        <p:spPr bwMode="auto">
          <a:xfrm>
            <a:off x="4738678" y="4214819"/>
            <a:ext cx="2381250" cy="1781175"/>
          </a:xfrm>
          <a:prstGeom prst="rect">
            <a:avLst/>
          </a:prstGeom>
          <a:ln>
            <a:noFill/>
          </a:ln>
          <a:effectLst>
            <a:outerShdw blurRad="292100" dist="139700" dir="2700000" algn="tl" rotWithShape="0">
              <a:srgbClr val="333333">
                <a:alpha val="65000"/>
              </a:srgbClr>
            </a:outerShdw>
          </a:effectLst>
        </p:spPr>
      </p:pic>
      <p:sp>
        <p:nvSpPr>
          <p:cNvPr id="8" name="Tekstvak 7"/>
          <p:cNvSpPr txBox="1"/>
          <p:nvPr/>
        </p:nvSpPr>
        <p:spPr>
          <a:xfrm>
            <a:off x="2024034" y="3845486"/>
            <a:ext cx="8544840" cy="369332"/>
          </a:xfrm>
          <a:prstGeom prst="rect">
            <a:avLst/>
          </a:prstGeom>
          <a:noFill/>
        </p:spPr>
        <p:txBody>
          <a:bodyPr wrap="none" rtlCol="0">
            <a:spAutoFit/>
          </a:bodyPr>
          <a:lstStyle/>
          <a:p>
            <a:r>
              <a:rPr lang="nl-NL" dirty="0">
                <a:solidFill>
                  <a:schemeClr val="accent1"/>
                </a:solidFill>
              </a:rPr>
              <a:t>A: Slijmvis en Zee-egel            B:  Heremietkreeft &amp; Zeerasp  C: Broodspons &amp; spookgarnaal</a:t>
            </a:r>
          </a:p>
        </p:txBody>
      </p:sp>
      <p:sp>
        <p:nvSpPr>
          <p:cNvPr id="9" name="Tekstvak 8"/>
          <p:cNvSpPr txBox="1"/>
          <p:nvPr/>
        </p:nvSpPr>
        <p:spPr>
          <a:xfrm>
            <a:off x="1878104" y="6060064"/>
            <a:ext cx="8606715" cy="369332"/>
          </a:xfrm>
          <a:prstGeom prst="rect">
            <a:avLst/>
          </a:prstGeom>
          <a:noFill/>
        </p:spPr>
        <p:txBody>
          <a:bodyPr wrap="none" rtlCol="0">
            <a:spAutoFit/>
          </a:bodyPr>
          <a:lstStyle/>
          <a:p>
            <a:r>
              <a:rPr lang="nl-NL" dirty="0">
                <a:solidFill>
                  <a:schemeClr val="accent1"/>
                </a:solidFill>
              </a:rPr>
              <a:t>D:   Zee-egel &amp; schelp                E: </a:t>
            </a:r>
            <a:r>
              <a:rPr lang="nl-NL" dirty="0" err="1">
                <a:solidFill>
                  <a:schemeClr val="accent1"/>
                </a:solidFill>
              </a:rPr>
              <a:t>Frogfish</a:t>
            </a:r>
            <a:r>
              <a:rPr lang="nl-NL" dirty="0">
                <a:solidFill>
                  <a:schemeClr val="accent1"/>
                </a:solidFill>
              </a:rPr>
              <a:t>                                      F: Anemoon &amp; Anemoonvis</a:t>
            </a:r>
          </a:p>
        </p:txBody>
      </p:sp>
      <p:pic>
        <p:nvPicPr>
          <p:cNvPr id="1030" name="Picture 6"/>
          <p:cNvPicPr>
            <a:picLocks noChangeAspect="1" noChangeArrowheads="1"/>
          </p:cNvPicPr>
          <p:nvPr/>
        </p:nvPicPr>
        <p:blipFill>
          <a:blip r:embed="rId8" cstate="print"/>
          <a:srcRect/>
          <a:stretch>
            <a:fillRect/>
          </a:stretch>
        </p:blipFill>
        <p:spPr bwMode="auto">
          <a:xfrm>
            <a:off x="7667636" y="4214818"/>
            <a:ext cx="2381250" cy="1790700"/>
          </a:xfrm>
          <a:prstGeom prst="rect">
            <a:avLst/>
          </a:prstGeom>
          <a:noFill/>
          <a:ln w="9525">
            <a:noFill/>
            <a:miter lim="800000"/>
            <a:headEnd/>
            <a:tailEnd/>
          </a:ln>
          <a:effectLst/>
        </p:spPr>
      </p:pic>
      <p:sp>
        <p:nvSpPr>
          <p:cNvPr id="12" name="Rechthoek 11"/>
          <p:cNvSpPr/>
          <p:nvPr/>
        </p:nvSpPr>
        <p:spPr>
          <a:xfrm>
            <a:off x="7667636" y="421481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3" name="Rechthoek 12"/>
          <p:cNvSpPr/>
          <p:nvPr/>
        </p:nvSpPr>
        <p:spPr>
          <a:xfrm>
            <a:off x="4738678" y="2000240"/>
            <a:ext cx="2428892" cy="1857388"/>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dianummer 2">
            <a:extLst>
              <a:ext uri="{FF2B5EF4-FFF2-40B4-BE49-F238E27FC236}">
                <a16:creationId xmlns:a16="http://schemas.microsoft.com/office/drawing/2014/main" id="{061B4B7D-CFCE-46CA-BD28-1231576F4B90}"/>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42</a:t>
            </a:fld>
            <a:endParaRPr lang="nl-NL"/>
          </a:p>
        </p:txBody>
      </p:sp>
    </p:spTree>
    <p:extLst>
      <p:ext uri="{BB962C8B-B14F-4D97-AF65-F5344CB8AC3E}">
        <p14:creationId xmlns:p14="http://schemas.microsoft.com/office/powerpoint/2010/main" val="172355938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6: Van exploitatie is sprake bij:</a:t>
            </a:r>
          </a:p>
        </p:txBody>
      </p:sp>
      <p:pic>
        <p:nvPicPr>
          <p:cNvPr id="11" name="Picture 2"/>
          <p:cNvPicPr>
            <a:picLocks noChangeAspect="1" noChangeArrowheads="1"/>
          </p:cNvPicPr>
          <p:nvPr/>
        </p:nvPicPr>
        <p:blipFill>
          <a:blip r:embed="rId3" cstate="print"/>
          <a:srcRect/>
          <a:stretch>
            <a:fillRect/>
          </a:stretch>
        </p:blipFill>
        <p:spPr bwMode="auto">
          <a:xfrm>
            <a:off x="2097984" y="2071678"/>
            <a:ext cx="2378941" cy="1785950"/>
          </a:xfrm>
          <a:prstGeom prst="rect">
            <a:avLst/>
          </a:prstGeom>
          <a:noFill/>
          <a:ln w="9525">
            <a:noFill/>
            <a:miter lim="800000"/>
            <a:headEnd/>
            <a:tailEnd/>
          </a:ln>
          <a:effectLst/>
        </p:spPr>
      </p:pic>
      <p:pic>
        <p:nvPicPr>
          <p:cNvPr id="14" name="Picture 6"/>
          <p:cNvPicPr>
            <a:picLocks noChangeAspect="1" noChangeArrowheads="1"/>
          </p:cNvPicPr>
          <p:nvPr/>
        </p:nvPicPr>
        <p:blipFill>
          <a:blip r:embed="rId4" cstate="print"/>
          <a:srcRect/>
          <a:stretch>
            <a:fillRect/>
          </a:stretch>
        </p:blipFill>
        <p:spPr bwMode="auto">
          <a:xfrm>
            <a:off x="5095868" y="4281506"/>
            <a:ext cx="2381250" cy="1790700"/>
          </a:xfrm>
          <a:prstGeom prst="rect">
            <a:avLst/>
          </a:prstGeom>
          <a:noFill/>
          <a:ln w="9525">
            <a:noFill/>
            <a:miter lim="800000"/>
            <a:headEnd/>
            <a:tailEnd/>
          </a:ln>
          <a:effectLst/>
        </p:spPr>
      </p:pic>
      <p:sp>
        <p:nvSpPr>
          <p:cNvPr id="16" name="Tekstvak 15"/>
          <p:cNvSpPr txBox="1"/>
          <p:nvPr/>
        </p:nvSpPr>
        <p:spPr>
          <a:xfrm>
            <a:off x="2024035" y="3845486"/>
            <a:ext cx="6202339" cy="369332"/>
          </a:xfrm>
          <a:prstGeom prst="rect">
            <a:avLst/>
          </a:prstGeom>
          <a:noFill/>
        </p:spPr>
        <p:txBody>
          <a:bodyPr wrap="none" rtlCol="0">
            <a:spAutoFit/>
          </a:bodyPr>
          <a:lstStyle/>
          <a:p>
            <a:r>
              <a:rPr lang="nl-NL" dirty="0">
                <a:solidFill>
                  <a:schemeClr val="accent1"/>
                </a:solidFill>
              </a:rPr>
              <a:t>A:                                                      B:                                                  C:</a:t>
            </a:r>
          </a:p>
        </p:txBody>
      </p:sp>
      <p:sp>
        <p:nvSpPr>
          <p:cNvPr id="17" name="Tekstvak 16"/>
          <p:cNvSpPr txBox="1"/>
          <p:nvPr/>
        </p:nvSpPr>
        <p:spPr>
          <a:xfrm>
            <a:off x="2092418" y="6060064"/>
            <a:ext cx="6361037" cy="369332"/>
          </a:xfrm>
          <a:prstGeom prst="rect">
            <a:avLst/>
          </a:prstGeom>
          <a:noFill/>
        </p:spPr>
        <p:txBody>
          <a:bodyPr wrap="none" rtlCol="0">
            <a:spAutoFit/>
          </a:bodyPr>
          <a:lstStyle/>
          <a:p>
            <a:r>
              <a:rPr lang="nl-NL" dirty="0">
                <a:solidFill>
                  <a:schemeClr val="accent1"/>
                </a:solidFill>
              </a:rPr>
              <a:t>D:                                                       E:                                                  F:</a:t>
            </a:r>
          </a:p>
        </p:txBody>
      </p:sp>
      <p:pic>
        <p:nvPicPr>
          <p:cNvPr id="19" name="Picture 3"/>
          <p:cNvPicPr>
            <a:picLocks noChangeAspect="1" noChangeArrowheads="1"/>
          </p:cNvPicPr>
          <p:nvPr/>
        </p:nvPicPr>
        <p:blipFill>
          <a:blip r:embed="rId5" cstate="print"/>
          <a:srcRect/>
          <a:stretch>
            <a:fillRect/>
          </a:stretch>
        </p:blipFill>
        <p:spPr bwMode="auto">
          <a:xfrm>
            <a:off x="5024430" y="2066928"/>
            <a:ext cx="2381250" cy="17907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6" cstate="print"/>
          <a:srcRect/>
          <a:stretch>
            <a:fillRect/>
          </a:stretch>
        </p:blipFill>
        <p:spPr bwMode="auto">
          <a:xfrm>
            <a:off x="7929592" y="2076454"/>
            <a:ext cx="2381250" cy="1781175"/>
          </a:xfrm>
          <a:prstGeom prst="rect">
            <a:avLst/>
          </a:prstGeom>
          <a:noFill/>
          <a:ln w="9525">
            <a:noFill/>
            <a:miter lim="800000"/>
            <a:headEnd/>
            <a:tailEnd/>
          </a:ln>
          <a:effectLst/>
        </p:spPr>
      </p:pic>
      <p:pic>
        <p:nvPicPr>
          <p:cNvPr id="13" name="Picture 4"/>
          <p:cNvPicPr>
            <a:picLocks noChangeAspect="1" noChangeArrowheads="1"/>
          </p:cNvPicPr>
          <p:nvPr/>
        </p:nvPicPr>
        <p:blipFill>
          <a:blip r:embed="rId7" cstate="print"/>
          <a:srcRect/>
          <a:stretch>
            <a:fillRect/>
          </a:stretch>
        </p:blipFill>
        <p:spPr bwMode="auto">
          <a:xfrm>
            <a:off x="7953388" y="4291032"/>
            <a:ext cx="2381250" cy="1781175"/>
          </a:xfrm>
          <a:prstGeom prst="rect">
            <a:avLst/>
          </a:prstGeom>
          <a:ln>
            <a:noFill/>
          </a:ln>
          <a:effectLst>
            <a:outerShdw blurRad="292100" dist="139700" dir="2700000" algn="tl" rotWithShape="0">
              <a:srgbClr val="333333">
                <a:alpha val="65000"/>
              </a:srgbClr>
            </a:outerShdw>
          </a:effectLst>
        </p:spPr>
      </p:pic>
      <p:pic>
        <p:nvPicPr>
          <p:cNvPr id="12" name="Afbeelding 11"/>
          <p:cNvPicPr>
            <a:picLocks noChangeAspect="1"/>
          </p:cNvPicPr>
          <p:nvPr/>
        </p:nvPicPr>
        <p:blipFill>
          <a:blip r:embed="rId8"/>
          <a:stretch>
            <a:fillRect/>
          </a:stretch>
        </p:blipFill>
        <p:spPr>
          <a:xfrm>
            <a:off x="2152650" y="4291031"/>
            <a:ext cx="2381250" cy="1785938"/>
          </a:xfrm>
          <a:prstGeom prst="rect">
            <a:avLst/>
          </a:prstGeom>
          <a:ln>
            <a:noFill/>
          </a:ln>
          <a:effectLst>
            <a:outerShdw blurRad="292100" dist="139700" dir="2700000" algn="tl" rotWithShape="0">
              <a:srgbClr val="333333">
                <a:alpha val="65000"/>
              </a:srgbClr>
            </a:outerShdw>
          </a:effectLst>
        </p:spPr>
      </p:pic>
      <p:sp>
        <p:nvSpPr>
          <p:cNvPr id="3" name="Tijdelijke aanduiding voor dianummer 2">
            <a:extLst>
              <a:ext uri="{FF2B5EF4-FFF2-40B4-BE49-F238E27FC236}">
                <a16:creationId xmlns:a16="http://schemas.microsoft.com/office/drawing/2014/main" id="{6AAB0D75-E4EF-4838-9B7A-08F53545AED4}"/>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43</a:t>
            </a:fld>
            <a:endParaRPr lang="nl-NL"/>
          </a:p>
        </p:txBody>
      </p:sp>
    </p:spTree>
    <p:extLst>
      <p:ext uri="{BB962C8B-B14F-4D97-AF65-F5344CB8AC3E}">
        <p14:creationId xmlns:p14="http://schemas.microsoft.com/office/powerpoint/2010/main" val="2348658110"/>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6: Van exploitatie is sprake bij:</a:t>
            </a:r>
          </a:p>
        </p:txBody>
      </p:sp>
      <p:pic>
        <p:nvPicPr>
          <p:cNvPr id="11" name="Picture 2"/>
          <p:cNvPicPr>
            <a:picLocks noChangeAspect="1" noChangeArrowheads="1"/>
          </p:cNvPicPr>
          <p:nvPr/>
        </p:nvPicPr>
        <p:blipFill>
          <a:blip r:embed="rId3" cstate="print"/>
          <a:srcRect/>
          <a:stretch>
            <a:fillRect/>
          </a:stretch>
        </p:blipFill>
        <p:spPr bwMode="auto">
          <a:xfrm>
            <a:off x="2097984" y="2071678"/>
            <a:ext cx="2378941" cy="1785950"/>
          </a:xfrm>
          <a:prstGeom prst="rect">
            <a:avLst/>
          </a:prstGeom>
          <a:noFill/>
          <a:ln w="9525">
            <a:noFill/>
            <a:miter lim="800000"/>
            <a:headEnd/>
            <a:tailEnd/>
          </a:ln>
          <a:effectLst/>
        </p:spPr>
      </p:pic>
      <p:pic>
        <p:nvPicPr>
          <p:cNvPr id="14" name="Picture 6"/>
          <p:cNvPicPr>
            <a:picLocks noChangeAspect="1" noChangeArrowheads="1"/>
          </p:cNvPicPr>
          <p:nvPr/>
        </p:nvPicPr>
        <p:blipFill>
          <a:blip r:embed="rId4" cstate="print"/>
          <a:srcRect/>
          <a:stretch>
            <a:fillRect/>
          </a:stretch>
        </p:blipFill>
        <p:spPr bwMode="auto">
          <a:xfrm>
            <a:off x="5095868" y="4281506"/>
            <a:ext cx="2381250" cy="1790700"/>
          </a:xfrm>
          <a:prstGeom prst="rect">
            <a:avLst/>
          </a:prstGeom>
          <a:ln>
            <a:noFill/>
          </a:ln>
          <a:effectLst>
            <a:outerShdw blurRad="292100" dist="139700" dir="2700000" algn="tl" rotWithShape="0">
              <a:srgbClr val="333333">
                <a:alpha val="65000"/>
              </a:srgbClr>
            </a:outerShdw>
          </a:effectLst>
        </p:spPr>
      </p:pic>
      <p:sp>
        <p:nvSpPr>
          <p:cNvPr id="16" name="Tekstvak 15"/>
          <p:cNvSpPr txBox="1"/>
          <p:nvPr/>
        </p:nvSpPr>
        <p:spPr>
          <a:xfrm>
            <a:off x="2024035" y="3845486"/>
            <a:ext cx="7832209" cy="369332"/>
          </a:xfrm>
          <a:prstGeom prst="rect">
            <a:avLst/>
          </a:prstGeom>
          <a:noFill/>
        </p:spPr>
        <p:txBody>
          <a:bodyPr wrap="none" rtlCol="0">
            <a:spAutoFit/>
          </a:bodyPr>
          <a:lstStyle/>
          <a:p>
            <a:r>
              <a:rPr lang="nl-NL" dirty="0">
                <a:solidFill>
                  <a:schemeClr val="accent1"/>
                </a:solidFill>
              </a:rPr>
              <a:t>A: Blue tang met karperluis      B: Boorspons                                   C: Hooiwagenkrab</a:t>
            </a:r>
          </a:p>
        </p:txBody>
      </p:sp>
      <p:sp>
        <p:nvSpPr>
          <p:cNvPr id="17" name="Tekstvak 16"/>
          <p:cNvSpPr txBox="1"/>
          <p:nvPr/>
        </p:nvSpPr>
        <p:spPr>
          <a:xfrm>
            <a:off x="2092417" y="6060065"/>
            <a:ext cx="7793608" cy="646331"/>
          </a:xfrm>
          <a:prstGeom prst="rect">
            <a:avLst/>
          </a:prstGeom>
          <a:noFill/>
        </p:spPr>
        <p:txBody>
          <a:bodyPr wrap="none" rtlCol="0">
            <a:spAutoFit/>
          </a:bodyPr>
          <a:lstStyle/>
          <a:p>
            <a:r>
              <a:rPr lang="nl-NL" dirty="0">
                <a:solidFill>
                  <a:schemeClr val="accent1"/>
                </a:solidFill>
              </a:rPr>
              <a:t>D:   Krab en </a:t>
            </a:r>
            <a:r>
              <a:rPr lang="nl-NL" dirty="0" err="1">
                <a:solidFill>
                  <a:schemeClr val="accent1"/>
                </a:solidFill>
              </a:rPr>
              <a:t>oorkwal</a:t>
            </a:r>
            <a:r>
              <a:rPr lang="nl-NL" dirty="0">
                <a:solidFill>
                  <a:schemeClr val="accent1"/>
                </a:solidFill>
              </a:rPr>
              <a:t>                       E:   Japanse Oester &amp;               F: Gewone Zeester</a:t>
            </a:r>
          </a:p>
          <a:p>
            <a:r>
              <a:rPr lang="nl-NL" dirty="0">
                <a:solidFill>
                  <a:schemeClr val="accent1"/>
                </a:solidFill>
              </a:rPr>
              <a:t>                                                                 </a:t>
            </a:r>
            <a:r>
              <a:rPr lang="nl-NL" dirty="0" err="1">
                <a:solidFill>
                  <a:schemeClr val="accent1"/>
                </a:solidFill>
              </a:rPr>
              <a:t>Hydoidpoliep</a:t>
            </a:r>
            <a:endParaRPr lang="nl-NL" dirty="0">
              <a:solidFill>
                <a:schemeClr val="accent1"/>
              </a:solidFill>
            </a:endParaRPr>
          </a:p>
        </p:txBody>
      </p:sp>
      <p:pic>
        <p:nvPicPr>
          <p:cNvPr id="19" name="Picture 3"/>
          <p:cNvPicPr>
            <a:picLocks noChangeAspect="1" noChangeArrowheads="1"/>
          </p:cNvPicPr>
          <p:nvPr/>
        </p:nvPicPr>
        <p:blipFill>
          <a:blip r:embed="rId5" cstate="print"/>
          <a:srcRect/>
          <a:stretch>
            <a:fillRect/>
          </a:stretch>
        </p:blipFill>
        <p:spPr bwMode="auto">
          <a:xfrm>
            <a:off x="5024430" y="2066928"/>
            <a:ext cx="2381250" cy="17907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6" cstate="print"/>
          <a:srcRect/>
          <a:stretch>
            <a:fillRect/>
          </a:stretch>
        </p:blipFill>
        <p:spPr bwMode="auto">
          <a:xfrm>
            <a:off x="7929592" y="2076454"/>
            <a:ext cx="2381250" cy="1781175"/>
          </a:xfrm>
          <a:prstGeom prst="rect">
            <a:avLst/>
          </a:prstGeom>
          <a:noFill/>
          <a:ln w="9525">
            <a:noFill/>
            <a:miter lim="800000"/>
            <a:headEnd/>
            <a:tailEnd/>
          </a:ln>
          <a:effectLst/>
        </p:spPr>
      </p:pic>
      <p:sp>
        <p:nvSpPr>
          <p:cNvPr id="22" name="Rechthoek 21"/>
          <p:cNvSpPr/>
          <p:nvPr/>
        </p:nvSpPr>
        <p:spPr>
          <a:xfrm>
            <a:off x="7953388"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23" name="Rechthoek 22"/>
          <p:cNvSpPr/>
          <p:nvPr/>
        </p:nvSpPr>
        <p:spPr>
          <a:xfrm>
            <a:off x="5024430"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24" name="Rechthoek 23"/>
          <p:cNvSpPr/>
          <p:nvPr/>
        </p:nvSpPr>
        <p:spPr>
          <a:xfrm>
            <a:off x="2095472"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pic>
        <p:nvPicPr>
          <p:cNvPr id="4100" name="Picture 4"/>
          <p:cNvPicPr>
            <a:picLocks noChangeAspect="1" noChangeArrowheads="1"/>
          </p:cNvPicPr>
          <p:nvPr/>
        </p:nvPicPr>
        <p:blipFill>
          <a:blip r:embed="rId7" cstate="print"/>
          <a:srcRect/>
          <a:stretch>
            <a:fillRect/>
          </a:stretch>
        </p:blipFill>
        <p:spPr bwMode="auto">
          <a:xfrm>
            <a:off x="7953388" y="4291032"/>
            <a:ext cx="2381250" cy="1781175"/>
          </a:xfrm>
          <a:prstGeom prst="rect">
            <a:avLst/>
          </a:prstGeom>
          <a:ln>
            <a:noFill/>
          </a:ln>
          <a:effectLst>
            <a:outerShdw blurRad="292100" dist="139700" dir="2700000" algn="tl" rotWithShape="0">
              <a:srgbClr val="333333">
                <a:alpha val="65000"/>
              </a:srgbClr>
            </a:outerShdw>
          </a:effectLst>
        </p:spPr>
      </p:pic>
      <p:pic>
        <p:nvPicPr>
          <p:cNvPr id="3" name="Afbeelding 2"/>
          <p:cNvPicPr>
            <a:picLocks noChangeAspect="1"/>
          </p:cNvPicPr>
          <p:nvPr/>
        </p:nvPicPr>
        <p:blipFill>
          <a:blip r:embed="rId8"/>
          <a:stretch>
            <a:fillRect/>
          </a:stretch>
        </p:blipFill>
        <p:spPr>
          <a:xfrm>
            <a:off x="2152650" y="4291031"/>
            <a:ext cx="2381250" cy="1785938"/>
          </a:xfrm>
          <a:prstGeom prst="rect">
            <a:avLst/>
          </a:prstGeom>
          <a:ln>
            <a:noFill/>
          </a:ln>
          <a:effectLst>
            <a:outerShdw blurRad="292100" dist="139700" dir="2700000" algn="tl" rotWithShape="0">
              <a:srgbClr val="333333">
                <a:alpha val="65000"/>
              </a:srgbClr>
            </a:outerShdw>
          </a:effectLst>
        </p:spPr>
      </p:pic>
      <p:sp>
        <p:nvSpPr>
          <p:cNvPr id="4" name="Tijdelijke aanduiding voor dianummer 3">
            <a:extLst>
              <a:ext uri="{FF2B5EF4-FFF2-40B4-BE49-F238E27FC236}">
                <a16:creationId xmlns:a16="http://schemas.microsoft.com/office/drawing/2014/main" id="{94030A6F-E6EF-46A1-A9C0-C6B3039CF86E}"/>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44</a:t>
            </a:fld>
            <a:endParaRPr lang="nl-NL"/>
          </a:p>
        </p:txBody>
      </p:sp>
    </p:spTree>
    <p:extLst>
      <p:ext uri="{BB962C8B-B14F-4D97-AF65-F5344CB8AC3E}">
        <p14:creationId xmlns:p14="http://schemas.microsoft.com/office/powerpoint/2010/main" val="142874642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7: Van commensalisme is sprake bij:</a:t>
            </a:r>
          </a:p>
        </p:txBody>
      </p:sp>
      <p:sp>
        <p:nvSpPr>
          <p:cNvPr id="10" name="Tekstvak 9"/>
          <p:cNvSpPr txBox="1"/>
          <p:nvPr/>
        </p:nvSpPr>
        <p:spPr>
          <a:xfrm>
            <a:off x="2024035" y="3845486"/>
            <a:ext cx="6308137" cy="369332"/>
          </a:xfrm>
          <a:prstGeom prst="rect">
            <a:avLst/>
          </a:prstGeom>
          <a:noFill/>
        </p:spPr>
        <p:txBody>
          <a:bodyPr wrap="none" rtlCol="0">
            <a:spAutoFit/>
          </a:bodyPr>
          <a:lstStyle/>
          <a:p>
            <a:r>
              <a:rPr lang="nl-NL" dirty="0">
                <a:solidFill>
                  <a:schemeClr val="accent1"/>
                </a:solidFill>
              </a:rPr>
              <a:t>A:                                                     B:                                                  C:</a:t>
            </a:r>
          </a:p>
        </p:txBody>
      </p:sp>
      <p:sp>
        <p:nvSpPr>
          <p:cNvPr id="11" name="Tekstvak 10"/>
          <p:cNvSpPr txBox="1"/>
          <p:nvPr/>
        </p:nvSpPr>
        <p:spPr>
          <a:xfrm>
            <a:off x="2092417" y="6060064"/>
            <a:ext cx="6075702" cy="369332"/>
          </a:xfrm>
          <a:prstGeom prst="rect">
            <a:avLst/>
          </a:prstGeom>
          <a:noFill/>
        </p:spPr>
        <p:txBody>
          <a:bodyPr wrap="none" rtlCol="0">
            <a:spAutoFit/>
          </a:bodyPr>
          <a:lstStyle/>
          <a:p>
            <a:r>
              <a:rPr lang="nl-NL" dirty="0">
                <a:solidFill>
                  <a:schemeClr val="accent1"/>
                </a:solidFill>
              </a:rPr>
              <a:t>D:                                                     E:                                                 F:</a:t>
            </a:r>
          </a:p>
        </p:txBody>
      </p:sp>
      <p:pic>
        <p:nvPicPr>
          <p:cNvPr id="14" name="Picture 12"/>
          <p:cNvPicPr>
            <a:picLocks noChangeAspect="1" noChangeArrowheads="1"/>
          </p:cNvPicPr>
          <p:nvPr/>
        </p:nvPicPr>
        <p:blipFill>
          <a:blip r:embed="rId3" cstate="print"/>
          <a:srcRect/>
          <a:stretch>
            <a:fillRect/>
          </a:stretch>
        </p:blipFill>
        <p:spPr bwMode="auto">
          <a:xfrm>
            <a:off x="5024430" y="2071678"/>
            <a:ext cx="2357454" cy="1767402"/>
          </a:xfrm>
          <a:prstGeom prst="rect">
            <a:avLst/>
          </a:prstGeom>
          <a:noFill/>
          <a:ln w="25400">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2143114" y="2000240"/>
            <a:ext cx="2381250" cy="17907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5" cstate="print"/>
          <a:srcRect/>
          <a:stretch>
            <a:fillRect/>
          </a:stretch>
        </p:blipFill>
        <p:spPr bwMode="auto">
          <a:xfrm>
            <a:off x="2166910" y="4286256"/>
            <a:ext cx="2381250" cy="17907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6" cstate="print"/>
          <a:srcRect/>
          <a:stretch>
            <a:fillRect/>
          </a:stretch>
        </p:blipFill>
        <p:spPr bwMode="auto">
          <a:xfrm>
            <a:off x="7735367" y="4286256"/>
            <a:ext cx="2381250" cy="1790700"/>
          </a:xfrm>
          <a:prstGeom prst="rect">
            <a:avLst/>
          </a:prstGeom>
          <a:noFill/>
          <a:ln w="9525">
            <a:noFill/>
            <a:miter lim="800000"/>
            <a:headEnd/>
            <a:tailEnd/>
          </a:ln>
          <a:effectLst/>
        </p:spPr>
      </p:pic>
      <p:pic>
        <p:nvPicPr>
          <p:cNvPr id="12" name="Picture 6"/>
          <p:cNvPicPr>
            <a:picLocks noChangeAspect="1" noChangeArrowheads="1"/>
          </p:cNvPicPr>
          <p:nvPr/>
        </p:nvPicPr>
        <p:blipFill>
          <a:blip r:embed="rId7" cstate="print"/>
          <a:srcRect/>
          <a:stretch>
            <a:fillRect/>
          </a:stretch>
        </p:blipFill>
        <p:spPr bwMode="auto">
          <a:xfrm>
            <a:off x="5072072" y="4286256"/>
            <a:ext cx="2381250" cy="1790700"/>
          </a:xfrm>
          <a:prstGeom prst="rect">
            <a:avLst/>
          </a:prstGeom>
          <a:noFill/>
          <a:ln w="9525">
            <a:noFill/>
            <a:miter lim="800000"/>
            <a:headEnd/>
            <a:tailEnd/>
          </a:ln>
          <a:effectLst/>
        </p:spPr>
      </p:pic>
      <p:pic>
        <p:nvPicPr>
          <p:cNvPr id="13" name="Picture 2"/>
          <p:cNvPicPr>
            <a:picLocks noChangeAspect="1" noChangeArrowheads="1"/>
          </p:cNvPicPr>
          <p:nvPr/>
        </p:nvPicPr>
        <p:blipFill>
          <a:blip r:embed="rId8" cstate="print"/>
          <a:srcRect/>
          <a:stretch>
            <a:fillRect/>
          </a:stretch>
        </p:blipFill>
        <p:spPr bwMode="auto">
          <a:xfrm>
            <a:off x="7735367" y="2065607"/>
            <a:ext cx="2374934" cy="1785950"/>
          </a:xfrm>
          <a:prstGeom prst="rect">
            <a:avLst/>
          </a:prstGeom>
          <a:noFill/>
          <a:ln w="9525">
            <a:noFill/>
            <a:miter lim="800000"/>
            <a:headEnd/>
            <a:tailEnd/>
          </a:ln>
          <a:effectLst/>
        </p:spPr>
      </p:pic>
      <p:sp>
        <p:nvSpPr>
          <p:cNvPr id="3" name="Tijdelijke aanduiding voor dianummer 2">
            <a:extLst>
              <a:ext uri="{FF2B5EF4-FFF2-40B4-BE49-F238E27FC236}">
                <a16:creationId xmlns:a16="http://schemas.microsoft.com/office/drawing/2014/main" id="{8E0109F8-7E2F-4B66-8EFF-9E39D140DF7B}"/>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45</a:t>
            </a:fld>
            <a:endParaRPr lang="nl-NL"/>
          </a:p>
        </p:txBody>
      </p:sp>
    </p:spTree>
    <p:extLst>
      <p:ext uri="{BB962C8B-B14F-4D97-AF65-F5344CB8AC3E}">
        <p14:creationId xmlns:p14="http://schemas.microsoft.com/office/powerpoint/2010/main" val="3265080317"/>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7: Van commensalisme is sprake bij:</a:t>
            </a:r>
          </a:p>
        </p:txBody>
      </p:sp>
      <p:sp>
        <p:nvSpPr>
          <p:cNvPr id="10" name="Tekstvak 9"/>
          <p:cNvSpPr txBox="1"/>
          <p:nvPr/>
        </p:nvSpPr>
        <p:spPr>
          <a:xfrm>
            <a:off x="2024035" y="3845486"/>
            <a:ext cx="8132163" cy="369332"/>
          </a:xfrm>
          <a:prstGeom prst="rect">
            <a:avLst/>
          </a:prstGeom>
          <a:noFill/>
        </p:spPr>
        <p:txBody>
          <a:bodyPr wrap="none" rtlCol="0">
            <a:spAutoFit/>
          </a:bodyPr>
          <a:lstStyle/>
          <a:p>
            <a:r>
              <a:rPr lang="nl-NL" dirty="0">
                <a:solidFill>
                  <a:schemeClr val="accent1"/>
                </a:solidFill>
              </a:rPr>
              <a:t>A: Zakpijpen                                   B:  Boorspons                            C: Kranswier &amp; poliep</a:t>
            </a:r>
          </a:p>
        </p:txBody>
      </p:sp>
      <p:sp>
        <p:nvSpPr>
          <p:cNvPr id="11" name="Tekstvak 10"/>
          <p:cNvSpPr txBox="1"/>
          <p:nvPr/>
        </p:nvSpPr>
        <p:spPr>
          <a:xfrm>
            <a:off x="2092417" y="6060064"/>
            <a:ext cx="7524176" cy="369332"/>
          </a:xfrm>
          <a:prstGeom prst="rect">
            <a:avLst/>
          </a:prstGeom>
          <a:noFill/>
        </p:spPr>
        <p:txBody>
          <a:bodyPr wrap="none" rtlCol="0">
            <a:spAutoFit/>
          </a:bodyPr>
          <a:lstStyle/>
          <a:p>
            <a:r>
              <a:rPr lang="nl-NL" dirty="0">
                <a:solidFill>
                  <a:schemeClr val="accent1"/>
                </a:solidFill>
              </a:rPr>
              <a:t>D:   Mosselen en Zeepok             E:  Kokerjuffer                            F: Black </a:t>
            </a:r>
            <a:r>
              <a:rPr lang="nl-NL" dirty="0" err="1">
                <a:solidFill>
                  <a:schemeClr val="accent1"/>
                </a:solidFill>
              </a:rPr>
              <a:t>Sea</a:t>
            </a:r>
            <a:r>
              <a:rPr lang="nl-NL" dirty="0">
                <a:solidFill>
                  <a:schemeClr val="accent1"/>
                </a:solidFill>
              </a:rPr>
              <a:t> </a:t>
            </a:r>
            <a:r>
              <a:rPr lang="nl-NL" dirty="0" err="1">
                <a:solidFill>
                  <a:schemeClr val="accent1"/>
                </a:solidFill>
              </a:rPr>
              <a:t>Bass</a:t>
            </a:r>
            <a:endParaRPr lang="nl-NL" dirty="0">
              <a:solidFill>
                <a:schemeClr val="accent1"/>
              </a:solidFill>
            </a:endParaRPr>
          </a:p>
        </p:txBody>
      </p:sp>
      <p:pic>
        <p:nvPicPr>
          <p:cNvPr id="14" name="Picture 12"/>
          <p:cNvPicPr>
            <a:picLocks noChangeAspect="1" noChangeArrowheads="1"/>
          </p:cNvPicPr>
          <p:nvPr/>
        </p:nvPicPr>
        <p:blipFill>
          <a:blip r:embed="rId3" cstate="print"/>
          <a:srcRect/>
          <a:stretch>
            <a:fillRect/>
          </a:stretch>
        </p:blipFill>
        <p:spPr bwMode="auto">
          <a:xfrm>
            <a:off x="5024430" y="2071678"/>
            <a:ext cx="2357454" cy="1767402"/>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a:blip r:embed="rId4" cstate="print"/>
          <a:srcRect/>
          <a:stretch>
            <a:fillRect/>
          </a:stretch>
        </p:blipFill>
        <p:spPr bwMode="auto">
          <a:xfrm>
            <a:off x="2143114" y="2000240"/>
            <a:ext cx="2381250" cy="17907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5" cstate="print"/>
          <a:srcRect/>
          <a:stretch>
            <a:fillRect/>
          </a:stretch>
        </p:blipFill>
        <p:spPr bwMode="auto">
          <a:xfrm>
            <a:off x="2166910" y="4286256"/>
            <a:ext cx="2381250" cy="1790700"/>
          </a:xfrm>
          <a:prstGeom prst="rect">
            <a:avLst/>
          </a:prstGeom>
          <a:noFill/>
          <a:ln w="9525">
            <a:solidFill>
              <a:schemeClr val="bg1">
                <a:lumMod val="85000"/>
              </a:schemeClr>
            </a:solidFill>
            <a:miter lim="800000"/>
            <a:headEnd/>
            <a:tailEnd/>
          </a:ln>
          <a:effectLst/>
        </p:spPr>
      </p:pic>
      <p:pic>
        <p:nvPicPr>
          <p:cNvPr id="2052" name="Picture 4"/>
          <p:cNvPicPr>
            <a:picLocks noChangeAspect="1" noChangeArrowheads="1"/>
          </p:cNvPicPr>
          <p:nvPr/>
        </p:nvPicPr>
        <p:blipFill>
          <a:blip r:embed="rId6" cstate="print"/>
          <a:srcRect/>
          <a:stretch>
            <a:fillRect/>
          </a:stretch>
        </p:blipFill>
        <p:spPr bwMode="auto">
          <a:xfrm>
            <a:off x="7810512" y="4286257"/>
            <a:ext cx="2357454" cy="1772805"/>
          </a:xfrm>
          <a:prstGeom prst="rect">
            <a:avLst/>
          </a:prstGeom>
          <a:ln w="63500">
            <a:solidFill>
              <a:schemeClr val="bg1">
                <a:lumMod val="85000"/>
              </a:schemeClr>
            </a:solidFill>
          </a:ln>
          <a:effectLst>
            <a:outerShdw blurRad="292100" dist="139700" dir="2700000" algn="tl" rotWithShape="0">
              <a:srgbClr val="333333">
                <a:alpha val="65000"/>
              </a:srgbClr>
            </a:outerShdw>
          </a:effectLst>
        </p:spPr>
      </p:pic>
      <p:pic>
        <p:nvPicPr>
          <p:cNvPr id="2054" name="Picture 6"/>
          <p:cNvPicPr>
            <a:picLocks noChangeAspect="1" noChangeArrowheads="1"/>
          </p:cNvPicPr>
          <p:nvPr/>
        </p:nvPicPr>
        <p:blipFill>
          <a:blip r:embed="rId7" cstate="print"/>
          <a:srcRect/>
          <a:stretch>
            <a:fillRect/>
          </a:stretch>
        </p:blipFill>
        <p:spPr bwMode="auto">
          <a:xfrm>
            <a:off x="5072072" y="4286256"/>
            <a:ext cx="2381250" cy="1790700"/>
          </a:xfrm>
          <a:prstGeom prst="rect">
            <a:avLst/>
          </a:prstGeom>
          <a:ln>
            <a:noFill/>
          </a:ln>
          <a:effectLst>
            <a:outerShdw blurRad="292100" dist="139700" dir="2700000" algn="tl" rotWithShape="0">
              <a:srgbClr val="333333">
                <a:alpha val="65000"/>
              </a:srgbClr>
            </a:outerShdw>
          </a:effectLst>
        </p:spPr>
      </p:pic>
      <p:pic>
        <p:nvPicPr>
          <p:cNvPr id="17" name="Picture 2"/>
          <p:cNvPicPr>
            <a:picLocks noChangeAspect="1" noChangeArrowheads="1"/>
          </p:cNvPicPr>
          <p:nvPr/>
        </p:nvPicPr>
        <p:blipFill>
          <a:blip r:embed="rId8" cstate="print"/>
          <a:srcRect/>
          <a:stretch>
            <a:fillRect/>
          </a:stretch>
        </p:blipFill>
        <p:spPr bwMode="auto">
          <a:xfrm>
            <a:off x="7793032" y="2071678"/>
            <a:ext cx="2374934" cy="1785950"/>
          </a:xfrm>
          <a:prstGeom prst="rect">
            <a:avLst/>
          </a:prstGeom>
          <a:noFill/>
          <a:ln w="9525">
            <a:noFill/>
            <a:miter lim="800000"/>
            <a:headEnd/>
            <a:tailEnd/>
          </a:ln>
          <a:effectLst/>
        </p:spPr>
      </p:pic>
      <p:sp>
        <p:nvSpPr>
          <p:cNvPr id="12" name="Rechthoek 11"/>
          <p:cNvSpPr/>
          <p:nvPr/>
        </p:nvSpPr>
        <p:spPr>
          <a:xfrm>
            <a:off x="7810512" y="2071678"/>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3" name="Rechthoek 12"/>
          <p:cNvSpPr/>
          <p:nvPr/>
        </p:nvSpPr>
        <p:spPr>
          <a:xfrm>
            <a:off x="2166910" y="4286256"/>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5" name="Rechthoek 14"/>
          <p:cNvSpPr/>
          <p:nvPr/>
        </p:nvSpPr>
        <p:spPr>
          <a:xfrm>
            <a:off x="2095472" y="2000240"/>
            <a:ext cx="2452688"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3" name="Tijdelijke aanduiding voor dianummer 2">
            <a:extLst>
              <a:ext uri="{FF2B5EF4-FFF2-40B4-BE49-F238E27FC236}">
                <a16:creationId xmlns:a16="http://schemas.microsoft.com/office/drawing/2014/main" id="{B07282D8-57D0-465A-A3DB-F3A9BE55D6E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46</a:t>
            </a:fld>
            <a:endParaRPr lang="nl-NL"/>
          </a:p>
        </p:txBody>
      </p:sp>
    </p:spTree>
    <p:extLst>
      <p:ext uri="{BB962C8B-B14F-4D97-AF65-F5344CB8AC3E}">
        <p14:creationId xmlns:p14="http://schemas.microsoft.com/office/powerpoint/2010/main" val="378789219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8: Herbivoor zijn:</a:t>
            </a:r>
          </a:p>
        </p:txBody>
      </p:sp>
      <p:pic>
        <p:nvPicPr>
          <p:cNvPr id="8" name="Picture 7"/>
          <p:cNvPicPr>
            <a:picLocks noChangeAspect="1" noChangeArrowheads="1"/>
          </p:cNvPicPr>
          <p:nvPr/>
        </p:nvPicPr>
        <p:blipFill>
          <a:blip r:embed="rId3" cstate="print"/>
          <a:srcRect/>
          <a:stretch>
            <a:fillRect/>
          </a:stretch>
        </p:blipFill>
        <p:spPr bwMode="auto">
          <a:xfrm>
            <a:off x="7852495" y="4246854"/>
            <a:ext cx="2381250" cy="1781175"/>
          </a:xfrm>
          <a:prstGeom prst="rect">
            <a:avLst/>
          </a:prstGeom>
          <a:noFill/>
          <a:ln w="9525">
            <a:noFill/>
            <a:miter lim="800000"/>
            <a:headEnd/>
            <a:tailEnd/>
          </a:ln>
          <a:effectLst/>
        </p:spPr>
      </p:pic>
      <p:sp>
        <p:nvSpPr>
          <p:cNvPr id="9" name="Tekstvak 8"/>
          <p:cNvSpPr txBox="1"/>
          <p:nvPr/>
        </p:nvSpPr>
        <p:spPr>
          <a:xfrm>
            <a:off x="2092418" y="3845486"/>
            <a:ext cx="6361037" cy="369332"/>
          </a:xfrm>
          <a:prstGeom prst="rect">
            <a:avLst/>
          </a:prstGeom>
          <a:noFill/>
        </p:spPr>
        <p:txBody>
          <a:bodyPr wrap="none" rtlCol="0">
            <a:spAutoFit/>
          </a:bodyPr>
          <a:lstStyle/>
          <a:p>
            <a:r>
              <a:rPr lang="nl-NL" dirty="0">
                <a:solidFill>
                  <a:schemeClr val="accent1"/>
                </a:solidFill>
              </a:rPr>
              <a:t>A:                                                    B:                                                  C:</a:t>
            </a:r>
          </a:p>
        </p:txBody>
      </p:sp>
      <p:sp>
        <p:nvSpPr>
          <p:cNvPr id="10" name="Tekstvak 9"/>
          <p:cNvSpPr txBox="1"/>
          <p:nvPr/>
        </p:nvSpPr>
        <p:spPr>
          <a:xfrm>
            <a:off x="2092418" y="6060064"/>
            <a:ext cx="6361037" cy="369332"/>
          </a:xfrm>
          <a:prstGeom prst="rect">
            <a:avLst/>
          </a:prstGeom>
          <a:noFill/>
        </p:spPr>
        <p:txBody>
          <a:bodyPr wrap="none" rtlCol="0">
            <a:spAutoFit/>
          </a:bodyPr>
          <a:lstStyle/>
          <a:p>
            <a:r>
              <a:rPr lang="nl-NL" dirty="0">
                <a:solidFill>
                  <a:schemeClr val="accent1"/>
                </a:solidFill>
              </a:rPr>
              <a:t>D:                                                    E:                                                  F:</a:t>
            </a:r>
          </a:p>
        </p:txBody>
      </p:sp>
      <p:pic>
        <p:nvPicPr>
          <p:cNvPr id="6146" name="Picture 2"/>
          <p:cNvPicPr>
            <a:picLocks noChangeAspect="1" noChangeArrowheads="1"/>
          </p:cNvPicPr>
          <p:nvPr/>
        </p:nvPicPr>
        <p:blipFill>
          <a:blip r:embed="rId4" cstate="print"/>
          <a:srcRect/>
          <a:stretch>
            <a:fillRect/>
          </a:stretch>
        </p:blipFill>
        <p:spPr bwMode="auto">
          <a:xfrm>
            <a:off x="2166910" y="4214818"/>
            <a:ext cx="2500330" cy="1880248"/>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a:stretch>
            <a:fillRect/>
          </a:stretch>
        </p:blipFill>
        <p:spPr bwMode="auto">
          <a:xfrm>
            <a:off x="7810512" y="2000240"/>
            <a:ext cx="2357454" cy="1851422"/>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cstate="print"/>
          <a:srcRect/>
          <a:stretch>
            <a:fillRect/>
          </a:stretch>
        </p:blipFill>
        <p:spPr bwMode="auto">
          <a:xfrm>
            <a:off x="2238348" y="2000240"/>
            <a:ext cx="2428872" cy="1821654"/>
          </a:xfrm>
          <a:prstGeom prst="rect">
            <a:avLst/>
          </a:prstGeom>
          <a:noFill/>
          <a:ln w="9525">
            <a:noFill/>
            <a:miter lim="800000"/>
            <a:headEnd/>
            <a:tailEnd/>
          </a:ln>
          <a:effectLst/>
        </p:spPr>
      </p:pic>
      <p:pic>
        <p:nvPicPr>
          <p:cNvPr id="11" name="Afbeelding 10"/>
          <p:cNvPicPr>
            <a:picLocks noChangeAspect="1"/>
          </p:cNvPicPr>
          <p:nvPr/>
        </p:nvPicPr>
        <p:blipFill>
          <a:blip r:embed="rId7"/>
          <a:stretch>
            <a:fillRect/>
          </a:stretch>
        </p:blipFill>
        <p:spPr>
          <a:xfrm>
            <a:off x="5024411" y="4214819"/>
            <a:ext cx="2444769" cy="1837069"/>
          </a:xfrm>
          <a:prstGeom prst="rect">
            <a:avLst/>
          </a:prstGeom>
          <a:ln>
            <a:noFill/>
          </a:ln>
          <a:effectLst>
            <a:outerShdw blurRad="292100" dist="139700" dir="2700000" algn="tl" rotWithShape="0">
              <a:srgbClr val="333333">
                <a:alpha val="65000"/>
              </a:srgbClr>
            </a:outerShdw>
          </a:effectLst>
        </p:spPr>
      </p:pic>
      <p:pic>
        <p:nvPicPr>
          <p:cNvPr id="3" name="Afbeelding 2">
            <a:extLst>
              <a:ext uri="{FF2B5EF4-FFF2-40B4-BE49-F238E27FC236}">
                <a16:creationId xmlns:a16="http://schemas.microsoft.com/office/drawing/2014/main" id="{43F93717-0A0C-4BCA-90CE-DBB7F8EA39DB}"/>
              </a:ext>
            </a:extLst>
          </p:cNvPr>
          <p:cNvPicPr>
            <a:picLocks noChangeAspect="1"/>
          </p:cNvPicPr>
          <p:nvPr/>
        </p:nvPicPr>
        <p:blipFill>
          <a:blip r:embed="rId8"/>
          <a:stretch>
            <a:fillRect/>
          </a:stretch>
        </p:blipFill>
        <p:spPr>
          <a:xfrm>
            <a:off x="5060139" y="1984223"/>
            <a:ext cx="2357454" cy="1845245"/>
          </a:xfrm>
          <a:prstGeom prst="rect">
            <a:avLst/>
          </a:prstGeom>
        </p:spPr>
      </p:pic>
      <p:sp>
        <p:nvSpPr>
          <p:cNvPr id="4" name="Tijdelijke aanduiding voor dianummer 3">
            <a:extLst>
              <a:ext uri="{FF2B5EF4-FFF2-40B4-BE49-F238E27FC236}">
                <a16:creationId xmlns:a16="http://schemas.microsoft.com/office/drawing/2014/main" id="{F4621744-53AE-4174-87C1-622C75B3D6FB}"/>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47</a:t>
            </a:fld>
            <a:endParaRPr lang="nl-NL"/>
          </a:p>
        </p:txBody>
      </p:sp>
    </p:spTree>
    <p:extLst>
      <p:ext uri="{BB962C8B-B14F-4D97-AF65-F5344CB8AC3E}">
        <p14:creationId xmlns:p14="http://schemas.microsoft.com/office/powerpoint/2010/main" val="3185726291"/>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8: Herbivoor zijn:</a:t>
            </a:r>
          </a:p>
        </p:txBody>
      </p:sp>
      <p:pic>
        <p:nvPicPr>
          <p:cNvPr id="8" name="Picture 7"/>
          <p:cNvPicPr>
            <a:picLocks noChangeAspect="1" noChangeArrowheads="1"/>
          </p:cNvPicPr>
          <p:nvPr/>
        </p:nvPicPr>
        <p:blipFill>
          <a:blip r:embed="rId3" cstate="print"/>
          <a:srcRect/>
          <a:stretch>
            <a:fillRect/>
          </a:stretch>
        </p:blipFill>
        <p:spPr bwMode="auto">
          <a:xfrm>
            <a:off x="7929592" y="4291032"/>
            <a:ext cx="2381250" cy="1781175"/>
          </a:xfrm>
          <a:prstGeom prst="rect">
            <a:avLst/>
          </a:prstGeom>
          <a:ln>
            <a:noFill/>
          </a:ln>
          <a:effectLst>
            <a:outerShdw blurRad="292100" dist="139700" dir="2700000" algn="tl" rotWithShape="0">
              <a:srgbClr val="333333">
                <a:alpha val="65000"/>
              </a:srgbClr>
            </a:outerShdw>
          </a:effectLst>
        </p:spPr>
      </p:pic>
      <p:sp>
        <p:nvSpPr>
          <p:cNvPr id="9" name="Tekstvak 8"/>
          <p:cNvSpPr txBox="1"/>
          <p:nvPr/>
        </p:nvSpPr>
        <p:spPr>
          <a:xfrm>
            <a:off x="2092417" y="3816911"/>
            <a:ext cx="6820200" cy="369332"/>
          </a:xfrm>
          <a:prstGeom prst="rect">
            <a:avLst/>
          </a:prstGeom>
          <a:noFill/>
        </p:spPr>
        <p:txBody>
          <a:bodyPr wrap="none" rtlCol="0">
            <a:spAutoFit/>
          </a:bodyPr>
          <a:lstStyle/>
          <a:p>
            <a:r>
              <a:rPr lang="nl-NL" dirty="0">
                <a:solidFill>
                  <a:schemeClr val="accent1"/>
                </a:solidFill>
              </a:rPr>
              <a:t>A: Tolhoorn                                  B: Meerval                                   C: Harder</a:t>
            </a:r>
          </a:p>
        </p:txBody>
      </p:sp>
      <p:sp>
        <p:nvSpPr>
          <p:cNvPr id="10" name="Tekstvak 9"/>
          <p:cNvSpPr txBox="1"/>
          <p:nvPr/>
        </p:nvSpPr>
        <p:spPr>
          <a:xfrm>
            <a:off x="2092418" y="6174364"/>
            <a:ext cx="6780895" cy="369332"/>
          </a:xfrm>
          <a:prstGeom prst="rect">
            <a:avLst/>
          </a:prstGeom>
          <a:noFill/>
        </p:spPr>
        <p:txBody>
          <a:bodyPr wrap="none" rtlCol="0">
            <a:spAutoFit/>
          </a:bodyPr>
          <a:lstStyle/>
          <a:p>
            <a:r>
              <a:rPr lang="nl-NL" dirty="0">
                <a:solidFill>
                  <a:schemeClr val="accent1"/>
                </a:solidFill>
              </a:rPr>
              <a:t>D: </a:t>
            </a:r>
            <a:r>
              <a:rPr lang="nl-NL" dirty="0" err="1">
                <a:solidFill>
                  <a:schemeClr val="accent1"/>
                </a:solidFill>
              </a:rPr>
              <a:t>Kelpcrab</a:t>
            </a:r>
            <a:r>
              <a:rPr lang="nl-NL" dirty="0">
                <a:solidFill>
                  <a:schemeClr val="accent1"/>
                </a:solidFill>
              </a:rPr>
              <a:t>                                   E:  Heremietkreeft                       F: Lipvis</a:t>
            </a:r>
          </a:p>
        </p:txBody>
      </p:sp>
      <p:pic>
        <p:nvPicPr>
          <p:cNvPr id="6146" name="Picture 2"/>
          <p:cNvPicPr>
            <a:picLocks noChangeAspect="1" noChangeArrowheads="1"/>
          </p:cNvPicPr>
          <p:nvPr/>
        </p:nvPicPr>
        <p:blipFill>
          <a:blip r:embed="rId4" cstate="print"/>
          <a:srcRect/>
          <a:stretch>
            <a:fillRect/>
          </a:stretch>
        </p:blipFill>
        <p:spPr bwMode="auto">
          <a:xfrm>
            <a:off x="2166910" y="4214818"/>
            <a:ext cx="2500330" cy="1880248"/>
          </a:xfrm>
          <a:prstGeom prst="rect">
            <a:avLst/>
          </a:prstGeom>
          <a:ln w="76200">
            <a:solidFill>
              <a:schemeClr val="bg1">
                <a:lumMod val="85000"/>
              </a:schemeClr>
            </a:solid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5" cstate="print"/>
          <a:srcRect/>
          <a:stretch>
            <a:fillRect/>
          </a:stretch>
        </p:blipFill>
        <p:spPr bwMode="auto">
          <a:xfrm>
            <a:off x="7810512" y="2000240"/>
            <a:ext cx="2357454" cy="1851422"/>
          </a:xfrm>
          <a:prstGeom prst="rect">
            <a:avLst/>
          </a:prstGeom>
          <a:noFill/>
          <a:ln w="9525">
            <a:solidFill>
              <a:schemeClr val="bg1">
                <a:lumMod val="85000"/>
              </a:schemeClr>
            </a:solidFill>
            <a:miter lim="800000"/>
            <a:headEnd/>
            <a:tailEnd/>
          </a:ln>
          <a:effectLst/>
        </p:spPr>
      </p:pic>
      <p:pic>
        <p:nvPicPr>
          <p:cNvPr id="1028" name="Picture 4"/>
          <p:cNvPicPr>
            <a:picLocks noChangeAspect="1" noChangeArrowheads="1"/>
          </p:cNvPicPr>
          <p:nvPr/>
        </p:nvPicPr>
        <p:blipFill>
          <a:blip r:embed="rId6" cstate="print"/>
          <a:srcRect/>
          <a:stretch>
            <a:fillRect/>
          </a:stretch>
        </p:blipFill>
        <p:spPr bwMode="auto">
          <a:xfrm>
            <a:off x="2238348" y="2000240"/>
            <a:ext cx="2428872" cy="1821654"/>
          </a:xfrm>
          <a:prstGeom prst="rect">
            <a:avLst/>
          </a:prstGeom>
          <a:noFill/>
          <a:ln w="9525">
            <a:noFill/>
            <a:miter lim="800000"/>
            <a:headEnd/>
            <a:tailEnd/>
          </a:ln>
          <a:effectLst/>
        </p:spPr>
      </p:pic>
      <p:sp>
        <p:nvSpPr>
          <p:cNvPr id="13" name="Rechthoek 12"/>
          <p:cNvSpPr/>
          <p:nvPr/>
        </p:nvSpPr>
        <p:spPr>
          <a:xfrm>
            <a:off x="2238348" y="2000240"/>
            <a:ext cx="2428892"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14" name="Rechthoek 13"/>
          <p:cNvSpPr/>
          <p:nvPr/>
        </p:nvSpPr>
        <p:spPr>
          <a:xfrm>
            <a:off x="7826369" y="2000240"/>
            <a:ext cx="2341597" cy="1833562"/>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pic>
        <p:nvPicPr>
          <p:cNvPr id="3" name="Afbeelding 2"/>
          <p:cNvPicPr>
            <a:picLocks noChangeAspect="1"/>
          </p:cNvPicPr>
          <p:nvPr/>
        </p:nvPicPr>
        <p:blipFill>
          <a:blip r:embed="rId7"/>
          <a:stretch>
            <a:fillRect/>
          </a:stretch>
        </p:blipFill>
        <p:spPr>
          <a:xfrm>
            <a:off x="5024411" y="4214819"/>
            <a:ext cx="2444769" cy="1837069"/>
          </a:xfrm>
          <a:prstGeom prst="rect">
            <a:avLst/>
          </a:prstGeom>
          <a:ln>
            <a:noFill/>
          </a:ln>
          <a:effectLst>
            <a:outerShdw blurRad="292100" dist="139700" dir="2700000" algn="tl" rotWithShape="0">
              <a:srgbClr val="333333">
                <a:alpha val="65000"/>
              </a:srgbClr>
            </a:outerShdw>
          </a:effectLst>
        </p:spPr>
      </p:pic>
      <p:pic>
        <p:nvPicPr>
          <p:cNvPr id="15" name="Afbeelding 14">
            <a:extLst>
              <a:ext uri="{FF2B5EF4-FFF2-40B4-BE49-F238E27FC236}">
                <a16:creationId xmlns:a16="http://schemas.microsoft.com/office/drawing/2014/main" id="{8ECEA266-FD59-4AD1-816A-B51B4201E79C}"/>
              </a:ext>
            </a:extLst>
          </p:cNvPr>
          <p:cNvPicPr>
            <a:picLocks noChangeAspect="1"/>
          </p:cNvPicPr>
          <p:nvPr/>
        </p:nvPicPr>
        <p:blipFill>
          <a:blip r:embed="rId8"/>
          <a:stretch>
            <a:fillRect/>
          </a:stretch>
        </p:blipFill>
        <p:spPr>
          <a:xfrm>
            <a:off x="5060139" y="1984223"/>
            <a:ext cx="2357454" cy="1845245"/>
          </a:xfrm>
          <a:prstGeom prst="rect">
            <a:avLst/>
          </a:prstGeom>
        </p:spPr>
      </p:pic>
      <p:sp>
        <p:nvSpPr>
          <p:cNvPr id="4" name="Tijdelijke aanduiding voor dianummer 3">
            <a:extLst>
              <a:ext uri="{FF2B5EF4-FFF2-40B4-BE49-F238E27FC236}">
                <a16:creationId xmlns:a16="http://schemas.microsoft.com/office/drawing/2014/main" id="{B7E53274-7D9D-4D1B-9926-78D4A2136125}"/>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48</a:t>
            </a:fld>
            <a:endParaRPr lang="nl-NL"/>
          </a:p>
        </p:txBody>
      </p:sp>
    </p:spTree>
    <p:extLst>
      <p:ext uri="{BB962C8B-B14F-4D97-AF65-F5344CB8AC3E}">
        <p14:creationId xmlns:p14="http://schemas.microsoft.com/office/powerpoint/2010/main" val="35623505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9: Kannibalisme zien we veel bij:</a:t>
            </a:r>
          </a:p>
        </p:txBody>
      </p:sp>
      <p:sp>
        <p:nvSpPr>
          <p:cNvPr id="9" name="Tekstvak 8"/>
          <p:cNvSpPr txBox="1"/>
          <p:nvPr/>
        </p:nvSpPr>
        <p:spPr>
          <a:xfrm>
            <a:off x="2263868" y="3759761"/>
            <a:ext cx="6096541" cy="369332"/>
          </a:xfrm>
          <a:prstGeom prst="rect">
            <a:avLst/>
          </a:prstGeom>
          <a:noFill/>
        </p:spPr>
        <p:txBody>
          <a:bodyPr wrap="none" rtlCol="0">
            <a:spAutoFit/>
          </a:bodyPr>
          <a:lstStyle/>
          <a:p>
            <a:r>
              <a:rPr lang="nl-NL" dirty="0">
                <a:solidFill>
                  <a:schemeClr val="accent1"/>
                </a:solidFill>
              </a:rPr>
              <a:t>A:                                                    B:                                                 C:</a:t>
            </a:r>
          </a:p>
        </p:txBody>
      </p:sp>
      <p:sp>
        <p:nvSpPr>
          <p:cNvPr id="10" name="Tekstvak 9"/>
          <p:cNvSpPr txBox="1"/>
          <p:nvPr/>
        </p:nvSpPr>
        <p:spPr>
          <a:xfrm>
            <a:off x="2206718" y="6155314"/>
            <a:ext cx="6361037" cy="369332"/>
          </a:xfrm>
          <a:prstGeom prst="rect">
            <a:avLst/>
          </a:prstGeom>
          <a:noFill/>
        </p:spPr>
        <p:txBody>
          <a:bodyPr wrap="none" rtlCol="0">
            <a:spAutoFit/>
          </a:bodyPr>
          <a:lstStyle/>
          <a:p>
            <a:r>
              <a:rPr lang="nl-NL" dirty="0">
                <a:solidFill>
                  <a:schemeClr val="accent1"/>
                </a:solidFill>
              </a:rPr>
              <a:t>D:                                                      E:                                                  F:</a:t>
            </a:r>
          </a:p>
        </p:txBody>
      </p:sp>
      <p:pic>
        <p:nvPicPr>
          <p:cNvPr id="3074" name="Picture 2"/>
          <p:cNvPicPr>
            <a:picLocks noChangeAspect="1" noChangeArrowheads="1"/>
          </p:cNvPicPr>
          <p:nvPr/>
        </p:nvPicPr>
        <p:blipFill>
          <a:blip r:embed="rId3" cstate="print"/>
          <a:srcRect/>
          <a:stretch>
            <a:fillRect/>
          </a:stretch>
        </p:blipFill>
        <p:spPr bwMode="auto">
          <a:xfrm>
            <a:off x="2309786" y="1857364"/>
            <a:ext cx="2500330" cy="1880248"/>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cstate="print"/>
          <a:srcRect/>
          <a:stretch>
            <a:fillRect/>
          </a:stretch>
        </p:blipFill>
        <p:spPr bwMode="auto">
          <a:xfrm>
            <a:off x="8024826" y="1928802"/>
            <a:ext cx="2381250" cy="17907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8024826" y="4286255"/>
            <a:ext cx="2381250" cy="1785938"/>
          </a:xfrm>
          <a:prstGeom prst="rect">
            <a:avLst/>
          </a:prstGeom>
          <a:noFill/>
          <a:ln w="9525">
            <a:noFill/>
            <a:miter lim="800000"/>
            <a:headEnd/>
            <a:tailEnd/>
          </a:ln>
          <a:effectLst/>
        </p:spPr>
      </p:pic>
      <p:pic>
        <p:nvPicPr>
          <p:cNvPr id="12" name="Afbeelding 11"/>
          <p:cNvPicPr>
            <a:picLocks noChangeAspect="1"/>
          </p:cNvPicPr>
          <p:nvPr/>
        </p:nvPicPr>
        <p:blipFill>
          <a:blip r:embed="rId6"/>
          <a:stretch>
            <a:fillRect/>
          </a:stretch>
        </p:blipFill>
        <p:spPr>
          <a:xfrm>
            <a:off x="5215576" y="1857364"/>
            <a:ext cx="2506997" cy="1880248"/>
          </a:xfrm>
          <a:prstGeom prst="rect">
            <a:avLst/>
          </a:prstGeom>
          <a:ln>
            <a:noFill/>
          </a:ln>
          <a:effectLst>
            <a:outerShdw blurRad="292100" dist="139700" dir="2700000" algn="tl" rotWithShape="0">
              <a:srgbClr val="333333">
                <a:alpha val="65000"/>
              </a:srgbClr>
            </a:outerShdw>
          </a:effectLst>
        </p:spPr>
      </p:pic>
      <p:pic>
        <p:nvPicPr>
          <p:cNvPr id="3" name="Afbeelding 2"/>
          <p:cNvPicPr>
            <a:picLocks noChangeAspect="1"/>
          </p:cNvPicPr>
          <p:nvPr/>
        </p:nvPicPr>
        <p:blipFill>
          <a:blip r:embed="rId7"/>
          <a:stretch>
            <a:fillRect/>
          </a:stretch>
        </p:blipFill>
        <p:spPr>
          <a:xfrm>
            <a:off x="5215576" y="4252918"/>
            <a:ext cx="2536529" cy="1902397"/>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2A427EA2-0C90-4986-B264-DA2B8024A7B1}"/>
              </a:ext>
            </a:extLst>
          </p:cNvPr>
          <p:cNvPicPr>
            <a:picLocks noChangeAspect="1"/>
          </p:cNvPicPr>
          <p:nvPr/>
        </p:nvPicPr>
        <p:blipFill>
          <a:blip r:embed="rId8"/>
          <a:stretch>
            <a:fillRect/>
          </a:stretch>
        </p:blipFill>
        <p:spPr>
          <a:xfrm>
            <a:off x="2309786" y="4252915"/>
            <a:ext cx="2536530" cy="1902398"/>
          </a:xfrm>
          <a:prstGeom prst="rect">
            <a:avLst/>
          </a:prstGeom>
        </p:spPr>
      </p:pic>
      <p:sp>
        <p:nvSpPr>
          <p:cNvPr id="5" name="Tijdelijke aanduiding voor dianummer 4">
            <a:extLst>
              <a:ext uri="{FF2B5EF4-FFF2-40B4-BE49-F238E27FC236}">
                <a16:creationId xmlns:a16="http://schemas.microsoft.com/office/drawing/2014/main" id="{7B30B43E-CA1D-4E23-96D7-C69A0AEB76A2}"/>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49</a:t>
            </a:fld>
            <a:endParaRPr lang="nl-NL"/>
          </a:p>
        </p:txBody>
      </p:sp>
    </p:spTree>
    <p:extLst>
      <p:ext uri="{BB962C8B-B14F-4D97-AF65-F5344CB8AC3E}">
        <p14:creationId xmlns:p14="http://schemas.microsoft.com/office/powerpoint/2010/main" val="801422846"/>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9: Kannibalisme zien we veel bij:</a:t>
            </a:r>
          </a:p>
        </p:txBody>
      </p:sp>
      <p:sp>
        <p:nvSpPr>
          <p:cNvPr id="9" name="Tekstvak 8"/>
          <p:cNvSpPr txBox="1"/>
          <p:nvPr/>
        </p:nvSpPr>
        <p:spPr>
          <a:xfrm>
            <a:off x="2359118" y="3845486"/>
            <a:ext cx="6571735" cy="369332"/>
          </a:xfrm>
          <a:prstGeom prst="rect">
            <a:avLst/>
          </a:prstGeom>
          <a:noFill/>
          <a:ln>
            <a:noFill/>
          </a:ln>
        </p:spPr>
        <p:txBody>
          <a:bodyPr wrap="none" rtlCol="0">
            <a:spAutoFit/>
          </a:bodyPr>
          <a:lstStyle/>
          <a:p>
            <a:r>
              <a:rPr lang="nl-NL" dirty="0">
                <a:solidFill>
                  <a:schemeClr val="accent1"/>
                </a:solidFill>
              </a:rPr>
              <a:t>A:   Strandkrab                             B:  </a:t>
            </a:r>
            <a:r>
              <a:rPr lang="nl-NL" dirty="0" err="1">
                <a:solidFill>
                  <a:schemeClr val="accent1"/>
                </a:solidFill>
              </a:rPr>
              <a:t>Zeedonderpad</a:t>
            </a:r>
            <a:r>
              <a:rPr lang="nl-NL" dirty="0">
                <a:solidFill>
                  <a:schemeClr val="accent1"/>
                </a:solidFill>
              </a:rPr>
              <a:t>                     C: Baars</a:t>
            </a:r>
          </a:p>
        </p:txBody>
      </p:sp>
      <p:sp>
        <p:nvSpPr>
          <p:cNvPr id="10" name="Tekstvak 9"/>
          <p:cNvSpPr txBox="1"/>
          <p:nvPr/>
        </p:nvSpPr>
        <p:spPr>
          <a:xfrm>
            <a:off x="2359117" y="6131502"/>
            <a:ext cx="6580456" cy="369332"/>
          </a:xfrm>
          <a:prstGeom prst="rect">
            <a:avLst/>
          </a:prstGeom>
          <a:noFill/>
          <a:ln>
            <a:noFill/>
          </a:ln>
        </p:spPr>
        <p:txBody>
          <a:bodyPr wrap="none" rtlCol="0">
            <a:spAutoFit/>
          </a:bodyPr>
          <a:lstStyle/>
          <a:p>
            <a:r>
              <a:rPr lang="nl-NL" dirty="0">
                <a:solidFill>
                  <a:schemeClr val="accent1"/>
                </a:solidFill>
              </a:rPr>
              <a:t>D:  Snotolf                                    E:  Inktvis                                     F: Geep</a:t>
            </a:r>
          </a:p>
        </p:txBody>
      </p:sp>
      <p:pic>
        <p:nvPicPr>
          <p:cNvPr id="3074" name="Picture 2"/>
          <p:cNvPicPr>
            <a:picLocks noChangeAspect="1" noChangeArrowheads="1"/>
          </p:cNvPicPr>
          <p:nvPr/>
        </p:nvPicPr>
        <p:blipFill>
          <a:blip r:embed="rId3" cstate="print"/>
          <a:srcRect/>
          <a:stretch>
            <a:fillRect/>
          </a:stretch>
        </p:blipFill>
        <p:spPr bwMode="auto">
          <a:xfrm>
            <a:off x="2309786" y="1857364"/>
            <a:ext cx="2500330" cy="1880248"/>
          </a:xfrm>
          <a:prstGeom prst="rect">
            <a:avLst/>
          </a:prstGeom>
          <a:ln>
            <a:noFill/>
          </a:ln>
          <a:effectLst>
            <a:outerShdw blurRad="292100" dist="139700" dir="2700000" algn="tl" rotWithShape="0">
              <a:srgbClr val="333333">
                <a:alpha val="65000"/>
              </a:srgbClr>
            </a:outerShdw>
          </a:effectLst>
        </p:spPr>
      </p:pic>
      <p:pic>
        <p:nvPicPr>
          <p:cNvPr id="3077" name="Picture 5"/>
          <p:cNvPicPr>
            <a:picLocks noChangeAspect="1" noChangeArrowheads="1"/>
          </p:cNvPicPr>
          <p:nvPr/>
        </p:nvPicPr>
        <p:blipFill>
          <a:blip r:embed="rId4" cstate="print"/>
          <a:srcRect/>
          <a:stretch>
            <a:fillRect/>
          </a:stretch>
        </p:blipFill>
        <p:spPr bwMode="auto">
          <a:xfrm>
            <a:off x="8024826" y="1928802"/>
            <a:ext cx="2381250" cy="17907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8024826" y="4286256"/>
            <a:ext cx="2381250" cy="1785938"/>
          </a:xfrm>
          <a:prstGeom prst="rect">
            <a:avLst/>
          </a:prstGeom>
          <a:ln>
            <a:noFill/>
          </a:ln>
          <a:effectLst>
            <a:outerShdw blurRad="292100" dist="139700" dir="2700000" algn="tl" rotWithShape="0">
              <a:srgbClr val="333333">
                <a:alpha val="65000"/>
              </a:srgbClr>
            </a:outerShdw>
          </a:effectLst>
        </p:spPr>
      </p:pic>
      <p:sp>
        <p:nvSpPr>
          <p:cNvPr id="12" name="Rechthoek 11"/>
          <p:cNvSpPr/>
          <p:nvPr/>
        </p:nvSpPr>
        <p:spPr>
          <a:xfrm>
            <a:off x="8024826" y="1928802"/>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pic>
        <p:nvPicPr>
          <p:cNvPr id="3" name="Afbeelding 2"/>
          <p:cNvPicPr>
            <a:picLocks noChangeAspect="1"/>
          </p:cNvPicPr>
          <p:nvPr/>
        </p:nvPicPr>
        <p:blipFill>
          <a:blip r:embed="rId6"/>
          <a:stretch>
            <a:fillRect/>
          </a:stretch>
        </p:blipFill>
        <p:spPr>
          <a:xfrm>
            <a:off x="5215576" y="1857364"/>
            <a:ext cx="2506997" cy="1880248"/>
          </a:xfrm>
          <a:prstGeom prst="rect">
            <a:avLst/>
          </a:prstGeom>
          <a:ln>
            <a:noFill/>
          </a:ln>
          <a:effectLst>
            <a:outerShdw blurRad="292100" dist="139700" dir="2700000" algn="tl" rotWithShape="0">
              <a:srgbClr val="333333">
                <a:alpha val="65000"/>
              </a:srgbClr>
            </a:outerShdw>
          </a:effectLst>
        </p:spPr>
      </p:pic>
      <p:pic>
        <p:nvPicPr>
          <p:cNvPr id="14" name="Afbeelding 13"/>
          <p:cNvPicPr>
            <a:picLocks noChangeAspect="1"/>
          </p:cNvPicPr>
          <p:nvPr/>
        </p:nvPicPr>
        <p:blipFill>
          <a:blip r:embed="rId7"/>
          <a:stretch>
            <a:fillRect/>
          </a:stretch>
        </p:blipFill>
        <p:spPr>
          <a:xfrm>
            <a:off x="5215576" y="4252918"/>
            <a:ext cx="2536529" cy="1902397"/>
          </a:xfrm>
          <a:prstGeom prst="rect">
            <a:avLst/>
          </a:prstGeom>
          <a:ln>
            <a:noFill/>
          </a:ln>
          <a:effectLst>
            <a:outerShdw blurRad="292100" dist="139700" dir="2700000" algn="tl" rotWithShape="0">
              <a:srgbClr val="333333">
                <a:alpha val="65000"/>
              </a:srgbClr>
            </a:outerShdw>
          </a:effectLst>
        </p:spPr>
      </p:pic>
      <p:pic>
        <p:nvPicPr>
          <p:cNvPr id="13" name="Afbeelding 12">
            <a:extLst>
              <a:ext uri="{FF2B5EF4-FFF2-40B4-BE49-F238E27FC236}">
                <a16:creationId xmlns:a16="http://schemas.microsoft.com/office/drawing/2014/main" id="{8338AC25-C907-4E66-B972-63014DF3317B}"/>
              </a:ext>
            </a:extLst>
          </p:cNvPr>
          <p:cNvPicPr>
            <a:picLocks noChangeAspect="1"/>
          </p:cNvPicPr>
          <p:nvPr/>
        </p:nvPicPr>
        <p:blipFill>
          <a:blip r:embed="rId8"/>
          <a:stretch>
            <a:fillRect/>
          </a:stretch>
        </p:blipFill>
        <p:spPr>
          <a:xfrm>
            <a:off x="2309786" y="4252915"/>
            <a:ext cx="2536530" cy="1902398"/>
          </a:xfrm>
          <a:prstGeom prst="rect">
            <a:avLst/>
          </a:prstGeom>
        </p:spPr>
      </p:pic>
      <p:sp>
        <p:nvSpPr>
          <p:cNvPr id="4" name="Tijdelijke aanduiding voor dianummer 3">
            <a:extLst>
              <a:ext uri="{FF2B5EF4-FFF2-40B4-BE49-F238E27FC236}">
                <a16:creationId xmlns:a16="http://schemas.microsoft.com/office/drawing/2014/main" id="{DCF43742-1C77-4F1B-B2CD-85FD0C378C09}"/>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50</a:t>
            </a:fld>
            <a:endParaRPr lang="nl-NL"/>
          </a:p>
        </p:txBody>
      </p:sp>
    </p:spTree>
    <p:extLst>
      <p:ext uri="{BB962C8B-B14F-4D97-AF65-F5344CB8AC3E}">
        <p14:creationId xmlns:p14="http://schemas.microsoft.com/office/powerpoint/2010/main" val="275551054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10: Welk wier heeft het meeste licht nodig?</a:t>
            </a:r>
          </a:p>
        </p:txBody>
      </p:sp>
      <p:pic>
        <p:nvPicPr>
          <p:cNvPr id="5" name="Picture 4"/>
          <p:cNvPicPr>
            <a:picLocks noChangeAspect="1" noChangeArrowheads="1"/>
          </p:cNvPicPr>
          <p:nvPr/>
        </p:nvPicPr>
        <p:blipFill>
          <a:blip r:embed="rId3" cstate="print"/>
          <a:srcRect/>
          <a:stretch>
            <a:fillRect/>
          </a:stretch>
        </p:blipFill>
        <p:spPr bwMode="auto">
          <a:xfrm>
            <a:off x="7881950" y="2000240"/>
            <a:ext cx="2381250" cy="1790700"/>
          </a:xfrm>
          <a:prstGeom prst="rect">
            <a:avLst/>
          </a:prstGeom>
          <a:noFill/>
          <a:ln w="9525">
            <a:noFill/>
            <a:miter lim="800000"/>
            <a:headEnd/>
            <a:tailEnd/>
          </a:ln>
          <a:effectLst/>
        </p:spPr>
      </p:pic>
      <p:sp>
        <p:nvSpPr>
          <p:cNvPr id="9" name="Tekstvak 8"/>
          <p:cNvSpPr txBox="1"/>
          <p:nvPr/>
        </p:nvSpPr>
        <p:spPr>
          <a:xfrm>
            <a:off x="2092418" y="3845486"/>
            <a:ext cx="6308137" cy="369332"/>
          </a:xfrm>
          <a:prstGeom prst="rect">
            <a:avLst/>
          </a:prstGeom>
          <a:noFill/>
        </p:spPr>
        <p:txBody>
          <a:bodyPr wrap="none" rtlCol="0">
            <a:spAutoFit/>
          </a:bodyPr>
          <a:lstStyle/>
          <a:p>
            <a:r>
              <a:rPr lang="nl-NL" dirty="0">
                <a:solidFill>
                  <a:schemeClr val="accent1"/>
                </a:solidFill>
              </a:rPr>
              <a:t>A:                                                   B:                                                   C:</a:t>
            </a:r>
          </a:p>
        </p:txBody>
      </p:sp>
      <p:sp>
        <p:nvSpPr>
          <p:cNvPr id="10" name="Tekstvak 9"/>
          <p:cNvSpPr txBox="1"/>
          <p:nvPr/>
        </p:nvSpPr>
        <p:spPr>
          <a:xfrm>
            <a:off x="2092418" y="6060064"/>
            <a:ext cx="6287299" cy="369332"/>
          </a:xfrm>
          <a:prstGeom prst="rect">
            <a:avLst/>
          </a:prstGeom>
          <a:noFill/>
        </p:spPr>
        <p:txBody>
          <a:bodyPr wrap="none" rtlCol="0">
            <a:spAutoFit/>
          </a:bodyPr>
          <a:lstStyle/>
          <a:p>
            <a:r>
              <a:rPr lang="nl-NL" dirty="0">
                <a:solidFill>
                  <a:schemeClr val="accent1"/>
                </a:solidFill>
              </a:rPr>
              <a:t>D:                                                   E:                                                    F:  </a:t>
            </a:r>
          </a:p>
        </p:txBody>
      </p:sp>
      <p:pic>
        <p:nvPicPr>
          <p:cNvPr id="5123" name="Picture 3"/>
          <p:cNvPicPr>
            <a:picLocks noChangeAspect="1" noChangeArrowheads="1"/>
          </p:cNvPicPr>
          <p:nvPr/>
        </p:nvPicPr>
        <p:blipFill>
          <a:blip r:embed="rId4" cstate="print"/>
          <a:srcRect/>
          <a:stretch>
            <a:fillRect/>
          </a:stretch>
        </p:blipFill>
        <p:spPr bwMode="auto">
          <a:xfrm>
            <a:off x="5024431" y="2000240"/>
            <a:ext cx="2381267" cy="1785950"/>
          </a:xfrm>
          <a:prstGeom prst="rect">
            <a:avLst/>
          </a:prstGeom>
          <a:noFill/>
          <a:ln w="9525">
            <a:noFill/>
            <a:miter lim="800000"/>
            <a:headEnd/>
            <a:tailEnd/>
          </a:ln>
          <a:effectLst/>
        </p:spPr>
      </p:pic>
      <p:pic>
        <p:nvPicPr>
          <p:cNvPr id="5124" name="Picture 4"/>
          <p:cNvPicPr>
            <a:picLocks noChangeAspect="1" noChangeArrowheads="1"/>
          </p:cNvPicPr>
          <p:nvPr/>
        </p:nvPicPr>
        <p:blipFill>
          <a:blip r:embed="rId5" cstate="print"/>
          <a:srcRect/>
          <a:stretch>
            <a:fillRect/>
          </a:stretch>
        </p:blipFill>
        <p:spPr bwMode="auto">
          <a:xfrm>
            <a:off x="2214552" y="2000240"/>
            <a:ext cx="2381250" cy="17907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6" cstate="print"/>
          <a:srcRect/>
          <a:stretch>
            <a:fillRect/>
          </a:stretch>
        </p:blipFill>
        <p:spPr bwMode="auto">
          <a:xfrm>
            <a:off x="2214552" y="4214818"/>
            <a:ext cx="2381250" cy="1790700"/>
          </a:xfrm>
          <a:prstGeom prst="rect">
            <a:avLst/>
          </a:prstGeom>
          <a:noFill/>
          <a:ln w="9525">
            <a:noFill/>
            <a:miter lim="800000"/>
            <a:headEnd/>
            <a:tailEnd/>
          </a:ln>
          <a:effectLst/>
        </p:spPr>
      </p:pic>
      <p:pic>
        <p:nvPicPr>
          <p:cNvPr id="5126" name="Picture 6"/>
          <p:cNvPicPr>
            <a:picLocks noChangeAspect="1" noChangeArrowheads="1"/>
          </p:cNvPicPr>
          <p:nvPr/>
        </p:nvPicPr>
        <p:blipFill>
          <a:blip r:embed="rId7" cstate="print"/>
          <a:srcRect/>
          <a:stretch>
            <a:fillRect/>
          </a:stretch>
        </p:blipFill>
        <p:spPr bwMode="auto">
          <a:xfrm>
            <a:off x="5024430" y="4214818"/>
            <a:ext cx="2381250" cy="1790700"/>
          </a:xfrm>
          <a:prstGeom prst="rect">
            <a:avLst/>
          </a:prstGeom>
          <a:noFill/>
          <a:ln w="9525">
            <a:noFill/>
            <a:miter lim="800000"/>
            <a:headEnd/>
            <a:tailEnd/>
          </a:ln>
          <a:effectLst/>
        </p:spPr>
      </p:pic>
      <p:pic>
        <p:nvPicPr>
          <p:cNvPr id="5127" name="Picture 7"/>
          <p:cNvPicPr>
            <a:picLocks noChangeAspect="1" noChangeArrowheads="1"/>
          </p:cNvPicPr>
          <p:nvPr/>
        </p:nvPicPr>
        <p:blipFill>
          <a:blip r:embed="rId8" cstate="print"/>
          <a:srcRect/>
          <a:stretch>
            <a:fillRect/>
          </a:stretch>
        </p:blipFill>
        <p:spPr bwMode="auto">
          <a:xfrm>
            <a:off x="7881950" y="4214819"/>
            <a:ext cx="2381250" cy="1781175"/>
          </a:xfrm>
          <a:prstGeom prst="rect">
            <a:avLst/>
          </a:prstGeom>
          <a:noFill/>
          <a:ln w="9525">
            <a:noFill/>
            <a:miter lim="800000"/>
            <a:headEnd/>
            <a:tailEnd/>
          </a:ln>
          <a:effectLst/>
        </p:spPr>
      </p:pic>
      <p:sp>
        <p:nvSpPr>
          <p:cNvPr id="3" name="Tijdelijke aanduiding voor dianummer 2">
            <a:extLst>
              <a:ext uri="{FF2B5EF4-FFF2-40B4-BE49-F238E27FC236}">
                <a16:creationId xmlns:a16="http://schemas.microsoft.com/office/drawing/2014/main" id="{C2E8D302-4306-4CBB-885B-9A0CC342B77E}"/>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51</a:t>
            </a:fld>
            <a:endParaRPr lang="nl-NL"/>
          </a:p>
        </p:txBody>
      </p:sp>
    </p:spTree>
    <p:extLst>
      <p:ext uri="{BB962C8B-B14F-4D97-AF65-F5344CB8AC3E}">
        <p14:creationId xmlns:p14="http://schemas.microsoft.com/office/powerpoint/2010/main" val="915520217"/>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10: Welk wier heeft het meeste licht nodig?</a:t>
            </a:r>
          </a:p>
        </p:txBody>
      </p:sp>
      <p:pic>
        <p:nvPicPr>
          <p:cNvPr id="5" name="Picture 4"/>
          <p:cNvPicPr>
            <a:picLocks noChangeAspect="1" noChangeArrowheads="1"/>
          </p:cNvPicPr>
          <p:nvPr/>
        </p:nvPicPr>
        <p:blipFill>
          <a:blip r:embed="rId3" cstate="print"/>
          <a:srcRect/>
          <a:stretch>
            <a:fillRect/>
          </a:stretch>
        </p:blipFill>
        <p:spPr bwMode="auto">
          <a:xfrm>
            <a:off x="7881950" y="2000240"/>
            <a:ext cx="2381250" cy="1790700"/>
          </a:xfrm>
          <a:prstGeom prst="rect">
            <a:avLst/>
          </a:prstGeom>
          <a:ln>
            <a:noFill/>
          </a:ln>
          <a:effectLst>
            <a:outerShdw blurRad="292100" dist="139700" dir="2700000" algn="tl" rotWithShape="0">
              <a:srgbClr val="333333">
                <a:alpha val="65000"/>
              </a:srgbClr>
            </a:outerShdw>
          </a:effectLst>
        </p:spPr>
      </p:pic>
      <p:sp>
        <p:nvSpPr>
          <p:cNvPr id="9" name="Tekstvak 8"/>
          <p:cNvSpPr txBox="1"/>
          <p:nvPr/>
        </p:nvSpPr>
        <p:spPr>
          <a:xfrm>
            <a:off x="2092418" y="3845486"/>
            <a:ext cx="7309693" cy="369332"/>
          </a:xfrm>
          <a:prstGeom prst="rect">
            <a:avLst/>
          </a:prstGeom>
          <a:noFill/>
        </p:spPr>
        <p:txBody>
          <a:bodyPr wrap="none" rtlCol="0">
            <a:spAutoFit/>
          </a:bodyPr>
          <a:lstStyle/>
          <a:p>
            <a:r>
              <a:rPr lang="nl-NL" dirty="0">
                <a:solidFill>
                  <a:schemeClr val="accent1"/>
                </a:solidFill>
              </a:rPr>
              <a:t>A:   Zeesla                                     B: Roodwier                                    C: waterpest</a:t>
            </a:r>
          </a:p>
        </p:txBody>
      </p:sp>
      <p:sp>
        <p:nvSpPr>
          <p:cNvPr id="10" name="Tekstvak 9"/>
          <p:cNvSpPr txBox="1"/>
          <p:nvPr/>
        </p:nvSpPr>
        <p:spPr>
          <a:xfrm>
            <a:off x="2092417" y="6060064"/>
            <a:ext cx="7104958" cy="369332"/>
          </a:xfrm>
          <a:prstGeom prst="rect">
            <a:avLst/>
          </a:prstGeom>
          <a:noFill/>
        </p:spPr>
        <p:txBody>
          <a:bodyPr wrap="none" rtlCol="0">
            <a:spAutoFit/>
          </a:bodyPr>
          <a:lstStyle/>
          <a:p>
            <a:r>
              <a:rPr lang="nl-NL" dirty="0">
                <a:solidFill>
                  <a:schemeClr val="accent1"/>
                </a:solidFill>
              </a:rPr>
              <a:t>D:  Vingerwier (Bruinwier)         E:   Iers mos                                 F: Bruinwier</a:t>
            </a:r>
          </a:p>
        </p:txBody>
      </p:sp>
      <p:pic>
        <p:nvPicPr>
          <p:cNvPr id="5123" name="Picture 3"/>
          <p:cNvPicPr>
            <a:picLocks noChangeAspect="1" noChangeArrowheads="1"/>
          </p:cNvPicPr>
          <p:nvPr/>
        </p:nvPicPr>
        <p:blipFill>
          <a:blip r:embed="rId4" cstate="print"/>
          <a:srcRect/>
          <a:stretch>
            <a:fillRect/>
          </a:stretch>
        </p:blipFill>
        <p:spPr bwMode="auto">
          <a:xfrm>
            <a:off x="5024431" y="2000240"/>
            <a:ext cx="2381267" cy="1785950"/>
          </a:xfrm>
          <a:prstGeom prst="rect">
            <a:avLst/>
          </a:prstGeom>
          <a:ln>
            <a:noFill/>
          </a:ln>
          <a:effectLst>
            <a:outerShdw blurRad="292100" dist="139700" dir="2700000" algn="tl" rotWithShape="0">
              <a:srgbClr val="333333">
                <a:alpha val="65000"/>
              </a:srgbClr>
            </a:outerShdw>
          </a:effectLst>
        </p:spPr>
      </p:pic>
      <p:pic>
        <p:nvPicPr>
          <p:cNvPr id="5124" name="Picture 4"/>
          <p:cNvPicPr>
            <a:picLocks noChangeAspect="1" noChangeArrowheads="1"/>
          </p:cNvPicPr>
          <p:nvPr/>
        </p:nvPicPr>
        <p:blipFill>
          <a:blip r:embed="rId5" cstate="print"/>
          <a:srcRect/>
          <a:stretch>
            <a:fillRect/>
          </a:stretch>
        </p:blipFill>
        <p:spPr bwMode="auto">
          <a:xfrm>
            <a:off x="2214552" y="2000240"/>
            <a:ext cx="2381250" cy="17907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6" cstate="print"/>
          <a:srcRect/>
          <a:stretch>
            <a:fillRect/>
          </a:stretch>
        </p:blipFill>
        <p:spPr bwMode="auto">
          <a:xfrm>
            <a:off x="2214552" y="4214818"/>
            <a:ext cx="2381250" cy="1790700"/>
          </a:xfrm>
          <a:prstGeom prst="rect">
            <a:avLst/>
          </a:prstGeom>
          <a:ln>
            <a:noFill/>
          </a:ln>
          <a:effectLst>
            <a:outerShdw blurRad="292100" dist="139700" dir="2700000" algn="tl" rotWithShape="0">
              <a:srgbClr val="333333">
                <a:alpha val="65000"/>
              </a:srgbClr>
            </a:outerShdw>
          </a:effectLst>
        </p:spPr>
      </p:pic>
      <p:pic>
        <p:nvPicPr>
          <p:cNvPr id="5126" name="Picture 6"/>
          <p:cNvPicPr>
            <a:picLocks noChangeAspect="1" noChangeArrowheads="1"/>
          </p:cNvPicPr>
          <p:nvPr/>
        </p:nvPicPr>
        <p:blipFill>
          <a:blip r:embed="rId7" cstate="print"/>
          <a:srcRect/>
          <a:stretch>
            <a:fillRect/>
          </a:stretch>
        </p:blipFill>
        <p:spPr bwMode="auto">
          <a:xfrm>
            <a:off x="5024430" y="4214818"/>
            <a:ext cx="2381250" cy="1790700"/>
          </a:xfrm>
          <a:prstGeom prst="rect">
            <a:avLst/>
          </a:prstGeom>
          <a:ln>
            <a:noFill/>
          </a:ln>
          <a:effectLst>
            <a:outerShdw blurRad="292100" dist="139700" dir="2700000" algn="tl" rotWithShape="0">
              <a:srgbClr val="333333">
                <a:alpha val="65000"/>
              </a:srgbClr>
            </a:outerShdw>
          </a:effectLst>
        </p:spPr>
      </p:pic>
      <p:pic>
        <p:nvPicPr>
          <p:cNvPr id="5127" name="Picture 7"/>
          <p:cNvPicPr>
            <a:picLocks noChangeAspect="1" noChangeArrowheads="1"/>
          </p:cNvPicPr>
          <p:nvPr/>
        </p:nvPicPr>
        <p:blipFill>
          <a:blip r:embed="rId8" cstate="print"/>
          <a:srcRect/>
          <a:stretch>
            <a:fillRect/>
          </a:stretch>
        </p:blipFill>
        <p:spPr bwMode="auto">
          <a:xfrm>
            <a:off x="7881950" y="4214819"/>
            <a:ext cx="2381250" cy="1781175"/>
          </a:xfrm>
          <a:prstGeom prst="rect">
            <a:avLst/>
          </a:prstGeom>
          <a:ln>
            <a:noFill/>
          </a:ln>
          <a:effectLst>
            <a:outerShdw blurRad="292100" dist="139700" dir="2700000" algn="tl" rotWithShape="0">
              <a:srgbClr val="333333">
                <a:alpha val="65000"/>
              </a:srgbClr>
            </a:outerShdw>
          </a:effectLst>
        </p:spPr>
      </p:pic>
      <p:sp>
        <p:nvSpPr>
          <p:cNvPr id="11" name="Rechthoek 10"/>
          <p:cNvSpPr/>
          <p:nvPr/>
        </p:nvSpPr>
        <p:spPr>
          <a:xfrm>
            <a:off x="2214552" y="2000240"/>
            <a:ext cx="2357454" cy="1785950"/>
          </a:xfrm>
          <a:prstGeom prst="rect">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3" name="Tijdelijke aanduiding voor dianummer 2">
            <a:extLst>
              <a:ext uri="{FF2B5EF4-FFF2-40B4-BE49-F238E27FC236}">
                <a16:creationId xmlns:a16="http://schemas.microsoft.com/office/drawing/2014/main" id="{CBF9D52D-4548-4F0B-8EFE-51D09DFC3E5C}"/>
              </a:ext>
            </a:extLst>
          </p:cNvPr>
          <p:cNvSpPr>
            <a:spLocks noGrp="1"/>
          </p:cNvSpPr>
          <p:nvPr>
            <p:ph type="sldNum" sz="quarter" idx="4294967295"/>
          </p:nvPr>
        </p:nvSpPr>
        <p:spPr>
          <a:xfrm>
            <a:off x="8610600" y="6356350"/>
            <a:ext cx="2743200" cy="365125"/>
          </a:xfrm>
        </p:spPr>
        <p:txBody>
          <a:bodyPr/>
          <a:lstStyle/>
          <a:p>
            <a:fld id="{ECA1B8AA-CDE6-4FAC-B964-C03C65C26EBE}" type="slidenum">
              <a:rPr lang="nl-NL" smtClean="0"/>
              <a:t>52</a:t>
            </a:fld>
            <a:endParaRPr lang="nl-NL"/>
          </a:p>
        </p:txBody>
      </p:sp>
    </p:spTree>
    <p:extLst>
      <p:ext uri="{BB962C8B-B14F-4D97-AF65-F5344CB8AC3E}">
        <p14:creationId xmlns:p14="http://schemas.microsoft.com/office/powerpoint/2010/main" val="319113861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De quiz… en de uitslag:</a:t>
            </a:r>
            <a:endParaRPr lang="en-GB" dirty="0"/>
          </a:p>
        </p:txBody>
      </p:sp>
      <p:graphicFrame>
        <p:nvGraphicFramePr>
          <p:cNvPr id="6" name="Tijdelijke aanduiding voor inhoud 5"/>
          <p:cNvGraphicFramePr>
            <a:graphicFrameLocks noGrp="1"/>
          </p:cNvGraphicFramePr>
          <p:nvPr>
            <p:ph idx="1"/>
          </p:nvPr>
        </p:nvGraphicFramePr>
        <p:xfrm>
          <a:off x="2026510" y="2294105"/>
          <a:ext cx="8012840" cy="4333240"/>
        </p:xfrm>
        <a:graphic>
          <a:graphicData uri="http://schemas.openxmlformats.org/drawingml/2006/table">
            <a:tbl>
              <a:tblPr firstRow="1" bandRow="1">
                <a:tableStyleId>{5C22544A-7EE6-4342-B048-85BDC9FD1C3A}</a:tableStyleId>
              </a:tblPr>
              <a:tblGrid>
                <a:gridCol w="1001605">
                  <a:extLst>
                    <a:ext uri="{9D8B030D-6E8A-4147-A177-3AD203B41FA5}">
                      <a16:colId xmlns:a16="http://schemas.microsoft.com/office/drawing/2014/main" val="20000"/>
                    </a:ext>
                  </a:extLst>
                </a:gridCol>
                <a:gridCol w="1001605">
                  <a:extLst>
                    <a:ext uri="{9D8B030D-6E8A-4147-A177-3AD203B41FA5}">
                      <a16:colId xmlns:a16="http://schemas.microsoft.com/office/drawing/2014/main" val="20001"/>
                    </a:ext>
                  </a:extLst>
                </a:gridCol>
                <a:gridCol w="1001605">
                  <a:extLst>
                    <a:ext uri="{9D8B030D-6E8A-4147-A177-3AD203B41FA5}">
                      <a16:colId xmlns:a16="http://schemas.microsoft.com/office/drawing/2014/main" val="20002"/>
                    </a:ext>
                  </a:extLst>
                </a:gridCol>
                <a:gridCol w="1001605">
                  <a:extLst>
                    <a:ext uri="{9D8B030D-6E8A-4147-A177-3AD203B41FA5}">
                      <a16:colId xmlns:a16="http://schemas.microsoft.com/office/drawing/2014/main" val="20003"/>
                    </a:ext>
                  </a:extLst>
                </a:gridCol>
                <a:gridCol w="1001605">
                  <a:extLst>
                    <a:ext uri="{9D8B030D-6E8A-4147-A177-3AD203B41FA5}">
                      <a16:colId xmlns:a16="http://schemas.microsoft.com/office/drawing/2014/main" val="20004"/>
                    </a:ext>
                  </a:extLst>
                </a:gridCol>
                <a:gridCol w="1001605">
                  <a:extLst>
                    <a:ext uri="{9D8B030D-6E8A-4147-A177-3AD203B41FA5}">
                      <a16:colId xmlns:a16="http://schemas.microsoft.com/office/drawing/2014/main" val="20005"/>
                    </a:ext>
                  </a:extLst>
                </a:gridCol>
                <a:gridCol w="1001605">
                  <a:extLst>
                    <a:ext uri="{9D8B030D-6E8A-4147-A177-3AD203B41FA5}">
                      <a16:colId xmlns:a16="http://schemas.microsoft.com/office/drawing/2014/main" val="20006"/>
                    </a:ext>
                  </a:extLst>
                </a:gridCol>
                <a:gridCol w="1001605">
                  <a:extLst>
                    <a:ext uri="{9D8B030D-6E8A-4147-A177-3AD203B41FA5}">
                      <a16:colId xmlns:a16="http://schemas.microsoft.com/office/drawing/2014/main" val="20007"/>
                    </a:ext>
                  </a:extLst>
                </a:gridCol>
              </a:tblGrid>
              <a:tr h="370840">
                <a:tc>
                  <a:txBody>
                    <a:bodyPr/>
                    <a:lstStyle/>
                    <a:p>
                      <a:endParaRPr lang="en-GB" dirty="0"/>
                    </a:p>
                  </a:txBody>
                  <a:tcPr/>
                </a:tc>
                <a:tc>
                  <a:txBody>
                    <a:bodyPr/>
                    <a:lstStyle/>
                    <a:p>
                      <a:pPr algn="ctr"/>
                      <a:r>
                        <a:rPr lang="nl-NL" dirty="0"/>
                        <a:t>A</a:t>
                      </a:r>
                      <a:endParaRPr lang="en-GB" dirty="0"/>
                    </a:p>
                  </a:txBody>
                  <a:tcPr/>
                </a:tc>
                <a:tc>
                  <a:txBody>
                    <a:bodyPr/>
                    <a:lstStyle/>
                    <a:p>
                      <a:pPr algn="ctr"/>
                      <a:r>
                        <a:rPr lang="nl-NL" dirty="0"/>
                        <a:t>B</a:t>
                      </a:r>
                      <a:endParaRPr lang="en-GB" dirty="0"/>
                    </a:p>
                  </a:txBody>
                  <a:tcPr/>
                </a:tc>
                <a:tc>
                  <a:txBody>
                    <a:bodyPr/>
                    <a:lstStyle/>
                    <a:p>
                      <a:pPr algn="ctr"/>
                      <a:r>
                        <a:rPr lang="nl-NL" dirty="0"/>
                        <a:t>C</a:t>
                      </a:r>
                      <a:endParaRPr lang="en-GB" dirty="0"/>
                    </a:p>
                  </a:txBody>
                  <a:tcPr/>
                </a:tc>
                <a:tc>
                  <a:txBody>
                    <a:bodyPr/>
                    <a:lstStyle/>
                    <a:p>
                      <a:pPr algn="ctr"/>
                      <a:r>
                        <a:rPr lang="nl-NL" dirty="0"/>
                        <a:t>D</a:t>
                      </a:r>
                      <a:endParaRPr lang="en-GB" dirty="0"/>
                    </a:p>
                  </a:txBody>
                  <a:tcPr/>
                </a:tc>
                <a:tc>
                  <a:txBody>
                    <a:bodyPr/>
                    <a:lstStyle/>
                    <a:p>
                      <a:pPr algn="ctr"/>
                      <a:r>
                        <a:rPr lang="nl-NL" dirty="0"/>
                        <a:t>E</a:t>
                      </a:r>
                      <a:endParaRPr lang="en-GB" dirty="0"/>
                    </a:p>
                  </a:txBody>
                  <a:tcPr/>
                </a:tc>
                <a:tc>
                  <a:txBody>
                    <a:bodyPr/>
                    <a:lstStyle/>
                    <a:p>
                      <a:pPr algn="ctr"/>
                      <a:r>
                        <a:rPr lang="nl-NL" dirty="0"/>
                        <a:t>F</a:t>
                      </a:r>
                      <a:endParaRPr lang="en-GB" dirty="0"/>
                    </a:p>
                  </a:txBody>
                  <a:tcPr/>
                </a:tc>
                <a:tc>
                  <a:txBody>
                    <a:bodyPr/>
                    <a:lstStyle/>
                    <a:p>
                      <a:r>
                        <a:rPr lang="nl-NL" dirty="0"/>
                        <a:t>Punten</a:t>
                      </a:r>
                      <a:endParaRPr lang="en-GB" dirty="0"/>
                    </a:p>
                  </a:txBody>
                  <a:tcPr/>
                </a:tc>
                <a:extLst>
                  <a:ext uri="{0D108BD9-81ED-4DB2-BD59-A6C34878D82A}">
                    <a16:rowId xmlns:a16="http://schemas.microsoft.com/office/drawing/2014/main" val="10000"/>
                  </a:ext>
                </a:extLst>
              </a:tr>
              <a:tr h="370840">
                <a:tc>
                  <a:txBody>
                    <a:bodyPr/>
                    <a:lstStyle/>
                    <a:p>
                      <a:r>
                        <a:rPr lang="nl-NL" dirty="0"/>
                        <a:t>Vraag 1</a:t>
                      </a:r>
                      <a:endParaRPr lang="en-GB" dirty="0"/>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algn="ct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endParaRPr lang="en-GB"/>
                    </a:p>
                  </a:txBody>
                  <a:tcPr/>
                </a:tc>
                <a:extLst>
                  <a:ext uri="{0D108BD9-81ED-4DB2-BD59-A6C34878D82A}">
                    <a16:rowId xmlns:a16="http://schemas.microsoft.com/office/drawing/2014/main" val="10001"/>
                  </a:ext>
                </a:extLst>
              </a:tr>
              <a:tr h="370840">
                <a:tc>
                  <a:txBody>
                    <a:bodyPr/>
                    <a:lstStyle/>
                    <a:p>
                      <a:r>
                        <a:rPr lang="nl-NL" dirty="0"/>
                        <a:t>Vraag 2</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endParaRPr lang="en-GB"/>
                    </a:p>
                  </a:txBody>
                  <a:tcPr/>
                </a:tc>
                <a:extLst>
                  <a:ext uri="{0D108BD9-81ED-4DB2-BD59-A6C34878D82A}">
                    <a16:rowId xmlns:a16="http://schemas.microsoft.com/office/drawing/2014/main" val="10002"/>
                  </a:ext>
                </a:extLst>
              </a:tr>
              <a:tr h="370840">
                <a:tc>
                  <a:txBody>
                    <a:bodyPr/>
                    <a:lstStyle/>
                    <a:p>
                      <a:r>
                        <a:rPr lang="nl-NL" dirty="0"/>
                        <a:t>Vraag 3</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algn="ctr"/>
                      <a:r>
                        <a:rPr lang="en-GB" sz="2000" dirty="0">
                          <a:solidFill>
                            <a:srgbClr val="00B050"/>
                          </a:solidFill>
                        </a:rPr>
                        <a:t>√</a:t>
                      </a:r>
                    </a:p>
                  </a:txBody>
                  <a:tcPr/>
                </a:tc>
                <a:tc>
                  <a:txBody>
                    <a:bodyPr/>
                    <a:lstStyle/>
                    <a:p>
                      <a:pPr algn="ctr"/>
                      <a:r>
                        <a:rPr lang="en-GB" sz="2000" dirty="0">
                          <a:solidFill>
                            <a:srgbClr val="00B050"/>
                          </a:solidFill>
                        </a:rPr>
                        <a:t>√</a:t>
                      </a:r>
                    </a:p>
                  </a:txBody>
                  <a:tcPr/>
                </a:tc>
                <a:tc>
                  <a:txBody>
                    <a:bodyPr/>
                    <a:lstStyle/>
                    <a:p>
                      <a:pPr algn="ctr"/>
                      <a:r>
                        <a:rPr lang="en-GB" sz="2000" dirty="0">
                          <a:solidFill>
                            <a:srgbClr val="00B050"/>
                          </a:solidFill>
                        </a:rPr>
                        <a:t>√</a:t>
                      </a:r>
                    </a:p>
                  </a:txBody>
                  <a:tcPr/>
                </a:tc>
                <a:tc>
                  <a:txBody>
                    <a:bodyPr/>
                    <a:lstStyle/>
                    <a:p>
                      <a:pPr algn="ct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endParaRPr lang="en-GB"/>
                    </a:p>
                  </a:txBody>
                  <a:tcPr/>
                </a:tc>
                <a:extLst>
                  <a:ext uri="{0D108BD9-81ED-4DB2-BD59-A6C34878D82A}">
                    <a16:rowId xmlns:a16="http://schemas.microsoft.com/office/drawing/2014/main" val="10003"/>
                  </a:ext>
                </a:extLst>
              </a:tr>
              <a:tr h="370840">
                <a:tc>
                  <a:txBody>
                    <a:bodyPr/>
                    <a:lstStyle/>
                    <a:p>
                      <a:r>
                        <a:rPr lang="nl-NL" dirty="0"/>
                        <a:t>Vraag 4</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endParaRPr lang="en-GB"/>
                    </a:p>
                  </a:txBody>
                  <a:tcPr/>
                </a:tc>
                <a:extLst>
                  <a:ext uri="{0D108BD9-81ED-4DB2-BD59-A6C34878D82A}">
                    <a16:rowId xmlns:a16="http://schemas.microsoft.com/office/drawing/2014/main" val="10004"/>
                  </a:ext>
                </a:extLst>
              </a:tr>
              <a:tr h="370840">
                <a:tc>
                  <a:txBody>
                    <a:bodyPr/>
                    <a:lstStyle/>
                    <a:p>
                      <a:r>
                        <a:rPr lang="nl-NL" dirty="0"/>
                        <a:t>Vraag 5</a:t>
                      </a:r>
                      <a:endParaRPr lang="en-GB" dirty="0"/>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endParaRPr lang="en-GB"/>
                    </a:p>
                  </a:txBody>
                  <a:tcPr/>
                </a:tc>
                <a:extLst>
                  <a:ext uri="{0D108BD9-81ED-4DB2-BD59-A6C34878D82A}">
                    <a16:rowId xmlns:a16="http://schemas.microsoft.com/office/drawing/2014/main" val="10005"/>
                  </a:ext>
                </a:extLst>
              </a:tr>
              <a:tr h="370840">
                <a:tc>
                  <a:txBody>
                    <a:bodyPr/>
                    <a:lstStyle/>
                    <a:p>
                      <a:r>
                        <a:rPr lang="nl-NL" dirty="0"/>
                        <a:t>Vraag 6</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endParaRPr lang="en-GB"/>
                    </a:p>
                  </a:txBody>
                  <a:tcPr/>
                </a:tc>
                <a:extLst>
                  <a:ext uri="{0D108BD9-81ED-4DB2-BD59-A6C34878D82A}">
                    <a16:rowId xmlns:a16="http://schemas.microsoft.com/office/drawing/2014/main" val="10006"/>
                  </a:ext>
                </a:extLst>
              </a:tr>
              <a:tr h="370840">
                <a:tc>
                  <a:txBody>
                    <a:bodyPr/>
                    <a:lstStyle/>
                    <a:p>
                      <a:r>
                        <a:rPr lang="nl-NL" dirty="0"/>
                        <a:t>Vraag 7</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endParaRPr lang="en-GB"/>
                    </a:p>
                  </a:txBody>
                  <a:tcPr/>
                </a:tc>
                <a:extLst>
                  <a:ext uri="{0D108BD9-81ED-4DB2-BD59-A6C34878D82A}">
                    <a16:rowId xmlns:a16="http://schemas.microsoft.com/office/drawing/2014/main" val="10007"/>
                  </a:ext>
                </a:extLst>
              </a:tr>
              <a:tr h="370840">
                <a:tc>
                  <a:txBody>
                    <a:bodyPr/>
                    <a:lstStyle/>
                    <a:p>
                      <a:r>
                        <a:rPr lang="nl-NL" dirty="0"/>
                        <a:t>Vraag 8</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endParaRPr lang="en-GB"/>
                    </a:p>
                  </a:txBody>
                  <a:tcPr/>
                </a:tc>
                <a:extLst>
                  <a:ext uri="{0D108BD9-81ED-4DB2-BD59-A6C34878D82A}">
                    <a16:rowId xmlns:a16="http://schemas.microsoft.com/office/drawing/2014/main" val="10008"/>
                  </a:ext>
                </a:extLst>
              </a:tr>
              <a:tr h="370840">
                <a:tc>
                  <a:txBody>
                    <a:bodyPr/>
                    <a:lstStyle/>
                    <a:p>
                      <a:r>
                        <a:rPr lang="nl-NL" dirty="0"/>
                        <a:t>Vraag 9</a:t>
                      </a:r>
                      <a:endParaRPr lang="en-GB" dirty="0"/>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endParaRPr lang="en-GB"/>
                    </a:p>
                  </a:txBody>
                  <a:tcPr/>
                </a:tc>
                <a:extLst>
                  <a:ext uri="{0D108BD9-81ED-4DB2-BD59-A6C34878D82A}">
                    <a16:rowId xmlns:a16="http://schemas.microsoft.com/office/drawing/2014/main" val="10009"/>
                  </a:ext>
                </a:extLst>
              </a:tr>
              <a:tr h="370840">
                <a:tc>
                  <a:txBody>
                    <a:bodyPr/>
                    <a:lstStyle/>
                    <a:p>
                      <a:r>
                        <a:rPr lang="nl-NL" dirty="0"/>
                        <a:t>Vraag 10</a:t>
                      </a:r>
                      <a:endParaRPr lang="en-GB"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00B050"/>
                          </a:solidFill>
                        </a:rPr>
                        <a:t>√</a:t>
                      </a: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pPr algn="ctr"/>
                      <a:r>
                        <a:rPr lang="nl-NL" sz="2000" dirty="0">
                          <a:solidFill>
                            <a:srgbClr val="FF0000"/>
                          </a:solidFill>
                        </a:rPr>
                        <a:t>X</a:t>
                      </a:r>
                      <a:endParaRPr lang="en-GB" sz="2000" dirty="0">
                        <a:solidFill>
                          <a:srgbClr val="FF0000"/>
                        </a:solidFill>
                      </a:endParaRPr>
                    </a:p>
                  </a:txBody>
                  <a:tcPr/>
                </a:tc>
                <a:tc>
                  <a:txBody>
                    <a:bodyPr/>
                    <a:lstStyle/>
                    <a:p>
                      <a:endParaRPr lang="en-GB" dirty="0"/>
                    </a:p>
                  </a:txBody>
                  <a:tcPr/>
                </a:tc>
                <a:extLst>
                  <a:ext uri="{0D108BD9-81ED-4DB2-BD59-A6C34878D82A}">
                    <a16:rowId xmlns:a16="http://schemas.microsoft.com/office/drawing/2014/main" val="10010"/>
                  </a:ext>
                </a:extLst>
              </a:tr>
            </a:tbl>
          </a:graphicData>
        </a:graphic>
      </p:graphicFrame>
      <p:sp>
        <p:nvSpPr>
          <p:cNvPr id="3" name="Tekstvak 2"/>
          <p:cNvSpPr txBox="1"/>
          <p:nvPr/>
        </p:nvSpPr>
        <p:spPr>
          <a:xfrm>
            <a:off x="1985320" y="1598141"/>
            <a:ext cx="7672229" cy="400110"/>
          </a:xfrm>
          <a:prstGeom prst="rect">
            <a:avLst/>
          </a:prstGeom>
          <a:noFill/>
        </p:spPr>
        <p:txBody>
          <a:bodyPr wrap="none" rtlCol="0">
            <a:spAutoFit/>
          </a:bodyPr>
          <a:lstStyle/>
          <a:p>
            <a:r>
              <a:rPr lang="nl-NL" sz="2000" dirty="0">
                <a:solidFill>
                  <a:schemeClr val="bg1"/>
                </a:solidFill>
              </a:rPr>
              <a:t>Maximaal zes punten per vraag, alles wat afwijkt lijdt tot minder punten</a:t>
            </a:r>
            <a:endParaRPr lang="en-GB" sz="2000" dirty="0">
              <a:solidFill>
                <a:schemeClr val="bg1"/>
              </a:solidFill>
            </a:endParaRPr>
          </a:p>
        </p:txBody>
      </p:sp>
      <p:sp>
        <p:nvSpPr>
          <p:cNvPr id="5" name="Tijdelijke aanduiding voor dianummer 4">
            <a:extLst>
              <a:ext uri="{FF2B5EF4-FFF2-40B4-BE49-F238E27FC236}">
                <a16:creationId xmlns:a16="http://schemas.microsoft.com/office/drawing/2014/main" id="{1FD02121-E3AA-47C8-AAFF-781B9103F409}"/>
              </a:ext>
            </a:extLst>
          </p:cNvPr>
          <p:cNvSpPr>
            <a:spLocks noGrp="1"/>
          </p:cNvSpPr>
          <p:nvPr>
            <p:ph type="sldNum" sz="quarter" idx="12"/>
          </p:nvPr>
        </p:nvSpPr>
        <p:spPr/>
        <p:txBody>
          <a:bodyPr/>
          <a:lstStyle/>
          <a:p>
            <a:fld id="{ECA1B8AA-CDE6-4FAC-B964-C03C65C26EBE}" type="slidenum">
              <a:rPr lang="nl-NL" smtClean="0"/>
              <a:t>53</a:t>
            </a:fld>
            <a:endParaRPr lang="nl-NL"/>
          </a:p>
        </p:txBody>
      </p:sp>
    </p:spTree>
    <p:extLst>
      <p:ext uri="{BB962C8B-B14F-4D97-AF65-F5344CB8AC3E}">
        <p14:creationId xmlns:p14="http://schemas.microsoft.com/office/powerpoint/2010/main" val="2677646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en-GB" dirty="0" err="1"/>
              <a:t>Bedankt</a:t>
            </a:r>
            <a:r>
              <a:rPr lang="en-GB" dirty="0"/>
              <a:t>!</a:t>
            </a:r>
            <a:br>
              <a:rPr lang="en-GB" dirty="0"/>
            </a:br>
            <a:r>
              <a:rPr lang="en-GB" sz="3200" i="1" dirty="0"/>
              <a:t>En door </a:t>
            </a:r>
            <a:r>
              <a:rPr lang="en-GB" sz="3200" i="1" dirty="0" err="1"/>
              <a:t>naar</a:t>
            </a:r>
            <a:r>
              <a:rPr lang="en-GB" sz="3200" i="1" dirty="0"/>
              <a:t> </a:t>
            </a:r>
            <a:r>
              <a:rPr lang="en-GB" sz="3200" i="1" dirty="0" err="1"/>
              <a:t>Wereldwijd</a:t>
            </a:r>
            <a:r>
              <a:rPr lang="en-GB" sz="3200" i="1" dirty="0"/>
              <a:t>…..</a:t>
            </a:r>
            <a:endParaRPr lang="en-GB" i="1" dirty="0"/>
          </a:p>
        </p:txBody>
      </p:sp>
      <p:pic>
        <p:nvPicPr>
          <p:cNvPr id="1027" name="Picture 3"/>
          <p:cNvPicPr>
            <a:picLocks noChangeAspect="1" noChangeArrowheads="1"/>
          </p:cNvPicPr>
          <p:nvPr/>
        </p:nvPicPr>
        <p:blipFill>
          <a:blip r:embed="rId3" cstate="print"/>
          <a:srcRect/>
          <a:stretch>
            <a:fillRect/>
          </a:stretch>
        </p:blipFill>
        <p:spPr bwMode="auto">
          <a:xfrm>
            <a:off x="6094400" y="-48"/>
            <a:ext cx="4573601" cy="6858048"/>
          </a:xfrm>
          <a:prstGeom prst="rect">
            <a:avLst/>
          </a:prstGeom>
          <a:noFill/>
          <a:ln w="9525">
            <a:noFill/>
            <a:miter lim="800000"/>
            <a:headEnd/>
            <a:tailEnd/>
          </a:ln>
        </p:spPr>
      </p:pic>
      <p:sp>
        <p:nvSpPr>
          <p:cNvPr id="6" name="Tekstvak 5"/>
          <p:cNvSpPr txBox="1"/>
          <p:nvPr/>
        </p:nvSpPr>
        <p:spPr>
          <a:xfrm>
            <a:off x="6024563" y="6581026"/>
            <a:ext cx="1943353" cy="276999"/>
          </a:xfrm>
          <a:prstGeom prst="rect">
            <a:avLst/>
          </a:prstGeom>
          <a:noFill/>
        </p:spPr>
        <p:txBody>
          <a:bodyPr wrap="none" rtlCol="0">
            <a:spAutoFit/>
          </a:bodyPr>
          <a:lstStyle/>
          <a:p>
            <a:r>
              <a:rPr lang="en-GB" sz="1200" dirty="0"/>
              <a:t>“Rode Zee” ©E.N.&amp; </a:t>
            </a:r>
            <a:r>
              <a:rPr lang="en-GB" sz="1200" dirty="0" err="1"/>
              <a:t>R.P.Kool</a:t>
            </a:r>
            <a:endParaRPr lang="en-GB" sz="1200" dirty="0"/>
          </a:p>
        </p:txBody>
      </p:sp>
      <p:sp>
        <p:nvSpPr>
          <p:cNvPr id="3" name="Tekstvak 2"/>
          <p:cNvSpPr txBox="1"/>
          <p:nvPr/>
        </p:nvSpPr>
        <p:spPr>
          <a:xfrm>
            <a:off x="1617661" y="5680365"/>
            <a:ext cx="4476738" cy="461665"/>
          </a:xfrm>
          <a:prstGeom prst="rect">
            <a:avLst/>
          </a:prstGeom>
          <a:noFill/>
        </p:spPr>
        <p:txBody>
          <a:bodyPr wrap="none" rtlCol="0">
            <a:spAutoFit/>
          </a:bodyPr>
          <a:lstStyle/>
          <a:p>
            <a:r>
              <a:rPr lang="nl-NL" sz="2400" dirty="0">
                <a:solidFill>
                  <a:schemeClr val="bg1"/>
                </a:solidFill>
              </a:rPr>
              <a:t>En tot ziens bij de gevorderden???</a:t>
            </a:r>
          </a:p>
        </p:txBody>
      </p:sp>
      <p:sp>
        <p:nvSpPr>
          <p:cNvPr id="4" name="Tijdelijke aanduiding voor dianummer 3">
            <a:extLst>
              <a:ext uri="{FF2B5EF4-FFF2-40B4-BE49-F238E27FC236}">
                <a16:creationId xmlns:a16="http://schemas.microsoft.com/office/drawing/2014/main" id="{3A7C3C51-C2AB-4405-9523-940291E660C9}"/>
              </a:ext>
            </a:extLst>
          </p:cNvPr>
          <p:cNvSpPr>
            <a:spLocks noGrp="1"/>
          </p:cNvSpPr>
          <p:nvPr>
            <p:ph type="sldNum" sz="quarter" idx="12"/>
          </p:nvPr>
        </p:nvSpPr>
        <p:spPr/>
        <p:txBody>
          <a:bodyPr/>
          <a:lstStyle/>
          <a:p>
            <a:fld id="{ECA1B8AA-CDE6-4FAC-B964-C03C65C26EBE}" type="slidenum">
              <a:rPr lang="nl-NL" smtClean="0"/>
              <a:t>54</a:t>
            </a:fld>
            <a:endParaRPr lang="nl-NL"/>
          </a:p>
        </p:txBody>
      </p:sp>
    </p:spTree>
    <p:extLst>
      <p:ext uri="{BB962C8B-B14F-4D97-AF65-F5344CB8AC3E}">
        <p14:creationId xmlns:p14="http://schemas.microsoft.com/office/powerpoint/2010/main" val="4243040542"/>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468</TotalTime>
  <Words>2581</Words>
  <Application>Microsoft Office PowerPoint</Application>
  <PresentationFormat>Breedbeeld</PresentationFormat>
  <Paragraphs>510</Paragraphs>
  <Slides>54</Slides>
  <Notes>48</Notes>
  <HiddenSlides>0</HiddenSlides>
  <MMClips>0</MMClips>
  <ScaleCrop>false</ScaleCrop>
  <HeadingPairs>
    <vt:vector size="8" baseType="variant">
      <vt:variant>
        <vt:lpstr>Gebruikte lettertypen</vt:lpstr>
      </vt:variant>
      <vt:variant>
        <vt:i4>4</vt:i4>
      </vt:variant>
      <vt:variant>
        <vt:lpstr>Thema</vt:lpstr>
      </vt:variant>
      <vt:variant>
        <vt:i4>1</vt:i4>
      </vt:variant>
      <vt:variant>
        <vt:lpstr>Ingesloten OLE-bronprogramma's</vt:lpstr>
      </vt:variant>
      <vt:variant>
        <vt:i4>1</vt:i4>
      </vt:variant>
      <vt:variant>
        <vt:lpstr>Diatitels</vt:lpstr>
      </vt:variant>
      <vt:variant>
        <vt:i4>54</vt:i4>
      </vt:variant>
    </vt:vector>
  </HeadingPairs>
  <TitlesOfParts>
    <vt:vector size="60" baseType="lpstr">
      <vt:lpstr>Arial</vt:lpstr>
      <vt:lpstr>Arial Black</vt:lpstr>
      <vt:lpstr>Calibri</vt:lpstr>
      <vt:lpstr>Calibri Light</vt:lpstr>
      <vt:lpstr>Kantoorthema</vt:lpstr>
      <vt:lpstr>Afbeelding</vt:lpstr>
      <vt:lpstr>PowerPoint-presentatie</vt:lpstr>
      <vt:lpstr>Wat gaan we doen?</vt:lpstr>
      <vt:lpstr>De soorten</vt:lpstr>
      <vt:lpstr>PowerPoint-presentatie</vt:lpstr>
      <vt:lpstr>PowerPoint-presentatie</vt:lpstr>
      <vt:lpstr>PowerPoint-presentatie</vt:lpstr>
      <vt:lpstr>Even de diepte in (niet in boek)</vt:lpstr>
      <vt:lpstr>Inhoud blok 4: begrijpen – beschermen</vt:lpstr>
      <vt:lpstr>Hst 3. Ecologische aspecten van het waterleven</vt:lpstr>
      <vt:lpstr>Relaties tussen soorten</vt:lpstr>
      <vt:lpstr>4. Natuurkalender van de onderwaterwereld</vt:lpstr>
      <vt:lpstr>Ecosysteem</vt:lpstr>
      <vt:lpstr>Ontwikkeling binnen Ecosysteem</vt:lpstr>
      <vt:lpstr>Even proberen…..</vt:lpstr>
      <vt:lpstr>PowerPoint-presentatie</vt:lpstr>
      <vt:lpstr> </vt:lpstr>
      <vt:lpstr>PowerPoint-presentatie</vt:lpstr>
      <vt:lpstr>Ontwikkeling van Ecosysteem</vt:lpstr>
      <vt:lpstr>Biotische factoren</vt:lpstr>
      <vt:lpstr>Voedselketen</vt:lpstr>
      <vt:lpstr>Voedselkringloop</vt:lpstr>
      <vt:lpstr>Maak een flap met Ecosysteem</vt:lpstr>
      <vt:lpstr>De plas</vt:lpstr>
      <vt:lpstr>Nog even een voorbeeld</vt:lpstr>
      <vt:lpstr>5. Mens en duikmilieu</vt:lpstr>
      <vt:lpstr>Wat doe jij om ons duikmilieu heel te houden?</vt:lpstr>
      <vt:lpstr>6. Verwijzing naar boeken &amp; websites</vt:lpstr>
      <vt:lpstr>Blok 6: Zoet waterduik</vt:lpstr>
      <vt:lpstr>De Ecologie Quiz</vt:lpstr>
      <vt:lpstr>Voorbeeld vraag: Niet tropisch zijn…</vt:lpstr>
      <vt:lpstr>Voorbeeld vraag: Niet tropisch zijn…</vt:lpstr>
      <vt:lpstr>De quiz… Er kunnen meerdere antwoorden goed zijn!!!!</vt:lpstr>
      <vt:lpstr>1. Producenten zijn: </vt:lpstr>
      <vt:lpstr>1. Producenten zijn: </vt:lpstr>
      <vt:lpstr>2. Sterk verschillende zoutconcentratie ? Geen probleem voor:</vt:lpstr>
      <vt:lpstr>2. Sterk verschillende zoutconcentratie ? Geen probleem voor:</vt:lpstr>
      <vt:lpstr>3. Globalisatie: Niet Nederlands zijn:</vt:lpstr>
      <vt:lpstr>3. Globalisatie: Niet Nederlands zijn:</vt:lpstr>
      <vt:lpstr>4. Een temperatuur gevoelig neteldier is:</vt:lpstr>
      <vt:lpstr>4. Een temperatuur gevoelig neteldier is:</vt:lpstr>
      <vt:lpstr>5: Van mutualisme is sprake bij:</vt:lpstr>
      <vt:lpstr>5: Van mutualisme is sprake bij:</vt:lpstr>
      <vt:lpstr>6: Van exploitatie is sprake bij:</vt:lpstr>
      <vt:lpstr>6: Van exploitatie is sprake bij:</vt:lpstr>
      <vt:lpstr>7: Van commensalisme is sprake bij:</vt:lpstr>
      <vt:lpstr>7: Van commensalisme is sprake bij:</vt:lpstr>
      <vt:lpstr>8: Herbivoor zijn:</vt:lpstr>
      <vt:lpstr>8: Herbivoor zijn:</vt:lpstr>
      <vt:lpstr>9: Kannibalisme zien we veel bij:</vt:lpstr>
      <vt:lpstr>9: Kannibalisme zien we veel bij:</vt:lpstr>
      <vt:lpstr>10: Welk wier heeft het meeste licht nodig?</vt:lpstr>
      <vt:lpstr>10: Welk wier heeft het meeste licht nodig?</vt:lpstr>
      <vt:lpstr>De quiz… en de uitslag:</vt:lpstr>
      <vt:lpstr>Bedankt! En door naar Wereldwijd…..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 en Nelleke Kool</dc:creator>
  <cp:lastModifiedBy>Rob en Nelleke Kool</cp:lastModifiedBy>
  <cp:revision>35</cp:revision>
  <dcterms:created xsi:type="dcterms:W3CDTF">2017-06-17T11:10:25Z</dcterms:created>
  <dcterms:modified xsi:type="dcterms:W3CDTF">2024-09-15T17:26:38Z</dcterms:modified>
</cp:coreProperties>
</file>