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D2_3550C196.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omments/modernComment_16B_0.xml" ContentType="application/vnd.ms-powerpoint.comments+xml"/>
  <Override PartName="/ppt/notesSlides/notesSlide29.xml" ContentType="application/vnd.openxmlformats-officedocument.presentationml.notesSlide+xml"/>
  <Override PartName="/ppt/comments/modernComment_11E_0.xml" ContentType="application/vnd.ms-powerpoint.comment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2"/>
  </p:notesMasterIdLst>
  <p:handoutMasterIdLst>
    <p:handoutMasterId r:id="rId43"/>
  </p:handoutMasterIdLst>
  <p:sldIdLst>
    <p:sldId id="257" r:id="rId2"/>
    <p:sldId id="278" r:id="rId3"/>
    <p:sldId id="365" r:id="rId4"/>
    <p:sldId id="280" r:id="rId5"/>
    <p:sldId id="282" r:id="rId6"/>
    <p:sldId id="354" r:id="rId7"/>
    <p:sldId id="466" r:id="rId8"/>
    <p:sldId id="372" r:id="rId9"/>
    <p:sldId id="285" r:id="rId10"/>
    <p:sldId id="293" r:id="rId11"/>
    <p:sldId id="455" r:id="rId12"/>
    <p:sldId id="462" r:id="rId13"/>
    <p:sldId id="374" r:id="rId14"/>
    <p:sldId id="463" r:id="rId15"/>
    <p:sldId id="464" r:id="rId16"/>
    <p:sldId id="465" r:id="rId17"/>
    <p:sldId id="352" r:id="rId18"/>
    <p:sldId id="357" r:id="rId19"/>
    <p:sldId id="312" r:id="rId20"/>
    <p:sldId id="288" r:id="rId21"/>
    <p:sldId id="356" r:id="rId22"/>
    <p:sldId id="358" r:id="rId23"/>
    <p:sldId id="360" r:id="rId24"/>
    <p:sldId id="361" r:id="rId25"/>
    <p:sldId id="317" r:id="rId26"/>
    <p:sldId id="368" r:id="rId27"/>
    <p:sldId id="316" r:id="rId28"/>
    <p:sldId id="320" r:id="rId29"/>
    <p:sldId id="321" r:id="rId30"/>
    <p:sldId id="322" r:id="rId31"/>
    <p:sldId id="362" r:id="rId32"/>
    <p:sldId id="364" r:id="rId33"/>
    <p:sldId id="467" r:id="rId34"/>
    <p:sldId id="363" r:id="rId35"/>
    <p:sldId id="286" r:id="rId36"/>
    <p:sldId id="468" r:id="rId37"/>
    <p:sldId id="371" r:id="rId38"/>
    <p:sldId id="355" r:id="rId39"/>
    <p:sldId id="367" r:id="rId40"/>
    <p:sldId id="366" r:id="rId41"/>
  </p:sldIdLst>
  <p:sldSz cx="12192000" cy="6858000"/>
  <p:notesSz cx="7099300" cy="10234613"/>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88E6622-259A-AD92-D5C7-D44EC6378E12}" name="Kasper Evers | NOB" initials="KE" userId="S::kasper.evers@onderwatersport.org::37b3fe1a-eca0-4419-a55a-26d19ded37d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Beukel, Hester van den" initials="BHv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F6AB3"/>
    <a:srgbClr val="F88044"/>
    <a:srgbClr val="106AB3"/>
    <a:srgbClr val="179EDA"/>
    <a:srgbClr val="5EB24B"/>
    <a:srgbClr val="FF6600"/>
    <a:srgbClr val="6D2F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4D16BE-30AC-47DC-B330-2EFCE2D42DC1}" v="67" dt="2024-10-18T13:26:42.248"/>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3550" autoAdjust="0"/>
  </p:normalViewPr>
  <p:slideViewPr>
    <p:cSldViewPr snapToGrid="0">
      <p:cViewPr varScale="1">
        <p:scale>
          <a:sx n="100" d="100"/>
          <a:sy n="100" d="100"/>
        </p:scale>
        <p:origin x="72" y="318"/>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omments/modernComment_1D2_3550C196.xml><?xml version="1.0" encoding="utf-8"?>
<p188:cmLst xmlns:a="http://schemas.openxmlformats.org/drawingml/2006/main" xmlns:r="http://schemas.openxmlformats.org/officeDocument/2006/relationships" xmlns:p188="http://schemas.microsoft.com/office/powerpoint/2018/8/main">
  <p188:cm id="{34685C35-5D90-4366-B077-281DB34E8B05}" authorId="{688E6622-259A-AD92-D5C7-D44EC6378E12}" created="2024-10-14T18:30:02.964">
    <pc:sldMkLst xmlns:pc="http://schemas.microsoft.com/office/powerpoint/2013/main/command">
      <pc:docMk/>
      <pc:sldMk cId="382152744" sldId="373"/>
    </pc:sldMkLst>
    <p188:txBody>
      <a:bodyPr/>
      <a:lstStyle/>
      <a:p>
        <a:r>
          <a:rPr lang="nl-NL"/>
          <a:t>Introteksten koppelen aan medecursisten.</a:t>
        </a:r>
      </a:p>
    </p188:txBody>
  </p188:cm>
</p188:cmLst>
</file>

<file path=ppt/comments/modernComment_11E_0.xml><?xml version="1.0" encoding="utf-8"?>
<p188:cmLst xmlns:a="http://schemas.openxmlformats.org/drawingml/2006/main" xmlns:r="http://schemas.openxmlformats.org/officeDocument/2006/relationships" xmlns:p188="http://schemas.microsoft.com/office/powerpoint/2018/8/main">
  <p188:cm id="{0D8AB882-6E53-48F3-B5F8-7CA42AB3A23F}" authorId="{688E6622-259A-AD92-D5C7-D44EC6378E12}" status="resolved" created="2024-10-14T18:31:48.495" complete="100000">
    <pc:sldMkLst xmlns:pc="http://schemas.microsoft.com/office/powerpoint/2013/main/command">
      <pc:docMk/>
      <pc:sldMk cId="0" sldId="286"/>
    </pc:sldMkLst>
    <p188:txBody>
      <a:bodyPr/>
      <a:lstStyle/>
      <a:p>
        <a:r>
          <a:rPr lang="nl-NL"/>
          <a:t>Flowsparks afbeelding teoveogen</a:t>
        </a:r>
      </a:p>
    </p188:txBody>
  </p188:cm>
</p188:cmLst>
</file>

<file path=ppt/comments/modernComment_16B_0.xml><?xml version="1.0" encoding="utf-8"?>
<p188:cmLst xmlns:a="http://schemas.openxmlformats.org/drawingml/2006/main" xmlns:r="http://schemas.openxmlformats.org/officeDocument/2006/relationships" xmlns:p188="http://schemas.microsoft.com/office/powerpoint/2018/8/main">
  <p188:cm id="{01BCFB83-5A26-424B-B3E2-BDD6C87EC8D0}" authorId="{688E6622-259A-AD92-D5C7-D44EC6378E12}" created="2024-10-14T18:31:13.379">
    <pc:sldMkLst xmlns:pc="http://schemas.microsoft.com/office/powerpoint/2013/main/command">
      <pc:docMk/>
      <pc:sldMk cId="0" sldId="363"/>
    </pc:sldMkLst>
    <p188:txBody>
      <a:bodyPr/>
      <a:lstStyle/>
      <a:p>
        <a:r>
          <a:rPr lang="nl-NL"/>
          <a:t>Nog checken wat moet worden gelezen.</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3076575" cy="512763"/>
          </a:xfrm>
          <a:prstGeom prst="rect">
            <a:avLst/>
          </a:prstGeom>
        </p:spPr>
        <p:txBody>
          <a:bodyPr vert="horz" lIns="99038" tIns="49519" rIns="99038" bIns="49519" rtlCol="0"/>
          <a:lstStyle>
            <a:lvl1pPr algn="l" fontAlgn="auto">
              <a:spcBef>
                <a:spcPts val="0"/>
              </a:spcBef>
              <a:spcAft>
                <a:spcPts val="0"/>
              </a:spcAft>
              <a:defRPr sz="1300">
                <a:latin typeface="+mn-lt"/>
                <a:cs typeface="+mn-cs"/>
              </a:defRPr>
            </a:lvl1pPr>
          </a:lstStyle>
          <a:p>
            <a:pPr>
              <a:defRPr/>
            </a:pPr>
            <a:endParaRPr lang="nl-NL"/>
          </a:p>
        </p:txBody>
      </p:sp>
      <p:sp>
        <p:nvSpPr>
          <p:cNvPr id="3" name="Tijdelijke aanduiding voor datum 2"/>
          <p:cNvSpPr>
            <a:spLocks noGrp="1"/>
          </p:cNvSpPr>
          <p:nvPr>
            <p:ph type="dt" sz="quarter" idx="1"/>
          </p:nvPr>
        </p:nvSpPr>
        <p:spPr>
          <a:xfrm>
            <a:off x="4021138" y="0"/>
            <a:ext cx="3076575" cy="512763"/>
          </a:xfrm>
          <a:prstGeom prst="rect">
            <a:avLst/>
          </a:prstGeom>
        </p:spPr>
        <p:txBody>
          <a:bodyPr vert="horz" lIns="99038" tIns="49519" rIns="99038" bIns="49519" rtlCol="0"/>
          <a:lstStyle>
            <a:lvl1pPr algn="r" fontAlgn="auto">
              <a:spcBef>
                <a:spcPts val="0"/>
              </a:spcBef>
              <a:spcAft>
                <a:spcPts val="0"/>
              </a:spcAft>
              <a:defRPr sz="1300">
                <a:latin typeface="+mn-lt"/>
                <a:cs typeface="+mn-cs"/>
              </a:defRPr>
            </a:lvl1pPr>
          </a:lstStyle>
          <a:p>
            <a:pPr>
              <a:defRPr/>
            </a:pPr>
            <a:fld id="{407D8BBB-6B35-433F-B911-943C5000A07E}" type="datetimeFigureOut">
              <a:rPr lang="nl-NL"/>
              <a:pPr>
                <a:defRPr/>
              </a:pPr>
              <a:t>18-10-2024</a:t>
            </a:fld>
            <a:endParaRPr lang="nl-NL"/>
          </a:p>
        </p:txBody>
      </p:sp>
      <p:sp>
        <p:nvSpPr>
          <p:cNvPr id="4" name="Tijdelijke aanduiding voor voettekst 3"/>
          <p:cNvSpPr>
            <a:spLocks noGrp="1"/>
          </p:cNvSpPr>
          <p:nvPr>
            <p:ph type="ftr" sz="quarter" idx="2"/>
          </p:nvPr>
        </p:nvSpPr>
        <p:spPr>
          <a:xfrm>
            <a:off x="0" y="9721850"/>
            <a:ext cx="3076575" cy="512763"/>
          </a:xfrm>
          <a:prstGeom prst="rect">
            <a:avLst/>
          </a:prstGeom>
        </p:spPr>
        <p:txBody>
          <a:bodyPr vert="horz" lIns="99038" tIns="49519" rIns="99038" bIns="49519" rtlCol="0" anchor="b"/>
          <a:lstStyle>
            <a:lvl1pPr algn="l" fontAlgn="auto">
              <a:spcBef>
                <a:spcPts val="0"/>
              </a:spcBef>
              <a:spcAft>
                <a:spcPts val="0"/>
              </a:spcAft>
              <a:defRPr sz="1300">
                <a:latin typeface="+mn-lt"/>
                <a:cs typeface="+mn-cs"/>
              </a:defRPr>
            </a:lvl1pPr>
          </a:lstStyle>
          <a:p>
            <a:pPr>
              <a:defRPr/>
            </a:pPr>
            <a:endParaRPr lang="nl-NL"/>
          </a:p>
        </p:txBody>
      </p:sp>
      <p:sp>
        <p:nvSpPr>
          <p:cNvPr id="5" name="Tijdelijke aanduiding voor dianummer 4"/>
          <p:cNvSpPr>
            <a:spLocks noGrp="1"/>
          </p:cNvSpPr>
          <p:nvPr>
            <p:ph type="sldNum" sz="quarter" idx="3"/>
          </p:nvPr>
        </p:nvSpPr>
        <p:spPr>
          <a:xfrm>
            <a:off x="4021138" y="9721850"/>
            <a:ext cx="3076575" cy="512763"/>
          </a:xfrm>
          <a:prstGeom prst="rect">
            <a:avLst/>
          </a:prstGeom>
        </p:spPr>
        <p:txBody>
          <a:bodyPr vert="horz" lIns="99038" tIns="49519" rIns="99038" bIns="49519" rtlCol="0" anchor="b"/>
          <a:lstStyle>
            <a:lvl1pPr algn="r" fontAlgn="auto">
              <a:spcBef>
                <a:spcPts val="0"/>
              </a:spcBef>
              <a:spcAft>
                <a:spcPts val="0"/>
              </a:spcAft>
              <a:defRPr sz="1300">
                <a:latin typeface="+mn-lt"/>
                <a:cs typeface="+mn-cs"/>
              </a:defRPr>
            </a:lvl1pPr>
          </a:lstStyle>
          <a:p>
            <a:pPr>
              <a:defRPr/>
            </a:pPr>
            <a:fld id="{AC0CB46A-71CB-4EE5-B546-427C3CC6CF75}" type="slidenum">
              <a:rPr lang="nl-NL"/>
              <a:pPr>
                <a:defRPr/>
              </a:pPr>
              <a:t>‹nr.›</a:t>
            </a:fld>
            <a:endParaRPr 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3076575" cy="512763"/>
          </a:xfrm>
          <a:prstGeom prst="rect">
            <a:avLst/>
          </a:prstGeom>
        </p:spPr>
        <p:txBody>
          <a:bodyPr vert="horz" lIns="99038" tIns="49519" rIns="99038" bIns="49519" rtlCol="0"/>
          <a:lstStyle>
            <a:lvl1pPr algn="l" fontAlgn="auto">
              <a:spcBef>
                <a:spcPts val="0"/>
              </a:spcBef>
              <a:spcAft>
                <a:spcPts val="0"/>
              </a:spcAft>
              <a:defRPr sz="1300">
                <a:latin typeface="+mn-lt"/>
                <a:cs typeface="+mn-cs"/>
              </a:defRPr>
            </a:lvl1pPr>
          </a:lstStyle>
          <a:p>
            <a:pPr>
              <a:defRPr/>
            </a:pPr>
            <a:endParaRPr lang="nl-NL"/>
          </a:p>
        </p:txBody>
      </p:sp>
      <p:sp>
        <p:nvSpPr>
          <p:cNvPr id="3" name="Tijdelijke aanduiding voor datum 2"/>
          <p:cNvSpPr>
            <a:spLocks noGrp="1"/>
          </p:cNvSpPr>
          <p:nvPr>
            <p:ph type="dt" idx="1"/>
          </p:nvPr>
        </p:nvSpPr>
        <p:spPr>
          <a:xfrm>
            <a:off x="4021138" y="0"/>
            <a:ext cx="3076575" cy="512763"/>
          </a:xfrm>
          <a:prstGeom prst="rect">
            <a:avLst/>
          </a:prstGeom>
        </p:spPr>
        <p:txBody>
          <a:bodyPr vert="horz" lIns="99038" tIns="49519" rIns="99038" bIns="49519" rtlCol="0"/>
          <a:lstStyle>
            <a:lvl1pPr algn="r" fontAlgn="auto">
              <a:spcBef>
                <a:spcPts val="0"/>
              </a:spcBef>
              <a:spcAft>
                <a:spcPts val="0"/>
              </a:spcAft>
              <a:defRPr sz="1300">
                <a:latin typeface="+mn-lt"/>
                <a:cs typeface="+mn-cs"/>
              </a:defRPr>
            </a:lvl1pPr>
          </a:lstStyle>
          <a:p>
            <a:pPr>
              <a:defRPr/>
            </a:pPr>
            <a:fld id="{4181B624-4681-431C-A9A6-AD748B2CC357}" type="datetimeFigureOut">
              <a:rPr lang="nl-NL"/>
              <a:pPr>
                <a:defRPr/>
              </a:pPr>
              <a:t>18-10-2024</a:t>
            </a:fld>
            <a:endParaRPr lang="nl-NL"/>
          </a:p>
        </p:txBody>
      </p:sp>
      <p:sp>
        <p:nvSpPr>
          <p:cNvPr id="4" name="Tijdelijke aanduiding voor dia-afbeelding 3"/>
          <p:cNvSpPr>
            <a:spLocks noGrp="1" noRot="1" noChangeAspect="1"/>
          </p:cNvSpPr>
          <p:nvPr>
            <p:ph type="sldImg" idx="2"/>
          </p:nvPr>
        </p:nvSpPr>
        <p:spPr>
          <a:xfrm>
            <a:off x="481013" y="1279525"/>
            <a:ext cx="6137275" cy="3452813"/>
          </a:xfrm>
          <a:prstGeom prst="rect">
            <a:avLst/>
          </a:prstGeom>
          <a:noFill/>
          <a:ln w="12700">
            <a:solidFill>
              <a:prstClr val="black"/>
            </a:solidFill>
          </a:ln>
        </p:spPr>
        <p:txBody>
          <a:bodyPr vert="horz" lIns="99038" tIns="49519" rIns="99038" bIns="49519" rtlCol="0" anchor="ctr"/>
          <a:lstStyle/>
          <a:p>
            <a:pPr lvl="0"/>
            <a:endParaRPr lang="nl-NL" noProof="0"/>
          </a:p>
        </p:txBody>
      </p:sp>
      <p:sp>
        <p:nvSpPr>
          <p:cNvPr id="5" name="Tijdelijke aanduiding voor notities 4"/>
          <p:cNvSpPr>
            <a:spLocks noGrp="1"/>
          </p:cNvSpPr>
          <p:nvPr>
            <p:ph type="body" sz="quarter" idx="3"/>
          </p:nvPr>
        </p:nvSpPr>
        <p:spPr>
          <a:xfrm>
            <a:off x="709613" y="4926013"/>
            <a:ext cx="5680075" cy="4029075"/>
          </a:xfrm>
          <a:prstGeom prst="rect">
            <a:avLst/>
          </a:prstGeom>
        </p:spPr>
        <p:txBody>
          <a:bodyPr vert="horz" lIns="99038" tIns="49519" rIns="99038" bIns="49519" rtlCol="0"/>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6" name="Tijdelijke aanduiding voor voettekst 5"/>
          <p:cNvSpPr>
            <a:spLocks noGrp="1"/>
          </p:cNvSpPr>
          <p:nvPr>
            <p:ph type="ftr" sz="quarter" idx="4"/>
          </p:nvPr>
        </p:nvSpPr>
        <p:spPr>
          <a:xfrm>
            <a:off x="0" y="9721850"/>
            <a:ext cx="3076575" cy="512763"/>
          </a:xfrm>
          <a:prstGeom prst="rect">
            <a:avLst/>
          </a:prstGeom>
        </p:spPr>
        <p:txBody>
          <a:bodyPr vert="horz" lIns="99038" tIns="49519" rIns="99038" bIns="49519" rtlCol="0" anchor="b"/>
          <a:lstStyle>
            <a:lvl1pPr algn="l" fontAlgn="auto">
              <a:spcBef>
                <a:spcPts val="0"/>
              </a:spcBef>
              <a:spcAft>
                <a:spcPts val="0"/>
              </a:spcAft>
              <a:defRPr sz="1300">
                <a:latin typeface="+mn-lt"/>
                <a:cs typeface="+mn-cs"/>
              </a:defRPr>
            </a:lvl1pPr>
          </a:lstStyle>
          <a:p>
            <a:pPr>
              <a:defRPr/>
            </a:pPr>
            <a:endParaRPr lang="nl-NL"/>
          </a:p>
        </p:txBody>
      </p:sp>
      <p:sp>
        <p:nvSpPr>
          <p:cNvPr id="7" name="Tijdelijke aanduiding voor dianummer 6"/>
          <p:cNvSpPr>
            <a:spLocks noGrp="1"/>
          </p:cNvSpPr>
          <p:nvPr>
            <p:ph type="sldNum" sz="quarter" idx="5"/>
          </p:nvPr>
        </p:nvSpPr>
        <p:spPr>
          <a:xfrm>
            <a:off x="4021138" y="9721850"/>
            <a:ext cx="3076575" cy="512763"/>
          </a:xfrm>
          <a:prstGeom prst="rect">
            <a:avLst/>
          </a:prstGeom>
        </p:spPr>
        <p:txBody>
          <a:bodyPr vert="horz" lIns="99038" tIns="49519" rIns="99038" bIns="49519" rtlCol="0" anchor="b"/>
          <a:lstStyle>
            <a:lvl1pPr algn="r" fontAlgn="auto">
              <a:spcBef>
                <a:spcPts val="0"/>
              </a:spcBef>
              <a:spcAft>
                <a:spcPts val="0"/>
              </a:spcAft>
              <a:defRPr sz="1300">
                <a:latin typeface="+mn-lt"/>
                <a:cs typeface="+mn-cs"/>
              </a:defRPr>
            </a:lvl1pPr>
          </a:lstStyle>
          <a:p>
            <a:pPr>
              <a:defRPr/>
            </a:pPr>
            <a:fld id="{B664A7DC-BFB2-4AA9-83F3-D04BB3EB24AD}" type="slidenum">
              <a:rPr lang="nl-NL"/>
              <a:pPr>
                <a:defRPr/>
              </a:pPr>
              <a:t>‹nr.›</a:t>
            </a:fld>
            <a:endParaRPr lang="nl-NL"/>
          </a:p>
        </p:txBody>
      </p:sp>
    </p:spTree>
    <p:extLst>
      <p:ext uri="{BB962C8B-B14F-4D97-AF65-F5344CB8AC3E}">
        <p14:creationId xmlns:p14="http://schemas.microsoft.com/office/powerpoint/2010/main" val="32381873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16386"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Iedereen welkom heten?</a:t>
            </a:r>
          </a:p>
          <a:p>
            <a:pPr eaLnBrk="1" hangingPunct="1">
              <a:spcBef>
                <a:spcPct val="0"/>
              </a:spcBef>
            </a:pPr>
            <a:r>
              <a:rPr lang="nl-NL"/>
              <a:t>Docenten stellen zich voor?</a:t>
            </a:r>
          </a:p>
        </p:txBody>
      </p:sp>
      <p:sp>
        <p:nvSpPr>
          <p:cNvPr id="16387"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535C49-5403-463C-901B-C8DC6F5AE315}" type="slidenum">
              <a:rPr lang="en-GB">
                <a:cs typeface="Arial" charset="0"/>
              </a:rPr>
              <a:pPr fontAlgn="base">
                <a:spcBef>
                  <a:spcPct val="0"/>
                </a:spcBef>
                <a:spcAft>
                  <a:spcPct val="0"/>
                </a:spcAft>
                <a:defRPr/>
              </a:pPr>
              <a:t>1</a:t>
            </a:fld>
            <a:endParaRPr lang="en-GB">
              <a:cs typeface="Arial" charset="0"/>
            </a:endParaRPr>
          </a:p>
        </p:txBody>
      </p:sp>
    </p:spTree>
    <p:extLst>
      <p:ext uri="{BB962C8B-B14F-4D97-AF65-F5344CB8AC3E}">
        <p14:creationId xmlns:p14="http://schemas.microsoft.com/office/powerpoint/2010/main" val="1040497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18434"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Veiligheidsdenken moet 2</a:t>
            </a:r>
            <a:r>
              <a:rPr lang="nl-NL" baseline="30000"/>
              <a:t>e</a:t>
            </a:r>
            <a:r>
              <a:rPr lang="nl-NL"/>
              <a:t> natuur worden.</a:t>
            </a:r>
            <a:br>
              <a:rPr lang="nl-NL"/>
            </a:br>
            <a:r>
              <a:rPr lang="nl-NL"/>
              <a:t>Zorg dragen voor………</a:t>
            </a:r>
          </a:p>
          <a:p>
            <a:pPr eaLnBrk="1" hangingPunct="1">
              <a:spcBef>
                <a:spcPct val="0"/>
              </a:spcBef>
            </a:pPr>
            <a:r>
              <a:rPr lang="nl-NL"/>
              <a:t>Direct Cursisten activeren</a:t>
            </a:r>
            <a:br>
              <a:rPr lang="nl-NL"/>
            </a:br>
            <a:r>
              <a:rPr lang="nl-NL"/>
              <a:t>Neem niet als waarheid aan, blijf kritisch. </a:t>
            </a:r>
          </a:p>
          <a:p>
            <a:pPr eaLnBrk="1" hangingPunct="1">
              <a:spcBef>
                <a:spcPct val="0"/>
              </a:spcBef>
            </a:pPr>
            <a:endParaRPr lang="nl-NL"/>
          </a:p>
        </p:txBody>
      </p:sp>
      <p:sp>
        <p:nvSpPr>
          <p:cNvPr id="18435"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9A89D1-7C5E-4213-9964-1FD91AF49EEE}" type="slidenum">
              <a:rPr lang="nl-NL">
                <a:cs typeface="Arial" charset="0"/>
              </a:rPr>
              <a:pPr fontAlgn="base">
                <a:spcBef>
                  <a:spcPct val="0"/>
                </a:spcBef>
                <a:spcAft>
                  <a:spcPct val="0"/>
                </a:spcAft>
                <a:defRPr/>
              </a:pPr>
              <a:t>2</a:t>
            </a:fld>
            <a:endParaRPr lang="nl-NL">
              <a:cs typeface="Arial" charset="0"/>
            </a:endParaRPr>
          </a:p>
        </p:txBody>
      </p:sp>
    </p:spTree>
    <p:extLst>
      <p:ext uri="{BB962C8B-B14F-4D97-AF65-F5344CB8AC3E}">
        <p14:creationId xmlns:p14="http://schemas.microsoft.com/office/powerpoint/2010/main" val="3543534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3" name="Tijdelijke aanduiding voor notities 2"/>
          <p:cNvSpPr>
            <a:spLocks noGrp="1"/>
          </p:cNvSpPr>
          <p:nvPr>
            <p:ph type="body" idx="1"/>
          </p:nvPr>
        </p:nvSpPr>
        <p:spPr/>
        <p:txBody>
          <a:bodyPr/>
          <a:lstStyle/>
          <a:p>
            <a:pPr marL="182234" indent="-182234" eaLnBrk="1" fontAlgn="auto" hangingPunct="1">
              <a:spcBef>
                <a:spcPts val="0"/>
              </a:spcBef>
              <a:spcAft>
                <a:spcPts val="0"/>
              </a:spcAft>
              <a:buFontTx/>
              <a:buChar char="-"/>
              <a:defRPr/>
            </a:pPr>
            <a:r>
              <a:rPr lang="nl-NL" dirty="0"/>
              <a:t>Als tool om jezelf meer inzicht te geven in eigen ontwikkeling</a:t>
            </a:r>
          </a:p>
          <a:p>
            <a:pPr marL="182234" indent="-182234" eaLnBrk="1" fontAlgn="auto" hangingPunct="1">
              <a:spcBef>
                <a:spcPts val="0"/>
              </a:spcBef>
              <a:spcAft>
                <a:spcPts val="0"/>
              </a:spcAft>
              <a:buFontTx/>
              <a:buChar char="-"/>
              <a:defRPr/>
            </a:pPr>
            <a:r>
              <a:rPr lang="nl-NL" dirty="0"/>
              <a:t>Als tool voor je begeleidend IT-er om je nog beter te kunnen coachen</a:t>
            </a:r>
          </a:p>
          <a:p>
            <a:pPr eaLnBrk="1" fontAlgn="auto" hangingPunct="1">
              <a:spcBef>
                <a:spcPts val="0"/>
              </a:spcBef>
              <a:spcAft>
                <a:spcPts val="0"/>
              </a:spcAft>
              <a:defRPr/>
            </a:pPr>
            <a:r>
              <a:rPr lang="nl-NL" dirty="0"/>
              <a:t>-   Zie voorbeeld</a:t>
            </a:r>
          </a:p>
        </p:txBody>
      </p:sp>
      <p:sp>
        <p:nvSpPr>
          <p:cNvPr id="20483"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200535D-9219-424A-BE20-997D4E117D04}" type="slidenum">
              <a:rPr lang="nl-NL">
                <a:cs typeface="Arial" charset="0"/>
              </a:rPr>
              <a:pPr fontAlgn="base">
                <a:spcBef>
                  <a:spcPct val="0"/>
                </a:spcBef>
                <a:spcAft>
                  <a:spcPct val="0"/>
                </a:spcAft>
                <a:defRPr/>
              </a:pPr>
              <a:t>3</a:t>
            </a:fld>
            <a:endParaRPr lang="nl-NL">
              <a:cs typeface="Arial" charset="0"/>
            </a:endParaRPr>
          </a:p>
        </p:txBody>
      </p:sp>
    </p:spTree>
    <p:extLst>
      <p:ext uri="{BB962C8B-B14F-4D97-AF65-F5344CB8AC3E}">
        <p14:creationId xmlns:p14="http://schemas.microsoft.com/office/powerpoint/2010/main" val="3134011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22530"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Uitleggen waarom we deze onderdelen hebben?</a:t>
            </a:r>
          </a:p>
        </p:txBody>
      </p:sp>
      <p:sp>
        <p:nvSpPr>
          <p:cNvPr id="22531"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51F7637-A2A5-4B9F-960F-2EC0B13801A5}" type="slidenum">
              <a:rPr lang="nl-NL">
                <a:cs typeface="Arial" charset="0"/>
              </a:rPr>
              <a:pPr fontAlgn="base">
                <a:spcBef>
                  <a:spcPct val="0"/>
                </a:spcBef>
                <a:spcAft>
                  <a:spcPct val="0"/>
                </a:spcAft>
                <a:defRPr/>
              </a:pPr>
              <a:t>4</a:t>
            </a:fld>
            <a:endParaRPr lang="nl-NL">
              <a:cs typeface="Arial" charset="0"/>
            </a:endParaRPr>
          </a:p>
        </p:txBody>
      </p:sp>
    </p:spTree>
    <p:extLst>
      <p:ext uri="{BB962C8B-B14F-4D97-AF65-F5344CB8AC3E}">
        <p14:creationId xmlns:p14="http://schemas.microsoft.com/office/powerpoint/2010/main" val="3181671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nl-NL"/>
          </a:p>
        </p:txBody>
      </p:sp>
      <p:sp>
        <p:nvSpPr>
          <p:cNvPr id="245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C7B4E6-B50A-4282-8C16-2A984C1EC463}" type="slidenum">
              <a:rPr lang="nl-NL">
                <a:cs typeface="Arial" charset="0"/>
              </a:rPr>
              <a:pPr fontAlgn="base">
                <a:spcBef>
                  <a:spcPct val="0"/>
                </a:spcBef>
                <a:spcAft>
                  <a:spcPct val="0"/>
                </a:spcAft>
                <a:defRPr/>
              </a:pPr>
              <a:t>5</a:t>
            </a:fld>
            <a:endParaRPr lang="nl-NL">
              <a:cs typeface="Arial" charset="0"/>
            </a:endParaRPr>
          </a:p>
        </p:txBody>
      </p:sp>
    </p:spTree>
    <p:extLst>
      <p:ext uri="{BB962C8B-B14F-4D97-AF65-F5344CB8AC3E}">
        <p14:creationId xmlns:p14="http://schemas.microsoft.com/office/powerpoint/2010/main" val="4242420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26626"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nl-NL"/>
          </a:p>
        </p:txBody>
      </p:sp>
      <p:sp>
        <p:nvSpPr>
          <p:cNvPr id="26627"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647266-200A-4E79-B4AA-843161A85F5C}" type="slidenum">
              <a:rPr lang="nl-NL">
                <a:cs typeface="Arial" charset="0"/>
              </a:rPr>
              <a:pPr fontAlgn="base">
                <a:spcBef>
                  <a:spcPct val="0"/>
                </a:spcBef>
                <a:spcAft>
                  <a:spcPct val="0"/>
                </a:spcAft>
                <a:defRPr/>
              </a:pPr>
              <a:t>6</a:t>
            </a:fld>
            <a:endParaRPr lang="nl-NL">
              <a:cs typeface="Arial" charset="0"/>
            </a:endParaRPr>
          </a:p>
        </p:txBody>
      </p:sp>
    </p:spTree>
    <p:extLst>
      <p:ext uri="{BB962C8B-B14F-4D97-AF65-F5344CB8AC3E}">
        <p14:creationId xmlns:p14="http://schemas.microsoft.com/office/powerpoint/2010/main" val="1649099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26626"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nl-NL"/>
          </a:p>
        </p:txBody>
      </p:sp>
      <p:sp>
        <p:nvSpPr>
          <p:cNvPr id="26627"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647266-200A-4E79-B4AA-843161A85F5C}" type="slidenum">
              <a:rPr lang="nl-NL">
                <a:cs typeface="Arial" charset="0"/>
              </a:rPr>
              <a:pPr fontAlgn="base">
                <a:spcBef>
                  <a:spcPct val="0"/>
                </a:spcBef>
                <a:spcAft>
                  <a:spcPct val="0"/>
                </a:spcAft>
                <a:defRPr/>
              </a:pPr>
              <a:t>7</a:t>
            </a:fld>
            <a:endParaRPr lang="nl-NL">
              <a:cs typeface="Arial" charset="0"/>
            </a:endParaRPr>
          </a:p>
        </p:txBody>
      </p:sp>
    </p:spTree>
    <p:extLst>
      <p:ext uri="{BB962C8B-B14F-4D97-AF65-F5344CB8AC3E}">
        <p14:creationId xmlns:p14="http://schemas.microsoft.com/office/powerpoint/2010/main" val="3579393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26626"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nl-NL"/>
          </a:p>
        </p:txBody>
      </p:sp>
      <p:sp>
        <p:nvSpPr>
          <p:cNvPr id="26627"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647266-200A-4E79-B4AA-843161A85F5C}" type="slidenum">
              <a:rPr lang="nl-NL">
                <a:cs typeface="Arial" charset="0"/>
              </a:rPr>
              <a:pPr fontAlgn="base">
                <a:spcBef>
                  <a:spcPct val="0"/>
                </a:spcBef>
                <a:spcAft>
                  <a:spcPct val="0"/>
                </a:spcAft>
                <a:defRPr/>
              </a:pPr>
              <a:t>8</a:t>
            </a:fld>
            <a:endParaRPr lang="nl-NL">
              <a:cs typeface="Arial" charset="0"/>
            </a:endParaRPr>
          </a:p>
        </p:txBody>
      </p:sp>
    </p:spTree>
    <p:extLst>
      <p:ext uri="{BB962C8B-B14F-4D97-AF65-F5344CB8AC3E}">
        <p14:creationId xmlns:p14="http://schemas.microsoft.com/office/powerpoint/2010/main" val="3749909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34818"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Emiel</a:t>
            </a:r>
          </a:p>
          <a:p>
            <a:pPr eaLnBrk="1" hangingPunct="1">
              <a:spcBef>
                <a:spcPct val="0"/>
              </a:spcBef>
            </a:pPr>
            <a:endParaRPr lang="nl-NL"/>
          </a:p>
        </p:txBody>
      </p:sp>
      <p:sp>
        <p:nvSpPr>
          <p:cNvPr id="34819"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1F87B5-D5A5-4FAF-8927-3EC7D6294257}" type="slidenum">
              <a:rPr lang="en-GB">
                <a:cs typeface="Arial" charset="0"/>
              </a:rPr>
              <a:pPr fontAlgn="base">
                <a:spcBef>
                  <a:spcPct val="0"/>
                </a:spcBef>
                <a:spcAft>
                  <a:spcPct val="0"/>
                </a:spcAft>
                <a:defRPr/>
              </a:pPr>
              <a:t>9</a:t>
            </a:fld>
            <a:endParaRPr lang="en-GB">
              <a:cs typeface="Arial" charset="0"/>
            </a:endParaRPr>
          </a:p>
        </p:txBody>
      </p:sp>
    </p:spTree>
    <p:extLst>
      <p:ext uri="{BB962C8B-B14F-4D97-AF65-F5344CB8AC3E}">
        <p14:creationId xmlns:p14="http://schemas.microsoft.com/office/powerpoint/2010/main" val="1326154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32770"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nl-NL"/>
          </a:p>
        </p:txBody>
      </p:sp>
      <p:sp>
        <p:nvSpPr>
          <p:cNvPr id="32771"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CF2134-1D18-4EC0-8CE2-B81FE0FBE99A}" type="slidenum">
              <a:rPr lang="en-GB">
                <a:cs typeface="Arial" charset="0"/>
              </a:rPr>
              <a:pPr fontAlgn="base">
                <a:spcBef>
                  <a:spcPct val="0"/>
                </a:spcBef>
                <a:spcAft>
                  <a:spcPct val="0"/>
                </a:spcAft>
                <a:defRPr/>
              </a:pPr>
              <a:t>10</a:t>
            </a:fld>
            <a:endParaRPr lang="en-GB">
              <a:cs typeface="Arial" charset="0"/>
            </a:endParaRPr>
          </a:p>
        </p:txBody>
      </p:sp>
    </p:spTree>
    <p:extLst>
      <p:ext uri="{BB962C8B-B14F-4D97-AF65-F5344CB8AC3E}">
        <p14:creationId xmlns:p14="http://schemas.microsoft.com/office/powerpoint/2010/main" val="1711002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28674"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VISIE OP LEREN NOB / KOPPELING MET INTAKE?</a:t>
            </a:r>
          </a:p>
          <a:p>
            <a:pPr eaLnBrk="1" hangingPunct="1">
              <a:spcBef>
                <a:spcPct val="0"/>
              </a:spcBef>
            </a:pPr>
            <a:r>
              <a:rPr lang="nl-NL"/>
              <a:t>OP FLAPPEN DE BELANGRIJKSTE PUNTEN UIT DE INTAKE OPSCHRIJVEN? </a:t>
            </a:r>
          </a:p>
          <a:p>
            <a:pPr eaLnBrk="1" hangingPunct="1">
              <a:spcBef>
                <a:spcPct val="0"/>
              </a:spcBef>
            </a:pPr>
            <a:r>
              <a:rPr lang="nl-NL"/>
              <a:t>HOE DIT TERUG LATEN KOMEN TIJDENS DE DAG?</a:t>
            </a:r>
          </a:p>
        </p:txBody>
      </p:sp>
      <p:sp>
        <p:nvSpPr>
          <p:cNvPr id="28675"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CB90B2E-3ED4-49C9-B48F-113EB3755DB2}" type="slidenum">
              <a:rPr lang="nl-NL">
                <a:cs typeface="Arial" charset="0"/>
              </a:rPr>
              <a:pPr fontAlgn="base">
                <a:spcBef>
                  <a:spcPct val="0"/>
                </a:spcBef>
                <a:spcAft>
                  <a:spcPct val="0"/>
                </a:spcAft>
                <a:defRPr/>
              </a:pPr>
              <a:t>17</a:t>
            </a:fld>
            <a:endParaRPr lang="nl-NL">
              <a:cs typeface="Arial" charset="0"/>
            </a:endParaRPr>
          </a:p>
        </p:txBody>
      </p:sp>
    </p:spTree>
    <p:extLst>
      <p:ext uri="{BB962C8B-B14F-4D97-AF65-F5344CB8AC3E}">
        <p14:creationId xmlns:p14="http://schemas.microsoft.com/office/powerpoint/2010/main" val="1268508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30722"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11.00 – 11.15 ?</a:t>
            </a:r>
          </a:p>
        </p:txBody>
      </p:sp>
      <p:sp>
        <p:nvSpPr>
          <p:cNvPr id="30723"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C1E118E-E5E7-4C68-A8A8-770113FA0444}" type="slidenum">
              <a:rPr lang="nl-NL">
                <a:cs typeface="Arial" charset="0"/>
              </a:rPr>
              <a:pPr fontAlgn="base">
                <a:spcBef>
                  <a:spcPct val="0"/>
                </a:spcBef>
                <a:spcAft>
                  <a:spcPct val="0"/>
                </a:spcAft>
                <a:defRPr/>
              </a:pPr>
              <a:t>18</a:t>
            </a:fld>
            <a:endParaRPr lang="nl-NL">
              <a:cs typeface="Arial" charset="0"/>
            </a:endParaRPr>
          </a:p>
        </p:txBody>
      </p:sp>
    </p:spTree>
    <p:extLst>
      <p:ext uri="{BB962C8B-B14F-4D97-AF65-F5344CB8AC3E}">
        <p14:creationId xmlns:p14="http://schemas.microsoft.com/office/powerpoint/2010/main" val="17358575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65538"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nl-NL"/>
          </a:p>
        </p:txBody>
      </p:sp>
      <p:sp>
        <p:nvSpPr>
          <p:cNvPr id="67587"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F0BAB4-3E17-4D27-99A6-25AFDB509036}" type="slidenum">
              <a:rPr lang="nl-NL">
                <a:cs typeface="Arial" charset="0"/>
              </a:rPr>
              <a:pPr fontAlgn="base">
                <a:spcBef>
                  <a:spcPct val="0"/>
                </a:spcBef>
                <a:spcAft>
                  <a:spcPct val="0"/>
                </a:spcAft>
                <a:defRPr/>
              </a:pPr>
              <a:t>19</a:t>
            </a:fld>
            <a:endParaRPr lang="nl-NL">
              <a:cs typeface="Arial" charset="0"/>
            </a:endParaRPr>
          </a:p>
        </p:txBody>
      </p:sp>
    </p:spTree>
    <p:extLst>
      <p:ext uri="{BB962C8B-B14F-4D97-AF65-F5344CB8AC3E}">
        <p14:creationId xmlns:p14="http://schemas.microsoft.com/office/powerpoint/2010/main" val="3976745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40962"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nl-NL"/>
          </a:p>
        </p:txBody>
      </p:sp>
      <p:sp>
        <p:nvSpPr>
          <p:cNvPr id="40963"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92D9DAF-A81F-4F17-A150-1829D12757E9}" type="slidenum">
              <a:rPr lang="nl-NL">
                <a:cs typeface="Arial" charset="0"/>
              </a:rPr>
              <a:pPr fontAlgn="base">
                <a:spcBef>
                  <a:spcPct val="0"/>
                </a:spcBef>
                <a:spcAft>
                  <a:spcPct val="0"/>
                </a:spcAft>
                <a:defRPr/>
              </a:pPr>
              <a:t>20</a:t>
            </a:fld>
            <a:endParaRPr lang="nl-NL">
              <a:cs typeface="Arial" charset="0"/>
            </a:endParaRPr>
          </a:p>
        </p:txBody>
      </p:sp>
    </p:spTree>
    <p:extLst>
      <p:ext uri="{BB962C8B-B14F-4D97-AF65-F5344CB8AC3E}">
        <p14:creationId xmlns:p14="http://schemas.microsoft.com/office/powerpoint/2010/main" val="2660208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45058"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Wat is onze centrale vraag?</a:t>
            </a:r>
          </a:p>
          <a:p>
            <a:pPr eaLnBrk="1" hangingPunct="1">
              <a:spcBef>
                <a:spcPct val="0"/>
              </a:spcBef>
            </a:pPr>
            <a:r>
              <a:rPr lang="nl-NL"/>
              <a:t>Als je hiernaar kijkt, welke aanpassingen wil je dan nog doen aan het profiel wat we eerder hebben opgesteld.</a:t>
            </a:r>
          </a:p>
          <a:p>
            <a:pPr eaLnBrk="1" hangingPunct="1">
              <a:spcBef>
                <a:spcPct val="0"/>
              </a:spcBef>
            </a:pPr>
            <a:r>
              <a:rPr lang="nl-NL"/>
              <a:t>Maak aantekeningen voor je Leerpuntverslag en voor je eigen leerbehoefte</a:t>
            </a:r>
          </a:p>
          <a:p>
            <a:pPr eaLnBrk="1" hangingPunct="1">
              <a:spcBef>
                <a:spcPct val="0"/>
              </a:spcBef>
            </a:pPr>
            <a:r>
              <a:rPr lang="nl-NL"/>
              <a:t>1330-1415</a:t>
            </a:r>
          </a:p>
        </p:txBody>
      </p:sp>
      <p:sp>
        <p:nvSpPr>
          <p:cNvPr id="45059"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238BD6F-4FF4-440B-A528-87721D30BE48}" type="slidenum">
              <a:rPr lang="nl-NL">
                <a:cs typeface="Arial" charset="0"/>
              </a:rPr>
              <a:pPr fontAlgn="base">
                <a:spcBef>
                  <a:spcPct val="0"/>
                </a:spcBef>
                <a:spcAft>
                  <a:spcPct val="0"/>
                </a:spcAft>
                <a:defRPr/>
              </a:pPr>
              <a:t>21</a:t>
            </a:fld>
            <a:endParaRPr lang="nl-NL">
              <a:cs typeface="Arial" charset="0"/>
            </a:endParaRPr>
          </a:p>
        </p:txBody>
      </p:sp>
    </p:spTree>
    <p:extLst>
      <p:ext uri="{BB962C8B-B14F-4D97-AF65-F5344CB8AC3E}">
        <p14:creationId xmlns:p14="http://schemas.microsoft.com/office/powerpoint/2010/main" val="3625135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43010"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1230-1330</a:t>
            </a:r>
          </a:p>
        </p:txBody>
      </p:sp>
      <p:sp>
        <p:nvSpPr>
          <p:cNvPr id="43011"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6894AB4-1DC3-464A-9C19-CBB128D255BE}" type="slidenum">
              <a:rPr lang="nl-NL">
                <a:cs typeface="Arial" charset="0"/>
              </a:rPr>
              <a:pPr fontAlgn="base">
                <a:spcBef>
                  <a:spcPct val="0"/>
                </a:spcBef>
                <a:spcAft>
                  <a:spcPct val="0"/>
                </a:spcAft>
                <a:defRPr/>
              </a:pPr>
              <a:t>22</a:t>
            </a:fld>
            <a:endParaRPr lang="nl-NL">
              <a:cs typeface="Arial" charset="0"/>
            </a:endParaRPr>
          </a:p>
        </p:txBody>
      </p:sp>
    </p:spTree>
    <p:extLst>
      <p:ext uri="{BB962C8B-B14F-4D97-AF65-F5344CB8AC3E}">
        <p14:creationId xmlns:p14="http://schemas.microsoft.com/office/powerpoint/2010/main" val="32172081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53250"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1500-1530</a:t>
            </a:r>
          </a:p>
        </p:txBody>
      </p:sp>
      <p:sp>
        <p:nvSpPr>
          <p:cNvPr id="53251"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E351B87-CDD2-4881-935B-4B8688DCCB4C}" type="slidenum">
              <a:rPr lang="nl-NL">
                <a:cs typeface="Arial" charset="0"/>
              </a:rPr>
              <a:pPr fontAlgn="base">
                <a:spcBef>
                  <a:spcPct val="0"/>
                </a:spcBef>
                <a:spcAft>
                  <a:spcPct val="0"/>
                </a:spcAft>
                <a:defRPr/>
              </a:pPr>
              <a:t>23</a:t>
            </a:fld>
            <a:endParaRPr lang="nl-NL">
              <a:cs typeface="Arial" charset="0"/>
            </a:endParaRPr>
          </a:p>
        </p:txBody>
      </p:sp>
    </p:spTree>
    <p:extLst>
      <p:ext uri="{BB962C8B-B14F-4D97-AF65-F5344CB8AC3E}">
        <p14:creationId xmlns:p14="http://schemas.microsoft.com/office/powerpoint/2010/main" val="1119467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55298"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nl-NL"/>
          </a:p>
        </p:txBody>
      </p:sp>
      <p:sp>
        <p:nvSpPr>
          <p:cNvPr id="55299"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A200A7-0C85-4FDD-839E-E661890C9824}" type="slidenum">
              <a:rPr lang="nl-NL">
                <a:cs typeface="Arial" charset="0"/>
              </a:rPr>
              <a:pPr fontAlgn="base">
                <a:spcBef>
                  <a:spcPct val="0"/>
                </a:spcBef>
                <a:spcAft>
                  <a:spcPct val="0"/>
                </a:spcAft>
                <a:defRPr/>
              </a:pPr>
              <a:t>24</a:t>
            </a:fld>
            <a:endParaRPr lang="nl-NL">
              <a:cs typeface="Arial" charset="0"/>
            </a:endParaRPr>
          </a:p>
        </p:txBody>
      </p:sp>
    </p:spTree>
    <p:extLst>
      <p:ext uri="{BB962C8B-B14F-4D97-AF65-F5344CB8AC3E}">
        <p14:creationId xmlns:p14="http://schemas.microsoft.com/office/powerpoint/2010/main" val="10185044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57346"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Zie voorbeelden leergang </a:t>
            </a:r>
          </a:p>
        </p:txBody>
      </p:sp>
      <p:sp>
        <p:nvSpPr>
          <p:cNvPr id="57347"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B84148A-B28B-47AA-9F02-7529147B5028}" type="slidenum">
              <a:rPr lang="nl-NL">
                <a:cs typeface="Arial" charset="0"/>
              </a:rPr>
              <a:pPr fontAlgn="base">
                <a:spcBef>
                  <a:spcPct val="0"/>
                </a:spcBef>
                <a:spcAft>
                  <a:spcPct val="0"/>
                </a:spcAft>
                <a:defRPr/>
              </a:pPr>
              <a:t>25</a:t>
            </a:fld>
            <a:endParaRPr lang="nl-NL">
              <a:cs typeface="Arial" charset="0"/>
            </a:endParaRPr>
          </a:p>
        </p:txBody>
      </p:sp>
    </p:spTree>
    <p:extLst>
      <p:ext uri="{BB962C8B-B14F-4D97-AF65-F5344CB8AC3E}">
        <p14:creationId xmlns:p14="http://schemas.microsoft.com/office/powerpoint/2010/main" val="33877263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59394"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dirty="0"/>
              <a:t>Bij evaluatie: product, proces, wat doe je met de verkregen info, wanneer evalueer je enz. </a:t>
            </a:r>
          </a:p>
        </p:txBody>
      </p:sp>
      <p:sp>
        <p:nvSpPr>
          <p:cNvPr id="59395"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7295EE-B95A-4E64-9256-C5D9DF18B85C}" type="slidenum">
              <a:rPr lang="nl-NL">
                <a:cs typeface="Arial" charset="0"/>
              </a:rPr>
              <a:pPr fontAlgn="base">
                <a:spcBef>
                  <a:spcPct val="0"/>
                </a:spcBef>
                <a:spcAft>
                  <a:spcPct val="0"/>
                </a:spcAft>
                <a:defRPr/>
              </a:pPr>
              <a:t>26</a:t>
            </a:fld>
            <a:endParaRPr lang="nl-NL">
              <a:cs typeface="Arial" charset="0"/>
            </a:endParaRPr>
          </a:p>
        </p:txBody>
      </p:sp>
    </p:spTree>
    <p:extLst>
      <p:ext uri="{BB962C8B-B14F-4D97-AF65-F5344CB8AC3E}">
        <p14:creationId xmlns:p14="http://schemas.microsoft.com/office/powerpoint/2010/main" val="38470048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859E1F-7F42-41BA-B4F1-4D02EA3DC6FE}" type="slidenum">
              <a:rPr lang="nl-NL">
                <a:cs typeface="Arial" charset="0"/>
              </a:rPr>
              <a:pPr fontAlgn="base">
                <a:spcBef>
                  <a:spcPct val="0"/>
                </a:spcBef>
                <a:spcAft>
                  <a:spcPct val="0"/>
                </a:spcAft>
                <a:defRPr/>
              </a:pPr>
              <a:t>27</a:t>
            </a:fld>
            <a:endParaRPr lang="nl-NL">
              <a:cs typeface="Arial" charset="0"/>
            </a:endParaRPr>
          </a:p>
        </p:txBody>
      </p:sp>
      <p:sp>
        <p:nvSpPr>
          <p:cNvPr id="6144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3" name="Rectangle 3"/>
          <p:cNvSpPr>
            <a:spLocks noGrp="1" noChangeArrowheads="1"/>
          </p:cNvSpPr>
          <p:nvPr>
            <p:ph type="body" idx="1"/>
          </p:nvPr>
        </p:nvSpPr>
        <p:spPr bwMode="auto">
          <a:xfrm>
            <a:off x="925513" y="4781550"/>
            <a:ext cx="5092700" cy="4530725"/>
          </a:xfrm>
          <a:noFill/>
        </p:spPr>
        <p:txBody>
          <a:bodyPr wrap="square" numCol="1" anchor="t" anchorCtr="0" compatLnSpc="1">
            <a:prstTxWarp prst="textNoShape">
              <a:avLst/>
            </a:prstTxWarp>
          </a:bodyPr>
          <a:lstStyle/>
          <a:p>
            <a:pPr eaLnBrk="1" hangingPunct="1">
              <a:spcBef>
                <a:spcPct val="0"/>
              </a:spcBef>
            </a:pPr>
            <a:r>
              <a:rPr lang="en-US"/>
              <a:t>1) Uitleg reden doelstelling  -  2) Smart  - 3) Voorbeeld om SMART te toetsen</a:t>
            </a:r>
          </a:p>
        </p:txBody>
      </p:sp>
    </p:spTree>
    <p:extLst>
      <p:ext uri="{BB962C8B-B14F-4D97-AF65-F5344CB8AC3E}">
        <p14:creationId xmlns:p14="http://schemas.microsoft.com/office/powerpoint/2010/main" val="37097591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4"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nl-NL"/>
              <a:t>Zie afbeelding / poster schema scaffolding</a:t>
            </a:r>
          </a:p>
          <a:p>
            <a:r>
              <a:rPr lang="nl-NL"/>
              <a:t>dit kan je op elk niveau toepassen. Op elk niveau zet je uiteraard andere kaders en heb je op een andere manier de regie.</a:t>
            </a:r>
          </a:p>
        </p:txBody>
      </p:sp>
    </p:spTree>
    <p:extLst>
      <p:ext uri="{BB962C8B-B14F-4D97-AF65-F5344CB8AC3E}">
        <p14:creationId xmlns:p14="http://schemas.microsoft.com/office/powerpoint/2010/main" val="30389407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2"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nl-NL"/>
              <a:t>Erg helder, voorbeeldgedrag. Als jij bepaald gedrag wilt zien van je leerlingen, zal je zelf ook dit gewenste gedrag moeten vertonen.</a:t>
            </a:r>
          </a:p>
        </p:txBody>
      </p:sp>
    </p:spTree>
    <p:extLst>
      <p:ext uri="{BB962C8B-B14F-4D97-AF65-F5344CB8AC3E}">
        <p14:creationId xmlns:p14="http://schemas.microsoft.com/office/powerpoint/2010/main" val="21390477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3010"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nl-NL" dirty="0"/>
              <a:t>Elke aanzet naar het juiste gedrag ga je benoemen / belonen.</a:t>
            </a:r>
            <a:br>
              <a:rPr lang="nl-NL" dirty="0"/>
            </a:br>
            <a:r>
              <a:rPr lang="nl-NL" dirty="0"/>
              <a:t>Noem voorbeelden om het concreet te maken.</a:t>
            </a:r>
          </a:p>
          <a:p>
            <a:r>
              <a:rPr lang="nl-NL" dirty="0"/>
              <a:t>“Hey Hester, ik zag dat je onderwater bijna je masker helemaal leeg blies, terwijl je vorige week aangaf dit erg lastig vond en </a:t>
            </a:r>
            <a:r>
              <a:rPr lang="nl-NL" dirty="0" err="1"/>
              <a:t>spannand</a:t>
            </a:r>
            <a:r>
              <a:rPr lang="nl-NL" dirty="0"/>
              <a:t>, hartstikke goed! Ik weet zeker dat het volgende week gaat lukken! Zal ik je nog wat tips meegeven?”</a:t>
            </a:r>
          </a:p>
          <a:p>
            <a:r>
              <a:rPr lang="nl-NL" dirty="0"/>
              <a:t>i.p.v. </a:t>
            </a:r>
          </a:p>
          <a:p>
            <a:r>
              <a:rPr lang="nl-NL" dirty="0"/>
              <a:t>“Het brilletje klaren ging nog niet goed, vorig week vond ging </a:t>
            </a:r>
            <a:r>
              <a:rPr lang="nl-NL" dirty="0" err="1"/>
              <a:t>it</a:t>
            </a:r>
            <a:r>
              <a:rPr lang="nl-NL" dirty="0"/>
              <a:t> ook niet goed. Nou, we gaan volgende week kijken of het dan wel lukt.”</a:t>
            </a:r>
            <a:br>
              <a:rPr lang="nl-NL" dirty="0"/>
            </a:br>
            <a:br>
              <a:rPr lang="nl-NL" dirty="0"/>
            </a:br>
            <a:r>
              <a:rPr lang="nl-NL" dirty="0"/>
              <a:t>Of “ik zag dat je erg op tijd was bij de duikstek en dat je je set al opgebouwd hebt, lekker is dat he, die rust. Vorige week liep je maar te stressen, dit is toch veel lekkerder, goed hoor!”</a:t>
            </a:r>
          </a:p>
        </p:txBody>
      </p:sp>
    </p:spTree>
    <p:extLst>
      <p:ext uri="{BB962C8B-B14F-4D97-AF65-F5344CB8AC3E}">
        <p14:creationId xmlns:p14="http://schemas.microsoft.com/office/powerpoint/2010/main" val="4574737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51202"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nl-NL"/>
          </a:p>
        </p:txBody>
      </p:sp>
      <p:sp>
        <p:nvSpPr>
          <p:cNvPr id="51203"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091E440-06D5-470D-A050-E19DC410D1DB}" type="slidenum">
              <a:rPr lang="nl-NL">
                <a:cs typeface="Arial" charset="0"/>
              </a:rPr>
              <a:pPr fontAlgn="base">
                <a:spcBef>
                  <a:spcPct val="0"/>
                </a:spcBef>
                <a:spcAft>
                  <a:spcPct val="0"/>
                </a:spcAft>
                <a:defRPr/>
              </a:pPr>
              <a:t>31</a:t>
            </a:fld>
            <a:endParaRPr lang="nl-NL">
              <a:cs typeface="Arial" charset="0"/>
            </a:endParaRPr>
          </a:p>
        </p:txBody>
      </p:sp>
    </p:spTree>
    <p:extLst>
      <p:ext uri="{BB962C8B-B14F-4D97-AF65-F5344CB8AC3E}">
        <p14:creationId xmlns:p14="http://schemas.microsoft.com/office/powerpoint/2010/main" val="12007636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63490"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1530-1600</a:t>
            </a:r>
            <a:br>
              <a:rPr lang="nl-NL"/>
            </a:br>
            <a:r>
              <a:rPr lang="nl-NL"/>
              <a:t>denk na over nieuwe manier van lesgeven. Hoe hou je het interactief, actueel, en leerzaam voor iedereen. </a:t>
            </a:r>
          </a:p>
          <a:p>
            <a:pPr eaLnBrk="1" hangingPunct="1">
              <a:spcBef>
                <a:spcPct val="0"/>
              </a:spcBef>
            </a:pPr>
            <a:r>
              <a:rPr lang="nl-NL"/>
              <a:t>Let op niveau.</a:t>
            </a:r>
          </a:p>
        </p:txBody>
      </p:sp>
      <p:sp>
        <p:nvSpPr>
          <p:cNvPr id="65539"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0315F1-434C-43F1-96CD-742FF4928008}" type="slidenum">
              <a:rPr lang="nl-NL">
                <a:cs typeface="Arial" charset="0"/>
              </a:rPr>
              <a:pPr fontAlgn="base">
                <a:spcBef>
                  <a:spcPct val="0"/>
                </a:spcBef>
                <a:spcAft>
                  <a:spcPct val="0"/>
                </a:spcAft>
                <a:defRPr/>
              </a:pPr>
              <a:t>32</a:t>
            </a:fld>
            <a:endParaRPr lang="nl-NL">
              <a:cs typeface="Arial" charset="0"/>
            </a:endParaRPr>
          </a:p>
        </p:txBody>
      </p:sp>
    </p:spTree>
    <p:extLst>
      <p:ext uri="{BB962C8B-B14F-4D97-AF65-F5344CB8AC3E}">
        <p14:creationId xmlns:p14="http://schemas.microsoft.com/office/powerpoint/2010/main" val="29050108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63490"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1530-1600</a:t>
            </a:r>
            <a:br>
              <a:rPr lang="nl-NL"/>
            </a:br>
            <a:r>
              <a:rPr lang="nl-NL"/>
              <a:t>denk na over nieuwe manier van lesgeven. Hoe hou je het interactief, actueel, en leerzaam voor iedereen. </a:t>
            </a:r>
          </a:p>
          <a:p>
            <a:pPr eaLnBrk="1" hangingPunct="1">
              <a:spcBef>
                <a:spcPct val="0"/>
              </a:spcBef>
            </a:pPr>
            <a:r>
              <a:rPr lang="nl-NL"/>
              <a:t>Let op niveau.</a:t>
            </a:r>
          </a:p>
        </p:txBody>
      </p:sp>
      <p:sp>
        <p:nvSpPr>
          <p:cNvPr id="65539"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0315F1-434C-43F1-96CD-742FF4928008}" type="slidenum">
              <a:rPr lang="nl-NL">
                <a:cs typeface="Arial" charset="0"/>
              </a:rPr>
              <a:pPr fontAlgn="base">
                <a:spcBef>
                  <a:spcPct val="0"/>
                </a:spcBef>
                <a:spcAft>
                  <a:spcPct val="0"/>
                </a:spcAft>
                <a:defRPr/>
              </a:pPr>
              <a:t>33</a:t>
            </a:fld>
            <a:endParaRPr lang="nl-NL">
              <a:cs typeface="Arial" charset="0"/>
            </a:endParaRPr>
          </a:p>
        </p:txBody>
      </p:sp>
    </p:spTree>
    <p:extLst>
      <p:ext uri="{BB962C8B-B14F-4D97-AF65-F5344CB8AC3E}">
        <p14:creationId xmlns:p14="http://schemas.microsoft.com/office/powerpoint/2010/main" val="21842210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67586"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dirty="0"/>
              <a:t>1600-1615</a:t>
            </a:r>
          </a:p>
        </p:txBody>
      </p:sp>
      <p:sp>
        <p:nvSpPr>
          <p:cNvPr id="69635"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E48FA2D-5807-4BD2-AE98-FE80EF57D8EA}" type="slidenum">
              <a:rPr lang="nl-NL">
                <a:cs typeface="Arial" charset="0"/>
              </a:rPr>
              <a:pPr fontAlgn="base">
                <a:spcBef>
                  <a:spcPct val="0"/>
                </a:spcBef>
                <a:spcAft>
                  <a:spcPct val="0"/>
                </a:spcAft>
                <a:defRPr/>
              </a:pPr>
              <a:t>34</a:t>
            </a:fld>
            <a:endParaRPr lang="nl-NL">
              <a:cs typeface="Arial" charset="0"/>
            </a:endParaRPr>
          </a:p>
        </p:txBody>
      </p:sp>
    </p:spTree>
    <p:extLst>
      <p:ext uri="{BB962C8B-B14F-4D97-AF65-F5344CB8AC3E}">
        <p14:creationId xmlns:p14="http://schemas.microsoft.com/office/powerpoint/2010/main" val="40913105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38914"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Uitleggen hoe proces en route er uit ziet?</a:t>
            </a:r>
          </a:p>
        </p:txBody>
      </p:sp>
      <p:sp>
        <p:nvSpPr>
          <p:cNvPr id="38915"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1CB582-E775-4439-AA6A-83037F3AC846}" type="slidenum">
              <a:rPr lang="nl-NL">
                <a:cs typeface="Arial" charset="0"/>
              </a:rPr>
              <a:pPr fontAlgn="base">
                <a:spcBef>
                  <a:spcPct val="0"/>
                </a:spcBef>
                <a:spcAft>
                  <a:spcPct val="0"/>
                </a:spcAft>
                <a:defRPr/>
              </a:pPr>
              <a:t>35</a:t>
            </a:fld>
            <a:endParaRPr lang="nl-NL">
              <a:cs typeface="Arial" charset="0"/>
            </a:endParaRPr>
          </a:p>
        </p:txBody>
      </p:sp>
    </p:spTree>
    <p:extLst>
      <p:ext uri="{BB962C8B-B14F-4D97-AF65-F5344CB8AC3E}">
        <p14:creationId xmlns:p14="http://schemas.microsoft.com/office/powerpoint/2010/main" val="3609899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38914"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Uitleggen hoe proces en route er uit ziet?</a:t>
            </a:r>
          </a:p>
        </p:txBody>
      </p:sp>
      <p:sp>
        <p:nvSpPr>
          <p:cNvPr id="38915"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1CB582-E775-4439-AA6A-83037F3AC846}" type="slidenum">
              <a:rPr lang="nl-NL">
                <a:cs typeface="Arial" charset="0"/>
              </a:rPr>
              <a:pPr fontAlgn="base">
                <a:spcBef>
                  <a:spcPct val="0"/>
                </a:spcBef>
                <a:spcAft>
                  <a:spcPct val="0"/>
                </a:spcAft>
                <a:defRPr/>
              </a:pPr>
              <a:t>36</a:t>
            </a:fld>
            <a:endParaRPr lang="nl-NL">
              <a:cs typeface="Arial" charset="0"/>
            </a:endParaRPr>
          </a:p>
        </p:txBody>
      </p:sp>
    </p:spTree>
    <p:extLst>
      <p:ext uri="{BB962C8B-B14F-4D97-AF65-F5344CB8AC3E}">
        <p14:creationId xmlns:p14="http://schemas.microsoft.com/office/powerpoint/2010/main" val="2398519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bwMode="auto">
          <a:noFill/>
          <a:ln>
            <a:solidFill>
              <a:srgbClr val="000000"/>
            </a:solidFill>
            <a:miter lim="800000"/>
            <a:headEnd/>
            <a:tailEnd/>
          </a:ln>
        </p:spPr>
      </p:sp>
      <p:sp>
        <p:nvSpPr>
          <p:cNvPr id="696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1615-1630</a:t>
            </a:r>
          </a:p>
        </p:txBody>
      </p:sp>
      <p:sp>
        <p:nvSpPr>
          <p:cNvPr id="716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A06676-5E3C-4D12-824F-E5F75FC840C1}" type="slidenum">
              <a:rPr lang="nl-NL">
                <a:cs typeface="Arial" charset="0"/>
              </a:rPr>
              <a:pPr fontAlgn="base">
                <a:spcBef>
                  <a:spcPct val="0"/>
                </a:spcBef>
                <a:spcAft>
                  <a:spcPct val="0"/>
                </a:spcAft>
                <a:defRPr/>
              </a:pPr>
              <a:t>38</a:t>
            </a:fld>
            <a:endParaRPr lang="nl-NL">
              <a:cs typeface="Arial" charset="0"/>
            </a:endParaRPr>
          </a:p>
        </p:txBody>
      </p:sp>
    </p:spTree>
    <p:extLst>
      <p:ext uri="{BB962C8B-B14F-4D97-AF65-F5344CB8AC3E}">
        <p14:creationId xmlns:p14="http://schemas.microsoft.com/office/powerpoint/2010/main" val="1460532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71682"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nl-NL"/>
          </a:p>
        </p:txBody>
      </p:sp>
      <p:sp>
        <p:nvSpPr>
          <p:cNvPr id="73731"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4F6D7B-7BDA-4FF6-BC3B-D50A6BC23652}" type="slidenum">
              <a:rPr lang="nl-NL">
                <a:cs typeface="Arial" charset="0"/>
              </a:rPr>
              <a:pPr fontAlgn="base">
                <a:spcBef>
                  <a:spcPct val="0"/>
                </a:spcBef>
                <a:spcAft>
                  <a:spcPct val="0"/>
                </a:spcAft>
                <a:defRPr/>
              </a:pPr>
              <a:t>39</a:t>
            </a:fld>
            <a:endParaRPr lang="nl-NL">
              <a:cs typeface="Arial" charset="0"/>
            </a:endParaRPr>
          </a:p>
        </p:txBody>
      </p:sp>
    </p:spTree>
    <p:extLst>
      <p:ext uri="{BB962C8B-B14F-4D97-AF65-F5344CB8AC3E}">
        <p14:creationId xmlns:p14="http://schemas.microsoft.com/office/powerpoint/2010/main" val="18159583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73730"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nl-NL"/>
          </a:p>
        </p:txBody>
      </p:sp>
      <p:sp>
        <p:nvSpPr>
          <p:cNvPr id="75779"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5BEADA-8215-406E-A6E5-C4AEFD7CB44C}" type="slidenum">
              <a:rPr lang="nl-NL">
                <a:cs typeface="Arial" charset="0"/>
              </a:rPr>
              <a:pPr fontAlgn="base">
                <a:spcBef>
                  <a:spcPct val="0"/>
                </a:spcBef>
                <a:spcAft>
                  <a:spcPct val="0"/>
                </a:spcAft>
                <a:defRPr/>
              </a:pPr>
              <a:t>40</a:t>
            </a:fld>
            <a:endParaRPr lang="nl-NL">
              <a:cs typeface="Arial" charset="0"/>
            </a:endParaRPr>
          </a:p>
        </p:txBody>
      </p:sp>
    </p:spTree>
    <p:extLst>
      <p:ext uri="{BB962C8B-B14F-4D97-AF65-F5344CB8AC3E}">
        <p14:creationId xmlns:p14="http://schemas.microsoft.com/office/powerpoint/2010/main" val="18068969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srcRect/>
          <a:stretch>
            <a:fillRect/>
          </a:stretch>
        </p:blipFill>
        <p:spPr bwMode="auto">
          <a:xfrm>
            <a:off x="604838" y="0"/>
            <a:ext cx="8005762" cy="6858000"/>
          </a:xfrm>
          <a:prstGeom prst="rect">
            <a:avLst/>
          </a:prstGeom>
          <a:noFill/>
          <a:ln w="9525">
            <a:noFill/>
            <a:miter lim="800000"/>
            <a:headEnd/>
            <a:tailEnd/>
          </a:ln>
        </p:spPr>
      </p:pic>
      <p:sp>
        <p:nvSpPr>
          <p:cNvPr id="5" name="Rechthoek 7"/>
          <p:cNvSpPr/>
          <p:nvPr userDrawn="1"/>
        </p:nvSpPr>
        <p:spPr>
          <a:xfrm>
            <a:off x="8951913" y="-331788"/>
            <a:ext cx="3240087" cy="7189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a:p>
        </p:txBody>
      </p:sp>
      <p:pic>
        <p:nvPicPr>
          <p:cNvPr id="6" name="Afbeelding 8"/>
          <p:cNvPicPr>
            <a:picLocks noChangeAspect="1"/>
          </p:cNvPicPr>
          <p:nvPr userDrawn="1"/>
        </p:nvPicPr>
        <p:blipFill>
          <a:blip r:embed="rId3"/>
          <a:srcRect/>
          <a:stretch>
            <a:fillRect/>
          </a:stretch>
        </p:blipFill>
        <p:spPr bwMode="auto">
          <a:xfrm>
            <a:off x="20638" y="-331788"/>
            <a:ext cx="8931275" cy="7189788"/>
          </a:xfrm>
          <a:prstGeom prst="rect">
            <a:avLst/>
          </a:prstGeom>
          <a:noFill/>
          <a:ln w="9525">
            <a:noFill/>
            <a:miter lim="800000"/>
            <a:headEnd/>
            <a:tailEnd/>
          </a:ln>
        </p:spPr>
      </p:pic>
      <p:pic>
        <p:nvPicPr>
          <p:cNvPr id="7" name="Afbeelding 9"/>
          <p:cNvPicPr>
            <a:picLocks noChangeAspect="1"/>
          </p:cNvPicPr>
          <p:nvPr userDrawn="1"/>
        </p:nvPicPr>
        <p:blipFill>
          <a:blip r:embed="rId4"/>
          <a:srcRect/>
          <a:stretch>
            <a:fillRect/>
          </a:stretch>
        </p:blipFill>
        <p:spPr bwMode="auto">
          <a:xfrm>
            <a:off x="10107613" y="4233863"/>
            <a:ext cx="1803400" cy="2487612"/>
          </a:xfrm>
          <a:prstGeom prst="rect">
            <a:avLst/>
          </a:prstGeom>
          <a:noFill/>
          <a:ln w="9525">
            <a:noFill/>
            <a:miter lim="800000"/>
            <a:headEnd/>
            <a:tailEnd/>
          </a:ln>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8" name="Date Placeholder 3"/>
          <p:cNvSpPr>
            <a:spLocks noGrp="1"/>
          </p:cNvSpPr>
          <p:nvPr>
            <p:ph type="dt" sz="half" idx="10"/>
          </p:nvPr>
        </p:nvSpPr>
        <p:spPr/>
        <p:txBody>
          <a:bodyPr/>
          <a:lstStyle>
            <a:lvl1pPr>
              <a:defRPr/>
            </a:lvl1pPr>
          </a:lstStyle>
          <a:p>
            <a:pPr>
              <a:defRPr/>
            </a:pPr>
            <a:fld id="{55421F6F-ADD0-431F-BCDA-FF170603878E}" type="datetime1">
              <a:rPr lang="nl-NL" smtClean="0"/>
              <a:t>18-10-2024</a:t>
            </a:fld>
            <a:endParaRPr lang="en-US" dirty="0"/>
          </a:p>
        </p:txBody>
      </p:sp>
      <p:sp>
        <p:nvSpPr>
          <p:cNvPr id="9" name="Footer Placeholder 4"/>
          <p:cNvSpPr>
            <a:spLocks noGrp="1"/>
          </p:cNvSpPr>
          <p:nvPr>
            <p:ph type="ftr" sz="quarter" idx="11"/>
          </p:nvPr>
        </p:nvSpPr>
        <p:spPr/>
        <p:txBody>
          <a:bodyPr/>
          <a:lstStyle>
            <a:lvl1pPr>
              <a:defRPr/>
            </a:lvl1pPr>
          </a:lstStyle>
          <a:p>
            <a:pPr>
              <a:defRPr/>
            </a:pPr>
            <a:r>
              <a:rPr lang="en-US"/>
              <a:t>2I Losser 2024</a:t>
            </a:r>
            <a:endParaRPr lang="en-US" dirty="0"/>
          </a:p>
        </p:txBody>
      </p:sp>
      <p:sp>
        <p:nvSpPr>
          <p:cNvPr id="10" name="Slide Number Placeholder 5"/>
          <p:cNvSpPr>
            <a:spLocks noGrp="1"/>
          </p:cNvSpPr>
          <p:nvPr>
            <p:ph type="sldNum" sz="quarter" idx="12"/>
          </p:nvPr>
        </p:nvSpPr>
        <p:spPr/>
        <p:txBody>
          <a:bodyPr/>
          <a:lstStyle>
            <a:lvl1pPr>
              <a:defRPr/>
            </a:lvl1pPr>
          </a:lstStyle>
          <a:p>
            <a:pPr>
              <a:defRPr/>
            </a:pPr>
            <a:fld id="{B57C7625-3E66-485F-B092-0C8DA8D8A2D3}" type="slidenum">
              <a:rPr lang="nl-NL"/>
              <a:pPr>
                <a:defRPr/>
              </a:pPr>
              <a:t>‹nr.›</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atin typeface="+mn-lt"/>
              </a:defRPr>
            </a:lvl1pPr>
          </a:lstStyle>
          <a:p>
            <a:r>
              <a:rPr lang="nl-NL" dirty="0"/>
              <a:t>Klik om stijl te bewerken</a:t>
            </a:r>
            <a:endParaRPr lang="en-US" dirty="0"/>
          </a:p>
        </p:txBody>
      </p:sp>
      <p:sp>
        <p:nvSpPr>
          <p:cNvPr id="3" name="Content Placeholder 2"/>
          <p:cNvSpPr>
            <a:spLocks noGrp="1"/>
          </p:cNvSpPr>
          <p:nvPr>
            <p:ph idx="1"/>
          </p:nvPr>
        </p:nvSpPr>
        <p:spPr/>
        <p:txBody>
          <a:bodyPr/>
          <a:lstStyle>
            <a:lvl1pPr marL="457200" indent="-457200">
              <a:buFontTx/>
              <a:buBlip>
                <a:blip r:embed="rId2"/>
              </a:buBlip>
              <a:defRPr sz="2800"/>
            </a:lvl1pPr>
            <a:lvl2pPr marL="800100" indent="-342900">
              <a:buFontTx/>
              <a:buBlip>
                <a:blip r:embed="rId2"/>
              </a:buBlip>
              <a:defRPr/>
            </a:lvl2pPr>
            <a:lvl3pPr marL="1257300" indent="-342900">
              <a:buFontTx/>
              <a:buBlip>
                <a:blip r:embed="rId2"/>
              </a:buBlip>
              <a:defRPr/>
            </a:lvl3pPr>
            <a:lvl4pPr marL="1657350" indent="-285750">
              <a:buFontTx/>
              <a:buBlip>
                <a:blip r:embed="rId2"/>
              </a:buBlip>
              <a:defRPr/>
            </a:lvl4pPr>
            <a:lvl5pPr marL="2114550" indent="-285750">
              <a:buFontTx/>
              <a:buBlip>
                <a:blip r:embed="rId2"/>
              </a:buBlip>
              <a:defRPr/>
            </a:lvl5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4" name="Date Placeholder 3"/>
          <p:cNvSpPr>
            <a:spLocks noGrp="1"/>
          </p:cNvSpPr>
          <p:nvPr>
            <p:ph type="dt" sz="half" idx="10"/>
          </p:nvPr>
        </p:nvSpPr>
        <p:spPr/>
        <p:txBody>
          <a:bodyPr/>
          <a:lstStyle>
            <a:lvl1pPr>
              <a:defRPr/>
            </a:lvl1pPr>
          </a:lstStyle>
          <a:p>
            <a:pPr>
              <a:defRPr/>
            </a:pPr>
            <a:fld id="{EAB400EB-711A-484A-871E-D1FD5856ABCA}" type="datetime1">
              <a:rPr lang="nl-NL" smtClean="0"/>
              <a:t>18-10-2024</a:t>
            </a:fld>
            <a:endParaRPr lang="nl-NL"/>
          </a:p>
        </p:txBody>
      </p:sp>
      <p:sp>
        <p:nvSpPr>
          <p:cNvPr id="5" name="Footer Placeholder 4"/>
          <p:cNvSpPr>
            <a:spLocks noGrp="1"/>
          </p:cNvSpPr>
          <p:nvPr>
            <p:ph type="ftr" sz="quarter" idx="11"/>
          </p:nvPr>
        </p:nvSpPr>
        <p:spPr/>
        <p:txBody>
          <a:bodyPr/>
          <a:lstStyle>
            <a:lvl1pPr>
              <a:defRPr/>
            </a:lvl1pPr>
          </a:lstStyle>
          <a:p>
            <a:pPr>
              <a:defRPr/>
            </a:pPr>
            <a:r>
              <a:rPr lang="nl-NL"/>
              <a:t>2I Losser 2024</a:t>
            </a:r>
            <a:endParaRPr lang="nl-NL" dirty="0"/>
          </a:p>
        </p:txBody>
      </p:sp>
      <p:sp>
        <p:nvSpPr>
          <p:cNvPr id="6" name="Slide Number Placeholder 5"/>
          <p:cNvSpPr>
            <a:spLocks noGrp="1"/>
          </p:cNvSpPr>
          <p:nvPr>
            <p:ph type="sldNum" sz="quarter" idx="12"/>
          </p:nvPr>
        </p:nvSpPr>
        <p:spPr/>
        <p:txBody>
          <a:bodyPr/>
          <a:lstStyle>
            <a:lvl1pPr>
              <a:defRPr/>
            </a:lvl1pPr>
          </a:lstStyle>
          <a:p>
            <a:pPr>
              <a:defRPr/>
            </a:pPr>
            <a:fld id="{A8FB7C65-31C5-429E-A068-A6C7ADD99155}" type="slidenum">
              <a:rPr lang="nl-NL"/>
              <a:pPr>
                <a:defRPr/>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Date Placeholder 3"/>
          <p:cNvSpPr>
            <a:spLocks noGrp="1"/>
          </p:cNvSpPr>
          <p:nvPr>
            <p:ph type="dt" sz="half" idx="10"/>
          </p:nvPr>
        </p:nvSpPr>
        <p:spPr/>
        <p:txBody>
          <a:bodyPr/>
          <a:lstStyle>
            <a:lvl1pPr>
              <a:defRPr/>
            </a:lvl1pPr>
          </a:lstStyle>
          <a:p>
            <a:pPr>
              <a:defRPr/>
            </a:pPr>
            <a:fld id="{AD6FEDB0-CBCB-4240-9C2C-F492D35EDA27}" type="datetime1">
              <a:rPr lang="nl-NL" smtClean="0"/>
              <a:t>18-10-2024</a:t>
            </a:fld>
            <a:endParaRPr lang="nl-NL"/>
          </a:p>
        </p:txBody>
      </p:sp>
      <p:sp>
        <p:nvSpPr>
          <p:cNvPr id="5" name="Footer Placeholder 4"/>
          <p:cNvSpPr>
            <a:spLocks noGrp="1"/>
          </p:cNvSpPr>
          <p:nvPr>
            <p:ph type="ftr" sz="quarter" idx="11"/>
          </p:nvPr>
        </p:nvSpPr>
        <p:spPr/>
        <p:txBody>
          <a:bodyPr/>
          <a:lstStyle>
            <a:lvl1pPr>
              <a:defRPr/>
            </a:lvl1pPr>
          </a:lstStyle>
          <a:p>
            <a:pPr>
              <a:defRPr/>
            </a:pPr>
            <a:r>
              <a:rPr lang="nl-NL"/>
              <a:t>2I Losser 2024</a:t>
            </a:r>
          </a:p>
        </p:txBody>
      </p:sp>
      <p:sp>
        <p:nvSpPr>
          <p:cNvPr id="6" name="Slide Number Placeholder 5"/>
          <p:cNvSpPr>
            <a:spLocks noGrp="1"/>
          </p:cNvSpPr>
          <p:nvPr>
            <p:ph type="sldNum" sz="quarter" idx="12"/>
          </p:nvPr>
        </p:nvSpPr>
        <p:spPr/>
        <p:txBody>
          <a:bodyPr/>
          <a:lstStyle>
            <a:lvl1pPr>
              <a:defRPr/>
            </a:lvl1pPr>
          </a:lstStyle>
          <a:p>
            <a:pPr>
              <a:defRPr/>
            </a:pPr>
            <a:fld id="{CCAA907A-98DC-480F-A0F7-6822D103A4BD}" type="slidenum">
              <a:rPr lang="nl-NL"/>
              <a:pPr>
                <a:defRPr/>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lvl1pPr>
              <a:defRPr/>
            </a:lvl1pPr>
          </a:lstStyle>
          <a:p>
            <a:pPr>
              <a:defRPr/>
            </a:pPr>
            <a:fld id="{0F77CF5C-34EF-472A-91A5-4CBE287DEBD8}" type="datetime1">
              <a:rPr lang="nl-NL" smtClean="0"/>
              <a:t>18-10-2024</a:t>
            </a:fld>
            <a:endParaRPr lang="nl-NL"/>
          </a:p>
        </p:txBody>
      </p:sp>
      <p:sp>
        <p:nvSpPr>
          <p:cNvPr id="6" name="Footer Placeholder 5"/>
          <p:cNvSpPr>
            <a:spLocks noGrp="1"/>
          </p:cNvSpPr>
          <p:nvPr>
            <p:ph type="ftr" sz="quarter" idx="11"/>
          </p:nvPr>
        </p:nvSpPr>
        <p:spPr/>
        <p:txBody>
          <a:bodyPr/>
          <a:lstStyle>
            <a:lvl1pPr>
              <a:defRPr/>
            </a:lvl1pPr>
          </a:lstStyle>
          <a:p>
            <a:pPr>
              <a:defRPr/>
            </a:pPr>
            <a:r>
              <a:rPr lang="nl-NL"/>
              <a:t>2I Losser 2024</a:t>
            </a:r>
          </a:p>
        </p:txBody>
      </p:sp>
      <p:sp>
        <p:nvSpPr>
          <p:cNvPr id="7" name="Slide Number Placeholder 6"/>
          <p:cNvSpPr>
            <a:spLocks noGrp="1"/>
          </p:cNvSpPr>
          <p:nvPr>
            <p:ph type="sldNum" sz="quarter" idx="12"/>
          </p:nvPr>
        </p:nvSpPr>
        <p:spPr/>
        <p:txBody>
          <a:bodyPr/>
          <a:lstStyle>
            <a:lvl1pPr>
              <a:defRPr/>
            </a:lvl1pPr>
          </a:lstStyle>
          <a:p>
            <a:pPr>
              <a:defRPr/>
            </a:pPr>
            <a:fld id="{FF7DF016-84A4-4834-99A2-D3B41E185666}" type="slidenum">
              <a:rPr lang="nl-NL"/>
              <a:pPr>
                <a:defRPr/>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Content Placeholder 3"/>
          <p:cNvSpPr>
            <a:spLocks noGrp="1"/>
          </p:cNvSpPr>
          <p:nvPr>
            <p:ph sz="half" idx="2"/>
          </p:nvPr>
        </p:nvSpPr>
        <p:spPr>
          <a:xfrm>
            <a:off x="839788" y="2505075"/>
            <a:ext cx="5157787" cy="3684588"/>
          </a:xfrm>
        </p:spPr>
        <p:txBody>
          <a:bodyPr/>
          <a:lstStyle>
            <a:lvl1pPr marL="228600" indent="-228600">
              <a:buFontTx/>
              <a:buBlip>
                <a:blip r:embed="rId2"/>
              </a:buBlip>
              <a:defRPr/>
            </a:lvl1pPr>
            <a:lvl2pPr marL="685800" indent="-228600">
              <a:buFontTx/>
              <a:buBlip>
                <a:blip r:embed="rId2"/>
              </a:buBlip>
              <a:defRPr/>
            </a:lvl2pPr>
            <a:lvl3pPr marL="1143000" indent="-228600">
              <a:buFontTx/>
              <a:buBlip>
                <a:blip r:embed="rId2"/>
              </a:buBlip>
              <a:defRPr/>
            </a:lvl3pPr>
            <a:lvl4pPr marL="1600200" indent="-228600">
              <a:buFontTx/>
              <a:buBlip>
                <a:blip r:embed="rId2"/>
              </a:buBlip>
              <a:defRPr/>
            </a:lvl4pPr>
            <a:lvl5pPr marL="2057400" indent="-228600">
              <a:buFontTx/>
              <a:buBlip>
                <a:blip r:embed="rId2"/>
              </a:buBlip>
              <a:defRPr/>
            </a:lvl5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Content Placeholder 5"/>
          <p:cNvSpPr>
            <a:spLocks noGrp="1"/>
          </p:cNvSpPr>
          <p:nvPr>
            <p:ph sz="quarter" idx="4"/>
          </p:nvPr>
        </p:nvSpPr>
        <p:spPr>
          <a:xfrm>
            <a:off x="6172200" y="2505075"/>
            <a:ext cx="5183188" cy="3684588"/>
          </a:xfrm>
        </p:spPr>
        <p:txBody>
          <a:bodyPr/>
          <a:lstStyle>
            <a:lvl1pPr marL="228600" indent="-228600">
              <a:buFontTx/>
              <a:buBlip>
                <a:blip r:embed="rId2"/>
              </a:buBlip>
              <a:defRPr/>
            </a:lvl1pPr>
            <a:lvl2pPr marL="685800" indent="-228600">
              <a:buFontTx/>
              <a:buBlip>
                <a:blip r:embed="rId2"/>
              </a:buBlip>
              <a:defRPr/>
            </a:lvl2pPr>
            <a:lvl3pPr marL="1143000" indent="-228600">
              <a:buFontTx/>
              <a:buBlip>
                <a:blip r:embed="rId2"/>
              </a:buBlip>
              <a:defRPr/>
            </a:lvl3pPr>
            <a:lvl4pPr marL="1600200" indent="-228600">
              <a:buFontTx/>
              <a:buBlip>
                <a:blip r:embed="rId2"/>
              </a:buBlip>
              <a:defRPr/>
            </a:lvl4pPr>
            <a:lvl5pPr marL="2057400" indent="-228600">
              <a:buFontTx/>
              <a:buBlip>
                <a:blip r:embed="rId2"/>
              </a:buBlip>
              <a:defRPr/>
            </a:lvl5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7" name="Date Placeholder 6"/>
          <p:cNvSpPr>
            <a:spLocks noGrp="1"/>
          </p:cNvSpPr>
          <p:nvPr>
            <p:ph type="dt" sz="half" idx="10"/>
          </p:nvPr>
        </p:nvSpPr>
        <p:spPr/>
        <p:txBody>
          <a:bodyPr/>
          <a:lstStyle>
            <a:lvl1pPr>
              <a:defRPr/>
            </a:lvl1pPr>
          </a:lstStyle>
          <a:p>
            <a:pPr>
              <a:defRPr/>
            </a:pPr>
            <a:fld id="{EE3D1D1F-0587-4D96-8D24-8590690CE40F}" type="datetime1">
              <a:rPr lang="nl-NL" smtClean="0"/>
              <a:t>18-10-2024</a:t>
            </a:fld>
            <a:endParaRPr lang="nl-NL"/>
          </a:p>
        </p:txBody>
      </p:sp>
      <p:sp>
        <p:nvSpPr>
          <p:cNvPr id="8" name="Footer Placeholder 7"/>
          <p:cNvSpPr>
            <a:spLocks noGrp="1"/>
          </p:cNvSpPr>
          <p:nvPr>
            <p:ph type="ftr" sz="quarter" idx="11"/>
          </p:nvPr>
        </p:nvSpPr>
        <p:spPr/>
        <p:txBody>
          <a:bodyPr/>
          <a:lstStyle>
            <a:lvl1pPr>
              <a:defRPr/>
            </a:lvl1pPr>
          </a:lstStyle>
          <a:p>
            <a:pPr>
              <a:defRPr/>
            </a:pPr>
            <a:r>
              <a:rPr lang="nl-NL"/>
              <a:t>2I Losser 2024</a:t>
            </a:r>
          </a:p>
        </p:txBody>
      </p:sp>
      <p:sp>
        <p:nvSpPr>
          <p:cNvPr id="9" name="Slide Number Placeholder 8"/>
          <p:cNvSpPr>
            <a:spLocks noGrp="1"/>
          </p:cNvSpPr>
          <p:nvPr>
            <p:ph type="sldNum" sz="quarter" idx="12"/>
          </p:nvPr>
        </p:nvSpPr>
        <p:spPr/>
        <p:txBody>
          <a:bodyPr/>
          <a:lstStyle>
            <a:lvl1pPr>
              <a:defRPr/>
            </a:lvl1pPr>
          </a:lstStyle>
          <a:p>
            <a:pPr>
              <a:defRPr/>
            </a:pPr>
            <a:fld id="{BEFFEEA3-8E3A-49AE-A0B9-B120E014A832}" type="slidenum">
              <a:rPr lang="nl-NL"/>
              <a:pPr>
                <a:defRPr/>
              </a:pPr>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406C5178-B8DE-4728-87D5-709142AB10F8}" type="datetime1">
              <a:rPr lang="nl-NL" smtClean="0"/>
              <a:t>18-10-2024</a:t>
            </a:fld>
            <a:endParaRPr lang="nl-NL"/>
          </a:p>
        </p:txBody>
      </p:sp>
      <p:sp>
        <p:nvSpPr>
          <p:cNvPr id="3" name="Footer Placeholder 2"/>
          <p:cNvSpPr>
            <a:spLocks noGrp="1"/>
          </p:cNvSpPr>
          <p:nvPr>
            <p:ph type="ftr" sz="quarter" idx="11"/>
          </p:nvPr>
        </p:nvSpPr>
        <p:spPr/>
        <p:txBody>
          <a:bodyPr/>
          <a:lstStyle>
            <a:lvl1pPr>
              <a:defRPr/>
            </a:lvl1pPr>
          </a:lstStyle>
          <a:p>
            <a:pPr>
              <a:defRPr/>
            </a:pPr>
            <a:r>
              <a:rPr lang="nl-NL"/>
              <a:t>2I Losser 2024</a:t>
            </a:r>
          </a:p>
        </p:txBody>
      </p:sp>
      <p:sp>
        <p:nvSpPr>
          <p:cNvPr id="4" name="Slide Number Placeholder 3"/>
          <p:cNvSpPr>
            <a:spLocks noGrp="1"/>
          </p:cNvSpPr>
          <p:nvPr>
            <p:ph type="sldNum" sz="quarter" idx="12"/>
          </p:nvPr>
        </p:nvSpPr>
        <p:spPr/>
        <p:txBody>
          <a:bodyPr/>
          <a:lstStyle>
            <a:lvl1pPr>
              <a:defRPr/>
            </a:lvl1pPr>
          </a:lstStyle>
          <a:p>
            <a:pPr>
              <a:defRPr/>
            </a:pPr>
            <a:fld id="{68C404AF-6516-4DEA-AAE7-E57C6ED46353}" type="slidenum">
              <a:rPr lang="nl-NL"/>
              <a:pPr>
                <a:defRPr/>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pic>
        <p:nvPicPr>
          <p:cNvPr id="3" name="Afbeelding 5"/>
          <p:cNvPicPr>
            <a:picLocks noChangeAspect="1"/>
          </p:cNvPicPr>
          <p:nvPr userDrawn="1"/>
        </p:nvPicPr>
        <p:blipFill>
          <a:blip r:embed="rId2"/>
          <a:srcRect/>
          <a:stretch>
            <a:fillRect/>
          </a:stretch>
        </p:blipFill>
        <p:spPr bwMode="auto">
          <a:xfrm>
            <a:off x="6534150" y="0"/>
            <a:ext cx="9639300" cy="8081963"/>
          </a:xfrm>
          <a:prstGeom prst="rect">
            <a:avLst/>
          </a:prstGeom>
          <a:noFill/>
          <a:ln w="9525">
            <a:noFill/>
            <a:miter lim="800000"/>
            <a:headEnd/>
            <a:tailEnd/>
          </a:ln>
        </p:spPr>
      </p:pic>
      <p:sp>
        <p:nvSpPr>
          <p:cNvPr id="2" name="Title 1"/>
          <p:cNvSpPr>
            <a:spLocks noGrp="1"/>
          </p:cNvSpPr>
          <p:nvPr>
            <p:ph type="title"/>
          </p:nvPr>
        </p:nvSpPr>
        <p:spPr/>
        <p:txBody>
          <a:bodyPr/>
          <a:lstStyle/>
          <a:p>
            <a:r>
              <a:rPr lang="nl-NL"/>
              <a:t>Klik om stijl te bewerken</a:t>
            </a:r>
            <a:endParaRPr lang="en-US" dirty="0"/>
          </a:p>
        </p:txBody>
      </p:sp>
      <p:sp>
        <p:nvSpPr>
          <p:cNvPr id="4" name="Date Placeholder 2"/>
          <p:cNvSpPr>
            <a:spLocks noGrp="1"/>
          </p:cNvSpPr>
          <p:nvPr>
            <p:ph type="dt" sz="half" idx="10"/>
          </p:nvPr>
        </p:nvSpPr>
        <p:spPr/>
        <p:txBody>
          <a:bodyPr/>
          <a:lstStyle>
            <a:lvl1pPr>
              <a:defRPr/>
            </a:lvl1pPr>
          </a:lstStyle>
          <a:p>
            <a:pPr>
              <a:defRPr/>
            </a:pPr>
            <a:fld id="{CE5353F9-74FC-4E8E-ACF3-C22F1D2521A5}" type="datetime1">
              <a:rPr lang="nl-NL" smtClean="0"/>
              <a:t>18-10-2024</a:t>
            </a:fld>
            <a:endParaRPr lang="nl-NL"/>
          </a:p>
        </p:txBody>
      </p:sp>
      <p:sp>
        <p:nvSpPr>
          <p:cNvPr id="5" name="Footer Placeholder 3"/>
          <p:cNvSpPr>
            <a:spLocks noGrp="1"/>
          </p:cNvSpPr>
          <p:nvPr>
            <p:ph type="ftr" sz="quarter" idx="11"/>
          </p:nvPr>
        </p:nvSpPr>
        <p:spPr/>
        <p:txBody>
          <a:bodyPr/>
          <a:lstStyle>
            <a:lvl1pPr>
              <a:defRPr/>
            </a:lvl1pPr>
          </a:lstStyle>
          <a:p>
            <a:pPr>
              <a:defRPr/>
            </a:pPr>
            <a:r>
              <a:rPr lang="nl-NL"/>
              <a:t>2I Losser 2024</a:t>
            </a:r>
          </a:p>
        </p:txBody>
      </p:sp>
      <p:sp>
        <p:nvSpPr>
          <p:cNvPr id="6" name="Slide Number Placeholder 4"/>
          <p:cNvSpPr>
            <a:spLocks noGrp="1"/>
          </p:cNvSpPr>
          <p:nvPr>
            <p:ph type="sldNum" sz="quarter" idx="12"/>
          </p:nvPr>
        </p:nvSpPr>
        <p:spPr/>
        <p:txBody>
          <a:bodyPr/>
          <a:lstStyle>
            <a:lvl1pPr>
              <a:defRPr/>
            </a:lvl1pPr>
          </a:lstStyle>
          <a:p>
            <a:pPr>
              <a:defRPr/>
            </a:pPr>
            <a:fld id="{69C5616E-65FF-4CE4-9273-46DBA0FC784C}" type="slidenum">
              <a:rPr lang="nl-NL"/>
              <a:pPr>
                <a:defRPr/>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p:txBody>
          <a:bodyPr/>
          <a:lstStyle>
            <a:lvl1pPr>
              <a:defRPr/>
            </a:lvl1pPr>
          </a:lstStyle>
          <a:p>
            <a:pPr>
              <a:defRPr/>
            </a:pPr>
            <a:fld id="{82FCCBEE-6B18-4EDB-A6D0-3771FE4988DC}" type="datetime1">
              <a:rPr lang="nl-NL" smtClean="0"/>
              <a:t>18-10-2024</a:t>
            </a:fld>
            <a:endParaRPr lang="nl-NL"/>
          </a:p>
        </p:txBody>
      </p:sp>
      <p:sp>
        <p:nvSpPr>
          <p:cNvPr id="6" name="Footer Placeholder 5"/>
          <p:cNvSpPr>
            <a:spLocks noGrp="1"/>
          </p:cNvSpPr>
          <p:nvPr>
            <p:ph type="ftr" sz="quarter" idx="11"/>
          </p:nvPr>
        </p:nvSpPr>
        <p:spPr/>
        <p:txBody>
          <a:bodyPr/>
          <a:lstStyle>
            <a:lvl1pPr>
              <a:defRPr/>
            </a:lvl1pPr>
          </a:lstStyle>
          <a:p>
            <a:pPr>
              <a:defRPr/>
            </a:pPr>
            <a:r>
              <a:rPr lang="nl-NL"/>
              <a:t>2I Losser 2024</a:t>
            </a:r>
          </a:p>
        </p:txBody>
      </p:sp>
      <p:sp>
        <p:nvSpPr>
          <p:cNvPr id="7" name="Slide Number Placeholder 6"/>
          <p:cNvSpPr>
            <a:spLocks noGrp="1"/>
          </p:cNvSpPr>
          <p:nvPr>
            <p:ph type="sldNum" sz="quarter" idx="12"/>
          </p:nvPr>
        </p:nvSpPr>
        <p:spPr/>
        <p:txBody>
          <a:bodyPr/>
          <a:lstStyle>
            <a:lvl1pPr>
              <a:defRPr/>
            </a:lvl1pPr>
          </a:lstStyle>
          <a:p>
            <a:pPr>
              <a:defRPr/>
            </a:pPr>
            <a:fld id="{177DDBF5-8177-4A87-9968-4C5EB4A65733}" type="slidenum">
              <a:rPr lang="nl-NL"/>
              <a:pPr>
                <a:defRPr/>
              </a:pPr>
              <a:t>‹nr.›</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p:txBody>
          <a:bodyPr/>
          <a:lstStyle>
            <a:lvl1pPr>
              <a:defRPr/>
            </a:lvl1pPr>
          </a:lstStyle>
          <a:p>
            <a:pPr>
              <a:defRPr/>
            </a:pPr>
            <a:fld id="{7FF6DEB2-D9B2-4870-95F0-C6ADF145CE69}" type="datetime1">
              <a:rPr lang="nl-NL" smtClean="0"/>
              <a:t>18-10-2024</a:t>
            </a:fld>
            <a:endParaRPr lang="nl-NL"/>
          </a:p>
        </p:txBody>
      </p:sp>
      <p:sp>
        <p:nvSpPr>
          <p:cNvPr id="6" name="Footer Placeholder 5"/>
          <p:cNvSpPr>
            <a:spLocks noGrp="1"/>
          </p:cNvSpPr>
          <p:nvPr>
            <p:ph type="ftr" sz="quarter" idx="11"/>
          </p:nvPr>
        </p:nvSpPr>
        <p:spPr/>
        <p:txBody>
          <a:bodyPr/>
          <a:lstStyle>
            <a:lvl1pPr>
              <a:defRPr/>
            </a:lvl1pPr>
          </a:lstStyle>
          <a:p>
            <a:pPr>
              <a:defRPr/>
            </a:pPr>
            <a:r>
              <a:rPr lang="nl-NL"/>
              <a:t>2I Losser 2024</a:t>
            </a:r>
          </a:p>
        </p:txBody>
      </p:sp>
      <p:sp>
        <p:nvSpPr>
          <p:cNvPr id="7" name="Slide Number Placeholder 6"/>
          <p:cNvSpPr>
            <a:spLocks noGrp="1"/>
          </p:cNvSpPr>
          <p:nvPr>
            <p:ph type="sldNum" sz="quarter" idx="12"/>
          </p:nvPr>
        </p:nvSpPr>
        <p:spPr/>
        <p:txBody>
          <a:bodyPr/>
          <a:lstStyle>
            <a:lvl1pPr>
              <a:defRPr/>
            </a:lvl1pPr>
          </a:lstStyle>
          <a:p>
            <a:pPr>
              <a:defRPr/>
            </a:pPr>
            <a:fld id="{3F261014-552E-4D74-B7A6-0C046A7B056E}" type="slidenum">
              <a:rPr lang="nl-NL"/>
              <a:pPr>
                <a:defRPr/>
              </a:pPr>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lvl1pPr>
              <a:defRPr/>
            </a:lvl1pPr>
          </a:lstStyle>
          <a:p>
            <a:pPr>
              <a:defRPr/>
            </a:pPr>
            <a:fld id="{D6E678EE-505F-43F4-94CB-99406CBB3E9D}" type="datetime1">
              <a:rPr lang="nl-NL" smtClean="0"/>
              <a:t>18-10-2024</a:t>
            </a:fld>
            <a:endParaRPr lang="nl-NL"/>
          </a:p>
        </p:txBody>
      </p:sp>
      <p:sp>
        <p:nvSpPr>
          <p:cNvPr id="5" name="Footer Placeholder 4"/>
          <p:cNvSpPr>
            <a:spLocks noGrp="1"/>
          </p:cNvSpPr>
          <p:nvPr>
            <p:ph type="ftr" sz="quarter" idx="11"/>
          </p:nvPr>
        </p:nvSpPr>
        <p:spPr/>
        <p:txBody>
          <a:bodyPr/>
          <a:lstStyle>
            <a:lvl1pPr>
              <a:defRPr/>
            </a:lvl1pPr>
          </a:lstStyle>
          <a:p>
            <a:pPr>
              <a:defRPr/>
            </a:pPr>
            <a:r>
              <a:rPr lang="nl-NL"/>
              <a:t>2I Losser 2024</a:t>
            </a:r>
          </a:p>
        </p:txBody>
      </p:sp>
      <p:sp>
        <p:nvSpPr>
          <p:cNvPr id="6" name="Slide Number Placeholder 5"/>
          <p:cNvSpPr>
            <a:spLocks noGrp="1"/>
          </p:cNvSpPr>
          <p:nvPr>
            <p:ph type="sldNum" sz="quarter" idx="12"/>
          </p:nvPr>
        </p:nvSpPr>
        <p:spPr/>
        <p:txBody>
          <a:bodyPr/>
          <a:lstStyle>
            <a:lvl1pPr>
              <a:defRPr/>
            </a:lvl1pPr>
          </a:lstStyle>
          <a:p>
            <a:pPr>
              <a:defRPr/>
            </a:pPr>
            <a:fld id="{41814703-9C1E-4D81-ABA1-CFE4D31EB8E2}" type="slidenum">
              <a:rPr lang="nl-NL"/>
              <a:pPr>
                <a:defRPr/>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lvl1pPr>
              <a:defRPr/>
            </a:lvl1pPr>
          </a:lstStyle>
          <a:p>
            <a:pPr>
              <a:defRPr/>
            </a:pPr>
            <a:fld id="{D1A53C49-3282-44EB-986B-83DA52408871}" type="datetime1">
              <a:rPr lang="nl-NL" smtClean="0"/>
              <a:t>18-10-2024</a:t>
            </a:fld>
            <a:endParaRPr lang="nl-NL"/>
          </a:p>
        </p:txBody>
      </p:sp>
      <p:sp>
        <p:nvSpPr>
          <p:cNvPr id="5" name="Footer Placeholder 4"/>
          <p:cNvSpPr>
            <a:spLocks noGrp="1"/>
          </p:cNvSpPr>
          <p:nvPr>
            <p:ph type="ftr" sz="quarter" idx="11"/>
          </p:nvPr>
        </p:nvSpPr>
        <p:spPr/>
        <p:txBody>
          <a:bodyPr/>
          <a:lstStyle>
            <a:lvl1pPr>
              <a:defRPr/>
            </a:lvl1pPr>
          </a:lstStyle>
          <a:p>
            <a:pPr>
              <a:defRPr/>
            </a:pPr>
            <a:r>
              <a:rPr lang="nl-NL"/>
              <a:t>2I Losser 2024</a:t>
            </a:r>
          </a:p>
        </p:txBody>
      </p:sp>
      <p:sp>
        <p:nvSpPr>
          <p:cNvPr id="6" name="Slide Number Placeholder 5"/>
          <p:cNvSpPr>
            <a:spLocks noGrp="1"/>
          </p:cNvSpPr>
          <p:nvPr>
            <p:ph type="sldNum" sz="quarter" idx="12"/>
          </p:nvPr>
        </p:nvSpPr>
        <p:spPr/>
        <p:txBody>
          <a:bodyPr/>
          <a:lstStyle>
            <a:lvl1pPr>
              <a:defRPr/>
            </a:lvl1pPr>
          </a:lstStyle>
          <a:p>
            <a:pPr>
              <a:defRPr/>
            </a:pPr>
            <a:fld id="{FD8857CE-BB86-41CF-83F4-C06FEA934CFE}" type="slidenum">
              <a:rPr lang="nl-NL"/>
              <a:pPr>
                <a:defRPr/>
              </a:pPr>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Afbeelding 6"/>
          <p:cNvPicPr>
            <a:picLocks noChangeAspect="1"/>
          </p:cNvPicPr>
          <p:nvPr userDrawn="1"/>
        </p:nvPicPr>
        <p:blipFill>
          <a:blip r:embed="rId13"/>
          <a:srcRect/>
          <a:stretch>
            <a:fillRect/>
          </a:stretch>
        </p:blipFill>
        <p:spPr bwMode="auto">
          <a:xfrm>
            <a:off x="0" y="-79375"/>
            <a:ext cx="12265025" cy="6858000"/>
          </a:xfrm>
          <a:prstGeom prst="rect">
            <a:avLst/>
          </a:prstGeom>
          <a:noFill/>
          <a:ln w="9525">
            <a:noFill/>
            <a:miter lim="800000"/>
            <a:headEnd/>
            <a:tailEnd/>
          </a:ln>
        </p:spPr>
      </p:pic>
      <p:sp>
        <p:nvSpPr>
          <p:cNvPr id="1027" name="Title Placeholder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l-NL" dirty="0"/>
              <a:t>Klik om stijl te bewerken</a:t>
            </a:r>
            <a:endParaRPr lang="en-US" dirty="0"/>
          </a:p>
        </p:txBody>
      </p:sp>
      <p:sp>
        <p:nvSpPr>
          <p:cNvPr id="1028" name="Text Placeholder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980D8363-E885-4744-A0E1-3EC0295EB2E3}" type="datetime1">
              <a:rPr lang="nl-NL" smtClean="0"/>
              <a:t>18-10-2024</a:t>
            </a:fld>
            <a:endParaRPr lang="nl-N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nl-NL"/>
              <a:t>2I Losser 2024</a:t>
            </a:r>
            <a:endParaRPr lang="nl-NL"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EC29091-965C-4B20-BC85-2065F4E82884}"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3684" r:id="rId1"/>
    <p:sldLayoutId id="2147483683" r:id="rId2"/>
    <p:sldLayoutId id="2147483685" r:id="rId3"/>
    <p:sldLayoutId id="2147483686" r:id="rId4"/>
    <p:sldLayoutId id="2147483687" r:id="rId5"/>
    <p:sldLayoutId id="2147483689" r:id="rId6"/>
    <p:sldLayoutId id="2147483688" r:id="rId7"/>
    <p:sldLayoutId id="2147483690" r:id="rId8"/>
    <p:sldLayoutId id="2147483691" r:id="rId9"/>
    <p:sldLayoutId id="2147483692" r:id="rId10"/>
    <p:sldLayoutId id="2147483693" r:id="rId11"/>
  </p:sldLayoutIdLst>
  <p:hf sldNum="0" hdr="0" dt="0"/>
  <p:txStyles>
    <p:titleStyle>
      <a:lvl1pPr algn="l" rtl="0" eaLnBrk="0" fontAlgn="base" hangingPunct="0">
        <a:lnSpc>
          <a:spcPct val="90000"/>
        </a:lnSpc>
        <a:spcBef>
          <a:spcPct val="0"/>
        </a:spcBef>
        <a:spcAft>
          <a:spcPct val="0"/>
        </a:spcAft>
        <a:defRPr sz="4400" kern="1200">
          <a:solidFill>
            <a:srgbClr val="F88044"/>
          </a:solidFill>
          <a:latin typeface="+mn-lt"/>
          <a:ea typeface="Lucida Sans" pitchFamily="34" charset="0"/>
          <a:cs typeface="Lucida Sans" panose="020B0602040502020204" pitchFamily="34" charset="0"/>
        </a:defRPr>
      </a:lvl1pPr>
      <a:lvl2pPr algn="l" rtl="0" eaLnBrk="0" fontAlgn="base" hangingPunct="0">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2pPr>
      <a:lvl3pPr algn="l" rtl="0" eaLnBrk="0" fontAlgn="base" hangingPunct="0">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3pPr>
      <a:lvl4pPr algn="l" rtl="0" eaLnBrk="0" fontAlgn="base" hangingPunct="0">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4pPr>
      <a:lvl5pPr algn="l" rtl="0" eaLnBrk="0" fontAlgn="base" hangingPunct="0">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5pPr>
      <a:lvl6pPr marL="457200" algn="l" rtl="0" fontAlgn="base">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6pPr>
      <a:lvl7pPr marL="914400" algn="l" rtl="0" fontAlgn="base">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7pPr>
      <a:lvl8pPr marL="1371600" algn="l" rtl="0" fontAlgn="base">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8pPr>
      <a:lvl9pPr marL="1828800" algn="l" rtl="0" fontAlgn="base">
        <a:lnSpc>
          <a:spcPct val="90000"/>
        </a:lnSpc>
        <a:spcBef>
          <a:spcPct val="0"/>
        </a:spcBef>
        <a:spcAft>
          <a:spcPct val="0"/>
        </a:spcAft>
        <a:defRPr sz="4400">
          <a:solidFill>
            <a:srgbClr val="F88044"/>
          </a:solidFill>
          <a:latin typeface="Lucida Sans" pitchFamily="34" charset="0"/>
          <a:ea typeface="Lucida Sans" pitchFamily="34" charset="0"/>
          <a:cs typeface="Lucida Sans"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microsoft.com/office/2018/10/relationships/comments" Target="../comments/modernComment_1D2_3550C196.xml"/><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results?search_query=duiken+-+demo+skill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login.flowsparks.com/"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19.gif"/></Relationships>
</file>

<file path=ppt/slides/_rels/slide3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19.gif"/></Relationships>
</file>

<file path=ppt/slides/_rels/slide34.xml.rels><?xml version="1.0" encoding="UTF-8" standalone="yes"?>
<Relationships xmlns="http://schemas.openxmlformats.org/package/2006/relationships"><Relationship Id="rId3" Type="http://schemas.microsoft.com/office/2018/10/relationships/comments" Target="../comments/modernComment_16B_0.xml"/><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microsoft.com/office/2018/10/relationships/comments" Target="../comments/modernComment_11E_0.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70.png"/><Relationship Id="rId4" Type="http://schemas.openxmlformats.org/officeDocument/2006/relationships/slide" Target="slide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el 3"/>
          <p:cNvSpPr>
            <a:spLocks noGrp="1"/>
          </p:cNvSpPr>
          <p:nvPr>
            <p:ph type="ctrTitle"/>
          </p:nvPr>
        </p:nvSpPr>
        <p:spPr>
          <a:xfrm>
            <a:off x="6250782" y="1342558"/>
            <a:ext cx="5827712" cy="942975"/>
          </a:xfrm>
        </p:spPr>
        <p:txBody>
          <a:bodyPr/>
          <a:lstStyle/>
          <a:p>
            <a:pPr algn="r" eaLnBrk="1" hangingPunct="1"/>
            <a:r>
              <a:rPr lang="en-GB" sz="4400" dirty="0"/>
              <a:t>Instructeursopleiding </a:t>
            </a:r>
            <a:br>
              <a:rPr lang="en-GB" sz="4400" dirty="0"/>
            </a:br>
            <a:r>
              <a:rPr lang="en-GB" sz="4400" dirty="0"/>
              <a:t>19-10-2024</a:t>
            </a:r>
            <a:br>
              <a:rPr lang="en-GB" sz="4000" dirty="0">
                <a:highlight>
                  <a:srgbClr val="C0C0C0"/>
                </a:highlight>
                <a:latin typeface="Impact" pitchFamily="34" charset="0"/>
              </a:rPr>
            </a:br>
            <a:br>
              <a:rPr lang="en-GB" sz="4000" dirty="0">
                <a:highlight>
                  <a:srgbClr val="FFFF00"/>
                </a:highlight>
                <a:latin typeface="Impact" pitchFamily="34" charset="0"/>
              </a:rPr>
            </a:br>
            <a:endParaRPr lang="en-GB" sz="4000" dirty="0">
              <a:highlight>
                <a:srgbClr val="FFFF00"/>
              </a:highlight>
              <a:latin typeface="Impact" pitchFamily="34" charset="0"/>
            </a:endParaRPr>
          </a:p>
        </p:txBody>
      </p:sp>
      <p:sp>
        <p:nvSpPr>
          <p:cNvPr id="15362" name="Tekstvak 1"/>
          <p:cNvSpPr txBox="1">
            <a:spLocks noChangeArrowheads="1"/>
          </p:cNvSpPr>
          <p:nvPr/>
        </p:nvSpPr>
        <p:spPr bwMode="auto">
          <a:xfrm>
            <a:off x="1158875" y="3502025"/>
            <a:ext cx="8005763" cy="1862138"/>
          </a:xfrm>
          <a:prstGeom prst="rect">
            <a:avLst/>
          </a:prstGeom>
          <a:noFill/>
          <a:ln w="9525">
            <a:noFill/>
            <a:miter lim="800000"/>
            <a:headEnd/>
            <a:tailEnd/>
          </a:ln>
        </p:spPr>
        <p:txBody>
          <a:bodyPr>
            <a:spAutoFit/>
          </a:bodyPr>
          <a:lstStyle/>
          <a:p>
            <a:r>
              <a:rPr lang="nl-NL" sz="11500" b="1">
                <a:solidFill>
                  <a:schemeClr val="bg1"/>
                </a:solidFill>
                <a:latin typeface="Calibri" pitchFamily="34" charset="0"/>
              </a:rPr>
              <a:t>Welkom!</a:t>
            </a:r>
          </a:p>
        </p:txBody>
      </p:sp>
      <p:pic>
        <p:nvPicPr>
          <p:cNvPr id="4" name="Afbeelding 3">
            <a:extLst>
              <a:ext uri="{FF2B5EF4-FFF2-40B4-BE49-F238E27FC236}">
                <a16:creationId xmlns:a16="http://schemas.microsoft.com/office/drawing/2014/main" id="{C812B3A6-03B3-3945-7C8B-729BC60EE1D8}"/>
              </a:ext>
            </a:extLst>
          </p:cNvPr>
          <p:cNvPicPr>
            <a:picLocks noChangeAspect="1"/>
          </p:cNvPicPr>
          <p:nvPr/>
        </p:nvPicPr>
        <p:blipFill>
          <a:blip r:embed="rId3"/>
          <a:stretch>
            <a:fillRect/>
          </a:stretch>
        </p:blipFill>
        <p:spPr>
          <a:xfrm>
            <a:off x="9689362" y="1493392"/>
            <a:ext cx="2372056" cy="240063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el 1"/>
          <p:cNvSpPr>
            <a:spLocks noGrp="1"/>
          </p:cNvSpPr>
          <p:nvPr>
            <p:ph type="title"/>
          </p:nvPr>
        </p:nvSpPr>
        <p:spPr/>
        <p:txBody>
          <a:bodyPr/>
          <a:lstStyle/>
          <a:p>
            <a:pPr eaLnBrk="1" hangingPunct="1"/>
            <a:r>
              <a:rPr lang="nl-NL" dirty="0"/>
              <a:t>De veiligheid</a:t>
            </a:r>
          </a:p>
        </p:txBody>
      </p:sp>
      <p:sp>
        <p:nvSpPr>
          <p:cNvPr id="17410" name="Tijdelijke aanduiding voor inhoud 2"/>
          <p:cNvSpPr>
            <a:spLocks noGrp="1"/>
          </p:cNvSpPr>
          <p:nvPr>
            <p:ph idx="1"/>
          </p:nvPr>
        </p:nvSpPr>
        <p:spPr>
          <a:xfrm>
            <a:off x="838200" y="1825624"/>
            <a:ext cx="9848850" cy="3481481"/>
          </a:xfrm>
        </p:spPr>
        <p:txBody>
          <a:bodyPr/>
          <a:lstStyle/>
          <a:p>
            <a:pPr marL="0" indent="0" eaLnBrk="1" hangingPunct="1">
              <a:buFont typeface="Arial" charset="0"/>
              <a:buNone/>
            </a:pPr>
            <a:r>
              <a:rPr lang="nl-NL" dirty="0"/>
              <a:t>Welkom in Losser! </a:t>
            </a:r>
          </a:p>
          <a:p>
            <a:pPr marL="0" indent="0" eaLnBrk="1" hangingPunct="1">
              <a:buFont typeface="Arial" charset="0"/>
              <a:buNone/>
            </a:pPr>
            <a:r>
              <a:rPr lang="nl-NL" b="1" dirty="0">
                <a:solidFill>
                  <a:srgbClr val="00B050"/>
                </a:solidFill>
              </a:rPr>
              <a:t>Wat heb jij gezien?</a:t>
            </a:r>
          </a:p>
          <a:p>
            <a:pPr marL="0" indent="0" eaLnBrk="1" hangingPunct="1">
              <a:buFont typeface="Arial" charset="0"/>
              <a:buNone/>
            </a:pPr>
            <a:endParaRPr lang="nl-NL" dirty="0"/>
          </a:p>
          <a:p>
            <a:pPr lvl="1" eaLnBrk="1" hangingPunct="1"/>
            <a:r>
              <a:rPr lang="nl-NL" dirty="0"/>
              <a:t>In tweetallen</a:t>
            </a:r>
          </a:p>
          <a:p>
            <a:pPr lvl="1" eaLnBrk="1" hangingPunct="1"/>
            <a:r>
              <a:rPr lang="nl-NL" dirty="0"/>
              <a:t>Op post-it: schrijf daarop wat jullie gezien hebben bij binnenkomst</a:t>
            </a:r>
          </a:p>
          <a:p>
            <a:pPr lvl="1" eaLnBrk="1" hangingPunct="1"/>
            <a:r>
              <a:rPr lang="nl-NL" dirty="0"/>
              <a:t>Plak deze op de flip-over</a:t>
            </a:r>
          </a:p>
          <a:p>
            <a:pPr lvl="1" eaLnBrk="1" hangingPunct="1"/>
            <a:endParaRPr lang="nl-NL" dirty="0"/>
          </a:p>
          <a:p>
            <a:pPr eaLnBrk="1" hangingPunct="1"/>
            <a:r>
              <a:rPr lang="nl-NL" dirty="0"/>
              <a:t>AVG</a:t>
            </a:r>
          </a:p>
          <a:p>
            <a:pPr lvl="1" eaLnBrk="1" hangingPunct="1"/>
            <a:r>
              <a:rPr lang="nl-NL" dirty="0"/>
              <a:t>Bezwaar tegen foto’s? </a:t>
            </a:r>
          </a:p>
          <a:p>
            <a:pPr lvl="1" eaLnBrk="1" hangingPunct="1"/>
            <a:r>
              <a:rPr lang="nl-NL" dirty="0"/>
              <a:t>Delen telefoonnummers/email/adressen binnen de groep?</a:t>
            </a:r>
          </a:p>
        </p:txBody>
      </p:sp>
      <p:sp>
        <p:nvSpPr>
          <p:cNvPr id="17411" name="Tekstvak 3"/>
          <p:cNvSpPr txBox="1">
            <a:spLocks noChangeArrowheads="1"/>
          </p:cNvSpPr>
          <p:nvPr/>
        </p:nvSpPr>
        <p:spPr bwMode="auto">
          <a:xfrm>
            <a:off x="6477094" y="4300444"/>
            <a:ext cx="3935412" cy="708025"/>
          </a:xfrm>
          <a:prstGeom prst="rect">
            <a:avLst/>
          </a:prstGeom>
          <a:noFill/>
          <a:ln w="9525">
            <a:noFill/>
            <a:miter lim="800000"/>
            <a:headEnd/>
            <a:tailEnd/>
          </a:ln>
        </p:spPr>
        <p:txBody>
          <a:bodyPr>
            <a:spAutoFit/>
          </a:bodyPr>
          <a:lstStyle/>
          <a:p>
            <a:r>
              <a:rPr lang="nl-NL" sz="4000" b="1" dirty="0">
                <a:solidFill>
                  <a:srgbClr val="00B050"/>
                </a:solidFill>
                <a:latin typeface="Calibri" pitchFamily="34" charset="0"/>
              </a:rPr>
              <a:t>Duur: 5 minuten</a:t>
            </a:r>
          </a:p>
        </p:txBody>
      </p:sp>
      <p:sp>
        <p:nvSpPr>
          <p:cNvPr id="2" name="Tijdelijke aanduiding voor voettekst 1">
            <a:extLst>
              <a:ext uri="{FF2B5EF4-FFF2-40B4-BE49-F238E27FC236}">
                <a16:creationId xmlns:a16="http://schemas.microsoft.com/office/drawing/2014/main" id="{71D51472-24A4-FCB3-3FBE-AC71A64A96D2}"/>
              </a:ext>
            </a:extLst>
          </p:cNvPr>
          <p:cNvSpPr>
            <a:spLocks noGrp="1"/>
          </p:cNvSpPr>
          <p:nvPr>
            <p:ph type="ftr" sz="quarter" idx="11"/>
          </p:nvPr>
        </p:nvSpPr>
        <p:spPr/>
        <p:txBody>
          <a:bodyPr/>
          <a:lstStyle/>
          <a:p>
            <a:pPr>
              <a:defRPr/>
            </a:pPr>
            <a:r>
              <a:rPr lang="nl-NL"/>
              <a:t>2I Losser 2024</a:t>
            </a:r>
            <a:endParaRPr lang="nl-NL"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p:txBody>
          <a:bodyPr/>
          <a:lstStyle/>
          <a:p>
            <a:pPr eaLnBrk="1" hangingPunct="1"/>
            <a:r>
              <a:rPr lang="nl-NL"/>
              <a:t>Leerpuntverslag</a:t>
            </a:r>
          </a:p>
        </p:txBody>
      </p:sp>
      <p:sp>
        <p:nvSpPr>
          <p:cNvPr id="19458" name="Tijdelijke aanduiding voor inhoud 2"/>
          <p:cNvSpPr>
            <a:spLocks noGrp="1"/>
          </p:cNvSpPr>
          <p:nvPr>
            <p:ph idx="1"/>
          </p:nvPr>
        </p:nvSpPr>
        <p:spPr/>
        <p:txBody>
          <a:bodyPr/>
          <a:lstStyle/>
          <a:p>
            <a:pPr eaLnBrk="1" hangingPunct="1"/>
            <a:r>
              <a:rPr lang="nl-NL" dirty="0"/>
              <a:t>Per dag van deze cursus maak jij een leerpuntverslag voor jezelf</a:t>
            </a:r>
          </a:p>
          <a:p>
            <a:pPr eaLnBrk="1" hangingPunct="1"/>
            <a:r>
              <a:rPr lang="nl-NL" dirty="0"/>
              <a:t>Dit is jouw weergave van leerpunten</a:t>
            </a:r>
          </a:p>
          <a:p>
            <a:pPr eaLnBrk="1" hangingPunct="1"/>
            <a:r>
              <a:rPr lang="nl-NL" dirty="0"/>
              <a:t>GEEN weergave van feiten, programma enz.</a:t>
            </a:r>
          </a:p>
          <a:p>
            <a:pPr eaLnBrk="1" hangingPunct="1"/>
            <a:r>
              <a:rPr lang="nl-NL" dirty="0"/>
              <a:t>Gebruik hiervoor de hele dag om aantekeningen te maken</a:t>
            </a:r>
          </a:p>
          <a:p>
            <a:pPr eaLnBrk="1" hangingPunct="1"/>
            <a:r>
              <a:rPr lang="nl-NL" dirty="0"/>
              <a:t>Gebruik hierbij ook het document met aandachtspunten </a:t>
            </a:r>
          </a:p>
          <a:p>
            <a:pPr eaLnBrk="1" hangingPunct="1"/>
            <a:endParaRPr lang="nl-NL" dirty="0"/>
          </a:p>
        </p:txBody>
      </p:sp>
      <p:sp>
        <p:nvSpPr>
          <p:cNvPr id="2" name="Tijdelijke aanduiding voor voettekst 1">
            <a:extLst>
              <a:ext uri="{FF2B5EF4-FFF2-40B4-BE49-F238E27FC236}">
                <a16:creationId xmlns:a16="http://schemas.microsoft.com/office/drawing/2014/main" id="{C1750CE4-3D61-EC98-1E11-B8C73F7F10F6}"/>
              </a:ext>
            </a:extLst>
          </p:cNvPr>
          <p:cNvSpPr>
            <a:spLocks noGrp="1"/>
          </p:cNvSpPr>
          <p:nvPr>
            <p:ph type="ftr" sz="quarter" idx="11"/>
          </p:nvPr>
        </p:nvSpPr>
        <p:spPr/>
        <p:txBody>
          <a:bodyPr/>
          <a:lstStyle/>
          <a:p>
            <a:pPr>
              <a:defRPr/>
            </a:pPr>
            <a:r>
              <a:rPr lang="nl-NL"/>
              <a:t>2I Losser 2024</a:t>
            </a:r>
            <a:endParaRPr lang="nl-NL"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algn="ctr" eaLnBrk="1" hangingPunct="1"/>
            <a:r>
              <a:rPr lang="nl-NL"/>
              <a:t>Wat gaan we doen de eerste dag?</a:t>
            </a:r>
          </a:p>
        </p:txBody>
      </p:sp>
      <p:sp>
        <p:nvSpPr>
          <p:cNvPr id="3075" name="Rectangle 3"/>
          <p:cNvSpPr>
            <a:spLocks noGrp="1" noChangeArrowheads="1"/>
          </p:cNvSpPr>
          <p:nvPr>
            <p:ph sz="half" idx="1"/>
          </p:nvPr>
        </p:nvSpPr>
        <p:spPr/>
        <p:txBody>
          <a:bodyPr rtlCol="0">
            <a:normAutofit/>
          </a:bodyPr>
          <a:lstStyle/>
          <a:p>
            <a:pPr marL="0" indent="0" eaLnBrk="1" fontAlgn="auto" hangingPunct="1">
              <a:spcAft>
                <a:spcPts val="0"/>
              </a:spcAft>
              <a:buFont typeface="Arial" panose="020B0604020202020204" pitchFamily="34" charset="0"/>
              <a:buNone/>
              <a:defRPr/>
            </a:pPr>
            <a:r>
              <a:rPr lang="nl-NL" b="1" dirty="0">
                <a:solidFill>
                  <a:srgbClr val="0F6AB3"/>
                </a:solidFill>
              </a:rPr>
              <a:t>OCHTEND</a:t>
            </a:r>
          </a:p>
          <a:p>
            <a:pPr eaLnBrk="1" fontAlgn="auto" hangingPunct="1">
              <a:spcAft>
                <a:spcPts val="0"/>
              </a:spcAft>
              <a:buFont typeface="Arial" panose="020B0604020202020204" pitchFamily="34" charset="0"/>
              <a:buChar char="•"/>
              <a:defRPr/>
            </a:pPr>
            <a:r>
              <a:rPr lang="nl-NL" dirty="0"/>
              <a:t>Hoe ziet deze cursus eruit?</a:t>
            </a:r>
          </a:p>
          <a:p>
            <a:pPr eaLnBrk="1" fontAlgn="auto" hangingPunct="1">
              <a:spcAft>
                <a:spcPts val="0"/>
              </a:spcAft>
              <a:buFont typeface="Arial" panose="020B0604020202020204" pitchFamily="34" charset="0"/>
              <a:buChar char="•"/>
              <a:defRPr/>
            </a:pPr>
            <a:r>
              <a:rPr lang="nl-NL" dirty="0"/>
              <a:t>Doelstellingen </a:t>
            </a:r>
          </a:p>
          <a:p>
            <a:pPr eaLnBrk="1" fontAlgn="auto" hangingPunct="1">
              <a:spcAft>
                <a:spcPts val="0"/>
              </a:spcAft>
              <a:buFont typeface="Arial" panose="020B0604020202020204" pitchFamily="34" charset="0"/>
              <a:buChar char="•"/>
              <a:defRPr/>
            </a:pPr>
            <a:r>
              <a:rPr lang="nl-NL" dirty="0"/>
              <a:t>Wij / Zij &amp; de anderen</a:t>
            </a:r>
          </a:p>
          <a:p>
            <a:pPr eaLnBrk="1" fontAlgn="auto" hangingPunct="1">
              <a:spcAft>
                <a:spcPts val="0"/>
              </a:spcAft>
              <a:buFont typeface="Arial" panose="020B0604020202020204" pitchFamily="34" charset="0"/>
              <a:buChar char="•"/>
              <a:defRPr/>
            </a:pPr>
            <a:r>
              <a:rPr lang="nl-NL" dirty="0"/>
              <a:t>Zelfsturing  / Hoe wij leren</a:t>
            </a:r>
          </a:p>
          <a:p>
            <a:pPr eaLnBrk="1" fontAlgn="auto" hangingPunct="1">
              <a:spcAft>
                <a:spcPts val="0"/>
              </a:spcAft>
              <a:buFont typeface="Arial" panose="020B0604020202020204" pitchFamily="34" charset="0"/>
              <a:buChar char="•"/>
              <a:defRPr/>
            </a:pPr>
            <a:r>
              <a:rPr lang="nl-NL" dirty="0"/>
              <a:t>Eisen aan een instructeur</a:t>
            </a:r>
          </a:p>
          <a:p>
            <a:pPr eaLnBrk="1" fontAlgn="auto" hangingPunct="1">
              <a:spcAft>
                <a:spcPts val="0"/>
              </a:spcAft>
              <a:buFont typeface="Arial" panose="020B0604020202020204" pitchFamily="34" charset="0"/>
              <a:buChar char="•"/>
              <a:defRPr/>
            </a:pPr>
            <a:r>
              <a:rPr lang="nl-NL" dirty="0"/>
              <a:t>Wat hebben we gedaan?</a:t>
            </a:r>
          </a:p>
          <a:p>
            <a:pPr eaLnBrk="1" fontAlgn="auto" hangingPunct="1">
              <a:spcAft>
                <a:spcPts val="0"/>
              </a:spcAft>
              <a:buFont typeface="Arial" panose="020B0604020202020204" pitchFamily="34" charset="0"/>
              <a:buChar char="•"/>
              <a:defRPr/>
            </a:pPr>
            <a:r>
              <a:rPr lang="nl-NL" dirty="0"/>
              <a:t>Lunch</a:t>
            </a:r>
          </a:p>
          <a:p>
            <a:pPr marL="0" indent="0" eaLnBrk="1" fontAlgn="auto" hangingPunct="1">
              <a:spcAft>
                <a:spcPts val="0"/>
              </a:spcAft>
              <a:buFont typeface="Arial" panose="020B0604020202020204" pitchFamily="34" charset="0"/>
              <a:buNone/>
              <a:defRPr/>
            </a:pPr>
            <a:endParaRPr lang="nl-NL" dirty="0">
              <a:solidFill>
                <a:srgbClr val="FF0000"/>
              </a:solidFill>
            </a:endParaRPr>
          </a:p>
        </p:txBody>
      </p:sp>
      <p:sp>
        <p:nvSpPr>
          <p:cNvPr id="2" name="Tijdelijke aanduiding voor inhoud 1"/>
          <p:cNvSpPr>
            <a:spLocks noGrp="1"/>
          </p:cNvSpPr>
          <p:nvPr>
            <p:ph sz="half" idx="2"/>
          </p:nvPr>
        </p:nvSpPr>
        <p:spPr>
          <a:xfrm>
            <a:off x="5846763" y="1790700"/>
            <a:ext cx="5181600" cy="4351338"/>
          </a:xfrm>
        </p:spPr>
        <p:txBody>
          <a:bodyPr rtlCol="0">
            <a:normAutofit/>
          </a:bodyPr>
          <a:lstStyle/>
          <a:p>
            <a:pPr marL="0" indent="0" eaLnBrk="1" fontAlgn="auto" hangingPunct="1">
              <a:spcAft>
                <a:spcPts val="0"/>
              </a:spcAft>
              <a:buFont typeface="Arial" panose="020B0604020202020204" pitchFamily="34" charset="0"/>
              <a:buNone/>
              <a:defRPr/>
            </a:pPr>
            <a:r>
              <a:rPr lang="nl-NL" b="1" dirty="0">
                <a:solidFill>
                  <a:srgbClr val="0F6AB3"/>
                </a:solidFill>
              </a:rPr>
              <a:t>MIDDAG</a:t>
            </a:r>
          </a:p>
          <a:p>
            <a:pPr eaLnBrk="1" fontAlgn="auto" hangingPunct="1">
              <a:spcAft>
                <a:spcPts val="0"/>
              </a:spcAft>
              <a:buFont typeface="Arial" panose="020B0604020202020204" pitchFamily="34" charset="0"/>
              <a:buChar char="•"/>
              <a:defRPr/>
            </a:pPr>
            <a:r>
              <a:rPr lang="nl-NL" dirty="0"/>
              <a:t>Leergang </a:t>
            </a:r>
          </a:p>
          <a:p>
            <a:pPr eaLnBrk="1" fontAlgn="auto" hangingPunct="1">
              <a:spcAft>
                <a:spcPts val="0"/>
              </a:spcAft>
              <a:buFont typeface="Arial" panose="020B0604020202020204" pitchFamily="34" charset="0"/>
              <a:buChar char="•"/>
              <a:defRPr/>
            </a:pPr>
            <a:r>
              <a:rPr lang="nl-NL" dirty="0"/>
              <a:t>Minilessen</a:t>
            </a:r>
          </a:p>
          <a:p>
            <a:pPr eaLnBrk="1" fontAlgn="auto" hangingPunct="1">
              <a:spcAft>
                <a:spcPts val="0"/>
              </a:spcAft>
              <a:buFont typeface="Arial" panose="020B0604020202020204" pitchFamily="34" charset="0"/>
              <a:buChar char="•"/>
              <a:defRPr/>
            </a:pPr>
            <a:r>
              <a:rPr lang="nl-NL" dirty="0"/>
              <a:t>Evaluatie</a:t>
            </a:r>
          </a:p>
          <a:p>
            <a:pPr eaLnBrk="1" fontAlgn="auto" hangingPunct="1">
              <a:spcAft>
                <a:spcPts val="0"/>
              </a:spcAft>
              <a:buFont typeface="Arial" panose="020B0604020202020204" pitchFamily="34" charset="0"/>
              <a:buChar char="•"/>
              <a:defRPr/>
            </a:pPr>
            <a:r>
              <a:rPr lang="nl-NL" dirty="0"/>
              <a:t>Wat gaan we de volgende dag doen?</a:t>
            </a:r>
          </a:p>
          <a:p>
            <a:pPr eaLnBrk="1" fontAlgn="auto" hangingPunct="1">
              <a:spcAft>
                <a:spcPts val="0"/>
              </a:spcAft>
              <a:buFont typeface="Arial" panose="020B0604020202020204" pitchFamily="34" charset="0"/>
              <a:buChar char="•"/>
              <a:defRPr/>
            </a:pPr>
            <a:r>
              <a:rPr lang="nl-NL" dirty="0"/>
              <a:t>LPV maken</a:t>
            </a:r>
          </a:p>
        </p:txBody>
      </p:sp>
      <p:sp>
        <p:nvSpPr>
          <p:cNvPr id="8198" name="AutoShape 6"/>
          <p:cNvSpPr>
            <a:spLocks noChangeArrowheads="1"/>
          </p:cNvSpPr>
          <p:nvPr/>
        </p:nvSpPr>
        <p:spPr bwMode="auto">
          <a:xfrm>
            <a:off x="8539163" y="1825625"/>
            <a:ext cx="3227387" cy="1733550"/>
          </a:xfrm>
          <a:prstGeom prst="cloudCallout">
            <a:avLst>
              <a:gd name="adj1" fmla="val -67000"/>
              <a:gd name="adj2" fmla="val 49250"/>
            </a:avLst>
          </a:prstGeom>
          <a:noFill/>
          <a:ln w="19050">
            <a:solidFill>
              <a:srgbClr val="106AB3"/>
            </a:solidFill>
            <a:round/>
            <a:headEnd/>
            <a:tailEnd/>
          </a:ln>
        </p:spPr>
        <p:txBody>
          <a:bodyPr/>
          <a:lstStyle/>
          <a:p>
            <a:pPr algn="ctr"/>
            <a:r>
              <a:rPr lang="nl-NL" sz="2400" i="1">
                <a:solidFill>
                  <a:srgbClr val="106AB3"/>
                </a:solidFill>
                <a:latin typeface="Calibri" pitchFamily="34" charset="0"/>
              </a:rPr>
              <a:t>Denken doe je met een pen…</a:t>
            </a:r>
          </a:p>
          <a:p>
            <a:pPr algn="ctr"/>
            <a:r>
              <a:rPr lang="nl-NL" sz="2400" i="1">
                <a:solidFill>
                  <a:srgbClr val="106AB3"/>
                </a:solidFill>
                <a:latin typeface="Calibri" pitchFamily="34" charset="0"/>
              </a:rPr>
              <a:t>of tablet….</a:t>
            </a:r>
          </a:p>
        </p:txBody>
      </p:sp>
      <p:sp>
        <p:nvSpPr>
          <p:cNvPr id="3" name="Tijdelijke aanduiding voor voettekst 2">
            <a:extLst>
              <a:ext uri="{FF2B5EF4-FFF2-40B4-BE49-F238E27FC236}">
                <a16:creationId xmlns:a16="http://schemas.microsoft.com/office/drawing/2014/main" id="{2B5F5333-7ACD-1AC5-1885-6E3732D5280C}"/>
              </a:ext>
            </a:extLst>
          </p:cNvPr>
          <p:cNvSpPr>
            <a:spLocks noGrp="1"/>
          </p:cNvSpPr>
          <p:nvPr>
            <p:ph type="ftr" sz="quarter" idx="11"/>
          </p:nvPr>
        </p:nvSpPr>
        <p:spPr/>
        <p:txBody>
          <a:bodyPr/>
          <a:lstStyle/>
          <a:p>
            <a:pPr>
              <a:defRPr/>
            </a:pPr>
            <a:r>
              <a:rPr lang="nl-NL"/>
              <a:t>2I Losser 2024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838200" y="365125"/>
            <a:ext cx="10515600" cy="1014413"/>
          </a:xfrm>
        </p:spPr>
        <p:txBody>
          <a:bodyPr/>
          <a:lstStyle/>
          <a:p>
            <a:pPr eaLnBrk="1" hangingPunct="1"/>
            <a:r>
              <a:rPr lang="nl-NL"/>
              <a:t>Doelstellingen van vandaag</a:t>
            </a:r>
          </a:p>
        </p:txBody>
      </p:sp>
      <p:sp>
        <p:nvSpPr>
          <p:cNvPr id="5123" name="Rectangle 3"/>
          <p:cNvSpPr>
            <a:spLocks noGrp="1" noChangeArrowheads="1"/>
          </p:cNvSpPr>
          <p:nvPr>
            <p:ph idx="1"/>
          </p:nvPr>
        </p:nvSpPr>
        <p:spPr>
          <a:xfrm>
            <a:off x="365125" y="1233488"/>
            <a:ext cx="11603038" cy="5453062"/>
          </a:xfrm>
        </p:spPr>
        <p:txBody>
          <a:bodyPr>
            <a:normAutofit lnSpcReduction="10000"/>
          </a:bodyPr>
          <a:lstStyle/>
          <a:p>
            <a:pPr marL="360000" indent="-360000" eaLnBrk="1" hangingPunct="1">
              <a:lnSpc>
                <a:spcPct val="100000"/>
              </a:lnSpc>
              <a:spcBef>
                <a:spcPts val="600"/>
              </a:spcBef>
            </a:pPr>
            <a:r>
              <a:rPr lang="nl-NL" dirty="0"/>
              <a:t>Je kent de namen van je medecursisten,</a:t>
            </a:r>
          </a:p>
          <a:p>
            <a:pPr marL="360000" indent="-360000" eaLnBrk="1" hangingPunct="1">
              <a:lnSpc>
                <a:spcPct val="100000"/>
              </a:lnSpc>
              <a:spcBef>
                <a:spcPts val="600"/>
              </a:spcBef>
            </a:pPr>
            <a:r>
              <a:rPr lang="nl-NL" dirty="0"/>
              <a:t>je kent de gang van zaken tijdens de instructeurscursus en weet welke rol jij en jouw Instructeur Trainer/Leercoach daarin gaan spelen,</a:t>
            </a:r>
            <a:endParaRPr lang="nl-NL" dirty="0">
              <a:cs typeface="Calibri"/>
            </a:endParaRPr>
          </a:p>
          <a:p>
            <a:pPr marL="360000" indent="-360000" eaLnBrk="1" hangingPunct="1">
              <a:lnSpc>
                <a:spcPct val="100000"/>
              </a:lnSpc>
              <a:spcBef>
                <a:spcPts val="600"/>
              </a:spcBef>
            </a:pPr>
            <a:r>
              <a:rPr lang="nl-NL" dirty="0"/>
              <a:t>je kunt drie belangrijke taken van een instructeur noemen,</a:t>
            </a:r>
          </a:p>
          <a:p>
            <a:pPr marL="360000" indent="-360000" eaLnBrk="1" hangingPunct="1">
              <a:lnSpc>
                <a:spcPct val="100000"/>
              </a:lnSpc>
              <a:spcBef>
                <a:spcPts val="600"/>
              </a:spcBef>
            </a:pPr>
            <a:r>
              <a:rPr lang="nl-NL" dirty="0"/>
              <a:t>je hebt een beter beeld van jouw leerbehoefte en hoe deze zich verhoudt met de visie van de NOB,</a:t>
            </a:r>
          </a:p>
          <a:p>
            <a:pPr marL="360000" indent="-360000" eaLnBrk="1" hangingPunct="1">
              <a:lnSpc>
                <a:spcPct val="100000"/>
              </a:lnSpc>
              <a:spcBef>
                <a:spcPts val="600"/>
              </a:spcBef>
            </a:pPr>
            <a:r>
              <a:rPr lang="nl-NL" dirty="0"/>
              <a:t>je hebt kennisgemaakt met de vier aandachtspunten van ‘de Rode Draad’,</a:t>
            </a:r>
            <a:endParaRPr lang="nl-NL" dirty="0">
              <a:cs typeface="Calibri"/>
            </a:endParaRPr>
          </a:p>
          <a:p>
            <a:pPr marL="360000" indent="-360000" eaLnBrk="1" hangingPunct="1">
              <a:lnSpc>
                <a:spcPct val="100000"/>
              </a:lnSpc>
              <a:spcBef>
                <a:spcPts val="600"/>
              </a:spcBef>
            </a:pPr>
            <a:r>
              <a:rPr lang="nl-NL" dirty="0"/>
              <a:t>je weet waar de letters APRE voor staan als het gaat om het voorbereiden van een les,</a:t>
            </a:r>
            <a:endParaRPr lang="nl-NL" dirty="0">
              <a:cs typeface="Calibri"/>
            </a:endParaRPr>
          </a:p>
          <a:p>
            <a:pPr marL="360000" indent="-360000" eaLnBrk="1" hangingPunct="1">
              <a:lnSpc>
                <a:spcPct val="100000"/>
              </a:lnSpc>
              <a:spcBef>
                <a:spcPts val="600"/>
              </a:spcBef>
            </a:pPr>
            <a:r>
              <a:rPr lang="nl-NL" dirty="0"/>
              <a:t>je weet waar de letters SMART voor staan als het gaat om het voorbereiden van een les,</a:t>
            </a:r>
            <a:endParaRPr lang="nl-NL" dirty="0">
              <a:cs typeface="Calibri"/>
            </a:endParaRPr>
          </a:p>
          <a:p>
            <a:pPr marL="360000" indent="-360000" eaLnBrk="1" hangingPunct="1">
              <a:lnSpc>
                <a:spcPct val="100000"/>
              </a:lnSpc>
              <a:spcBef>
                <a:spcPts val="600"/>
              </a:spcBef>
            </a:pPr>
            <a:r>
              <a:rPr lang="nl-NL" dirty="0"/>
              <a:t>je hebt een onderwerp voor jouw </a:t>
            </a:r>
            <a:r>
              <a:rPr lang="nl-NL" dirty="0" err="1"/>
              <a:t>miniles</a:t>
            </a:r>
            <a:r>
              <a:rPr lang="nl-NL" dirty="0"/>
              <a:t>. 16-11 en 07-12</a:t>
            </a:r>
            <a:endParaRPr lang="nl-NL" dirty="0">
              <a:cs typeface="Calibri"/>
            </a:endParaRPr>
          </a:p>
        </p:txBody>
      </p:sp>
      <p:sp>
        <p:nvSpPr>
          <p:cNvPr id="2" name="Tijdelijke aanduiding voor voettekst 1">
            <a:extLst>
              <a:ext uri="{FF2B5EF4-FFF2-40B4-BE49-F238E27FC236}">
                <a16:creationId xmlns:a16="http://schemas.microsoft.com/office/drawing/2014/main" id="{7C59CE43-F088-04C6-9877-04816ED2A89D}"/>
              </a:ext>
            </a:extLst>
          </p:cNvPr>
          <p:cNvSpPr>
            <a:spLocks noGrp="1"/>
          </p:cNvSpPr>
          <p:nvPr>
            <p:ph type="ftr" sz="quarter" idx="11"/>
          </p:nvPr>
        </p:nvSpPr>
        <p:spPr/>
        <p:txBody>
          <a:bodyPr/>
          <a:lstStyle/>
          <a:p>
            <a:pPr>
              <a:defRPr/>
            </a:pPr>
            <a:r>
              <a:rPr lang="nl-NL"/>
              <a:t>2I Losser 2024</a:t>
            </a:r>
            <a:endParaRPr lang="nl-NL" dirty="0"/>
          </a:p>
        </p:txBody>
      </p:sp>
      <p:sp>
        <p:nvSpPr>
          <p:cNvPr id="7" name="Pijl: gekromd links 6">
            <a:hlinkClick r:id="rId3" action="ppaction://hlinksldjump"/>
            <a:extLst>
              <a:ext uri="{FF2B5EF4-FFF2-40B4-BE49-F238E27FC236}">
                <a16:creationId xmlns:a16="http://schemas.microsoft.com/office/drawing/2014/main" id="{9FA486F3-222C-04E4-4DFD-5D5410A55357}"/>
              </a:ext>
            </a:extLst>
          </p:cNvPr>
          <p:cNvSpPr/>
          <p:nvPr/>
        </p:nvSpPr>
        <p:spPr>
          <a:xfrm>
            <a:off x="11312165" y="6259398"/>
            <a:ext cx="405353" cy="395926"/>
          </a:xfrm>
          <a:prstGeom prst="curved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p:txBody>
          <a:bodyPr/>
          <a:lstStyle/>
          <a:p>
            <a:pPr eaLnBrk="1" hangingPunct="1"/>
            <a:r>
              <a:rPr lang="nl-NL"/>
              <a:t>Kennismaken</a:t>
            </a:r>
          </a:p>
        </p:txBody>
      </p:sp>
      <p:sp>
        <p:nvSpPr>
          <p:cNvPr id="25602" name="Tijdelijke aanduiding voor inhoud 2"/>
          <p:cNvSpPr>
            <a:spLocks noGrp="1"/>
          </p:cNvSpPr>
          <p:nvPr>
            <p:ph idx="1"/>
          </p:nvPr>
        </p:nvSpPr>
        <p:spPr/>
        <p:txBody>
          <a:bodyPr/>
          <a:lstStyle/>
          <a:p>
            <a:pPr eaLnBrk="1" hangingPunct="1"/>
            <a:r>
              <a:rPr lang="nl-NL" b="1" dirty="0"/>
              <a:t>Wie zijn jouw collega cursisten?</a:t>
            </a:r>
          </a:p>
          <a:p>
            <a:pPr marL="457200" lvl="1" indent="0" eaLnBrk="1" hangingPunct="1">
              <a:buNone/>
            </a:pPr>
            <a:endParaRPr lang="nl-NL" dirty="0"/>
          </a:p>
          <a:p>
            <a:pPr marL="457200" lvl="1" indent="0" eaLnBrk="1" hangingPunct="1">
              <a:buNone/>
            </a:pPr>
            <a:endParaRPr lang="nl-NL" dirty="0"/>
          </a:p>
          <a:p>
            <a:pPr marL="457200" lvl="1" indent="0" eaLnBrk="1" hangingPunct="1">
              <a:buNone/>
            </a:pPr>
            <a:endParaRPr lang="nl-NL" dirty="0"/>
          </a:p>
          <a:p>
            <a:pPr eaLnBrk="1" hangingPunct="1"/>
            <a:r>
              <a:rPr lang="nl-NL" dirty="0"/>
              <a:t>Welke introductie past bij welke foto?</a:t>
            </a:r>
          </a:p>
          <a:p>
            <a:pPr marL="0" indent="0" eaLnBrk="1" hangingPunct="1">
              <a:buNone/>
            </a:pPr>
            <a:br>
              <a:rPr lang="nl-NL" dirty="0"/>
            </a:br>
            <a:endParaRPr lang="nl-NL" dirty="0"/>
          </a:p>
          <a:p>
            <a:pPr marL="0" indent="0" eaLnBrk="1" hangingPunct="1">
              <a:buNone/>
            </a:pPr>
            <a:endParaRPr lang="nl-NL" dirty="0"/>
          </a:p>
        </p:txBody>
      </p:sp>
      <p:sp>
        <p:nvSpPr>
          <p:cNvPr id="2" name="Tijdelijke aanduiding voor voettekst 1">
            <a:extLst>
              <a:ext uri="{FF2B5EF4-FFF2-40B4-BE49-F238E27FC236}">
                <a16:creationId xmlns:a16="http://schemas.microsoft.com/office/drawing/2014/main" id="{59179DD8-5A0D-4BFF-A3A8-64896A79D845}"/>
              </a:ext>
            </a:extLst>
          </p:cNvPr>
          <p:cNvSpPr>
            <a:spLocks noGrp="1"/>
          </p:cNvSpPr>
          <p:nvPr>
            <p:ph type="ftr" sz="quarter" idx="11"/>
          </p:nvPr>
        </p:nvSpPr>
        <p:spPr/>
        <p:txBody>
          <a:bodyPr/>
          <a:lstStyle/>
          <a:p>
            <a:pPr>
              <a:defRPr/>
            </a:pPr>
            <a:r>
              <a:rPr lang="nl-NL"/>
              <a:t>2I Losser 2024</a:t>
            </a:r>
            <a:endParaRPr lang="nl-NL"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a:xfrm>
            <a:off x="2645246" y="372767"/>
            <a:ext cx="3935471" cy="1325563"/>
          </a:xfrm>
        </p:spPr>
        <p:txBody>
          <a:bodyPr/>
          <a:lstStyle/>
          <a:p>
            <a:pPr eaLnBrk="1" hangingPunct="1"/>
            <a:r>
              <a:rPr lang="nl-NL" dirty="0"/>
              <a:t>Kennismaken</a:t>
            </a:r>
          </a:p>
        </p:txBody>
      </p:sp>
      <p:sp>
        <p:nvSpPr>
          <p:cNvPr id="25602" name="Tijdelijke aanduiding voor inhoud 2"/>
          <p:cNvSpPr>
            <a:spLocks noGrp="1"/>
          </p:cNvSpPr>
          <p:nvPr>
            <p:ph idx="1"/>
          </p:nvPr>
        </p:nvSpPr>
        <p:spPr>
          <a:xfrm>
            <a:off x="838200" y="1250830"/>
            <a:ext cx="10515600" cy="5408762"/>
          </a:xfrm>
        </p:spPr>
        <p:txBody>
          <a:bodyPr/>
          <a:lstStyle/>
          <a:p>
            <a:pPr marL="0" indent="0" eaLnBrk="1" hangingPunct="1">
              <a:buNone/>
            </a:pPr>
            <a:br>
              <a:rPr lang="nl-NL" dirty="0"/>
            </a:br>
            <a:endParaRPr lang="nl-NL" dirty="0"/>
          </a:p>
          <a:p>
            <a:pPr marL="0" indent="0" eaLnBrk="1" hangingPunct="1">
              <a:buNone/>
            </a:pPr>
            <a:endParaRPr lang="nl-NL" dirty="0"/>
          </a:p>
        </p:txBody>
      </p:sp>
      <p:pic>
        <p:nvPicPr>
          <p:cNvPr id="3" name="Afbeelding 2">
            <a:extLst>
              <a:ext uri="{FF2B5EF4-FFF2-40B4-BE49-F238E27FC236}">
                <a16:creationId xmlns:a16="http://schemas.microsoft.com/office/drawing/2014/main" id="{8C0084AC-EDA4-1BC0-3068-06DA09123028}"/>
              </a:ext>
            </a:extLst>
          </p:cNvPr>
          <p:cNvPicPr>
            <a:picLocks noChangeAspect="1"/>
          </p:cNvPicPr>
          <p:nvPr/>
        </p:nvPicPr>
        <p:blipFill>
          <a:blip r:embed="rId4"/>
          <a:stretch>
            <a:fillRect/>
          </a:stretch>
        </p:blipFill>
        <p:spPr>
          <a:xfrm>
            <a:off x="607557" y="2341023"/>
            <a:ext cx="1457528" cy="1829055"/>
          </a:xfrm>
          <a:prstGeom prst="rect">
            <a:avLst/>
          </a:prstGeom>
        </p:spPr>
      </p:pic>
      <p:pic>
        <p:nvPicPr>
          <p:cNvPr id="8" name="Afbeelding 7">
            <a:extLst>
              <a:ext uri="{FF2B5EF4-FFF2-40B4-BE49-F238E27FC236}">
                <a16:creationId xmlns:a16="http://schemas.microsoft.com/office/drawing/2014/main" id="{D2D6C5E9-4CC5-A557-F53A-E9EAB3B6828F}"/>
              </a:ext>
            </a:extLst>
          </p:cNvPr>
          <p:cNvPicPr>
            <a:picLocks noChangeAspect="1"/>
          </p:cNvPicPr>
          <p:nvPr/>
        </p:nvPicPr>
        <p:blipFill>
          <a:blip r:embed="rId5"/>
          <a:stretch>
            <a:fillRect/>
          </a:stretch>
        </p:blipFill>
        <p:spPr>
          <a:xfrm>
            <a:off x="5030616" y="2378522"/>
            <a:ext cx="1391471" cy="1871979"/>
          </a:xfrm>
          <a:prstGeom prst="rect">
            <a:avLst/>
          </a:prstGeom>
        </p:spPr>
      </p:pic>
      <p:pic>
        <p:nvPicPr>
          <p:cNvPr id="10" name="Afbeelding 9">
            <a:extLst>
              <a:ext uri="{FF2B5EF4-FFF2-40B4-BE49-F238E27FC236}">
                <a16:creationId xmlns:a16="http://schemas.microsoft.com/office/drawing/2014/main" id="{009DA8E8-4F98-EF73-8A84-3748F38B48BA}"/>
              </a:ext>
            </a:extLst>
          </p:cNvPr>
          <p:cNvPicPr>
            <a:picLocks noChangeAspect="1"/>
          </p:cNvPicPr>
          <p:nvPr/>
        </p:nvPicPr>
        <p:blipFill>
          <a:blip r:embed="rId6"/>
          <a:stretch>
            <a:fillRect/>
          </a:stretch>
        </p:blipFill>
        <p:spPr>
          <a:xfrm>
            <a:off x="7047225" y="2341023"/>
            <a:ext cx="1490775" cy="1863468"/>
          </a:xfrm>
          <a:prstGeom prst="rect">
            <a:avLst/>
          </a:prstGeom>
        </p:spPr>
      </p:pic>
      <p:pic>
        <p:nvPicPr>
          <p:cNvPr id="12" name="Afbeelding 11">
            <a:extLst>
              <a:ext uri="{FF2B5EF4-FFF2-40B4-BE49-F238E27FC236}">
                <a16:creationId xmlns:a16="http://schemas.microsoft.com/office/drawing/2014/main" id="{0140F0E5-424D-680A-1409-72FC8F7EC4F4}"/>
              </a:ext>
            </a:extLst>
          </p:cNvPr>
          <p:cNvPicPr>
            <a:picLocks noChangeAspect="1"/>
          </p:cNvPicPr>
          <p:nvPr/>
        </p:nvPicPr>
        <p:blipFill>
          <a:blip r:embed="rId7"/>
          <a:stretch>
            <a:fillRect/>
          </a:stretch>
        </p:blipFill>
        <p:spPr>
          <a:xfrm>
            <a:off x="9353985" y="2302310"/>
            <a:ext cx="1615864" cy="1891295"/>
          </a:xfrm>
          <a:prstGeom prst="rect">
            <a:avLst/>
          </a:prstGeom>
        </p:spPr>
      </p:pic>
      <p:pic>
        <p:nvPicPr>
          <p:cNvPr id="14" name="Afbeelding 13">
            <a:extLst>
              <a:ext uri="{FF2B5EF4-FFF2-40B4-BE49-F238E27FC236}">
                <a16:creationId xmlns:a16="http://schemas.microsoft.com/office/drawing/2014/main" id="{18746887-0940-3D38-6759-8166BAA8448C}"/>
              </a:ext>
            </a:extLst>
          </p:cNvPr>
          <p:cNvPicPr>
            <a:picLocks noChangeAspect="1"/>
          </p:cNvPicPr>
          <p:nvPr/>
        </p:nvPicPr>
        <p:blipFill>
          <a:blip r:embed="rId8"/>
          <a:stretch>
            <a:fillRect/>
          </a:stretch>
        </p:blipFill>
        <p:spPr>
          <a:xfrm>
            <a:off x="591845" y="4617632"/>
            <a:ext cx="1457528" cy="1947166"/>
          </a:xfrm>
          <a:prstGeom prst="rect">
            <a:avLst/>
          </a:prstGeom>
        </p:spPr>
      </p:pic>
      <p:pic>
        <p:nvPicPr>
          <p:cNvPr id="16" name="Afbeelding 15">
            <a:extLst>
              <a:ext uri="{FF2B5EF4-FFF2-40B4-BE49-F238E27FC236}">
                <a16:creationId xmlns:a16="http://schemas.microsoft.com/office/drawing/2014/main" id="{6DE032A0-EDCD-EF1E-4140-FDA3840145E5}"/>
              </a:ext>
            </a:extLst>
          </p:cNvPr>
          <p:cNvPicPr>
            <a:picLocks noChangeAspect="1"/>
          </p:cNvPicPr>
          <p:nvPr/>
        </p:nvPicPr>
        <p:blipFill>
          <a:blip r:embed="rId9"/>
          <a:stretch>
            <a:fillRect/>
          </a:stretch>
        </p:blipFill>
        <p:spPr>
          <a:xfrm>
            <a:off x="2792113" y="4606215"/>
            <a:ext cx="1497200" cy="1970000"/>
          </a:xfrm>
          <a:prstGeom prst="rect">
            <a:avLst/>
          </a:prstGeom>
        </p:spPr>
      </p:pic>
      <p:pic>
        <p:nvPicPr>
          <p:cNvPr id="4" name="Afbeelding 3">
            <a:extLst>
              <a:ext uri="{FF2B5EF4-FFF2-40B4-BE49-F238E27FC236}">
                <a16:creationId xmlns:a16="http://schemas.microsoft.com/office/drawing/2014/main" id="{AEA28BD6-5ADE-1C3E-DFCD-4BCB45937760}"/>
              </a:ext>
            </a:extLst>
          </p:cNvPr>
          <p:cNvPicPr>
            <a:picLocks noChangeAspect="1"/>
          </p:cNvPicPr>
          <p:nvPr/>
        </p:nvPicPr>
        <p:blipFill>
          <a:blip r:embed="rId10"/>
          <a:stretch>
            <a:fillRect/>
          </a:stretch>
        </p:blipFill>
        <p:spPr>
          <a:xfrm>
            <a:off x="2869111" y="2378522"/>
            <a:ext cx="1463243" cy="1829054"/>
          </a:xfrm>
          <a:prstGeom prst="rect">
            <a:avLst/>
          </a:prstGeom>
        </p:spPr>
      </p:pic>
      <p:sp>
        <p:nvSpPr>
          <p:cNvPr id="5" name="Tekstvak 4">
            <a:extLst>
              <a:ext uri="{FF2B5EF4-FFF2-40B4-BE49-F238E27FC236}">
                <a16:creationId xmlns:a16="http://schemas.microsoft.com/office/drawing/2014/main" id="{50AE5E8A-E626-8A7C-5985-BBB6F32A636C}"/>
              </a:ext>
            </a:extLst>
          </p:cNvPr>
          <p:cNvSpPr txBox="1"/>
          <p:nvPr/>
        </p:nvSpPr>
        <p:spPr>
          <a:xfrm>
            <a:off x="2629614" y="4223459"/>
            <a:ext cx="1924106" cy="369332"/>
          </a:xfrm>
          <a:prstGeom prst="rect">
            <a:avLst/>
          </a:prstGeom>
          <a:noFill/>
        </p:spPr>
        <p:txBody>
          <a:bodyPr wrap="square" rtlCol="0">
            <a:spAutoFit/>
          </a:bodyPr>
          <a:lstStyle/>
          <a:p>
            <a:r>
              <a:rPr lang="nl-NL" dirty="0"/>
              <a:t>Joey Broeklagen</a:t>
            </a:r>
          </a:p>
        </p:txBody>
      </p:sp>
      <p:sp>
        <p:nvSpPr>
          <p:cNvPr id="6" name="Tekstvak 5">
            <a:extLst>
              <a:ext uri="{FF2B5EF4-FFF2-40B4-BE49-F238E27FC236}">
                <a16:creationId xmlns:a16="http://schemas.microsoft.com/office/drawing/2014/main" id="{F2161F9C-31C7-1EF6-C4E0-B314695740C4}"/>
              </a:ext>
            </a:extLst>
          </p:cNvPr>
          <p:cNvSpPr txBox="1"/>
          <p:nvPr/>
        </p:nvSpPr>
        <p:spPr>
          <a:xfrm>
            <a:off x="299430" y="4193605"/>
            <a:ext cx="2167668" cy="369332"/>
          </a:xfrm>
          <a:prstGeom prst="rect">
            <a:avLst/>
          </a:prstGeom>
          <a:noFill/>
        </p:spPr>
        <p:txBody>
          <a:bodyPr wrap="square" rtlCol="0">
            <a:spAutoFit/>
          </a:bodyPr>
          <a:lstStyle/>
          <a:p>
            <a:r>
              <a:rPr lang="nl-NL" dirty="0"/>
              <a:t>Sander Veldkamp</a:t>
            </a:r>
          </a:p>
        </p:txBody>
      </p:sp>
      <p:sp>
        <p:nvSpPr>
          <p:cNvPr id="7" name="Tekstvak 6">
            <a:extLst>
              <a:ext uri="{FF2B5EF4-FFF2-40B4-BE49-F238E27FC236}">
                <a16:creationId xmlns:a16="http://schemas.microsoft.com/office/drawing/2014/main" id="{6E212AB1-A4BF-E07D-C4B1-F33B525839ED}"/>
              </a:ext>
            </a:extLst>
          </p:cNvPr>
          <p:cNvSpPr txBox="1"/>
          <p:nvPr/>
        </p:nvSpPr>
        <p:spPr>
          <a:xfrm>
            <a:off x="9399523" y="4193605"/>
            <a:ext cx="1524788" cy="369332"/>
          </a:xfrm>
          <a:prstGeom prst="rect">
            <a:avLst/>
          </a:prstGeom>
          <a:noFill/>
        </p:spPr>
        <p:txBody>
          <a:bodyPr wrap="square" rtlCol="0">
            <a:spAutoFit/>
          </a:bodyPr>
          <a:lstStyle/>
          <a:p>
            <a:r>
              <a:rPr lang="nl-NL" dirty="0"/>
              <a:t>Daan Jacobs</a:t>
            </a:r>
          </a:p>
        </p:txBody>
      </p:sp>
      <p:sp>
        <p:nvSpPr>
          <p:cNvPr id="9" name="Tekstvak 8">
            <a:extLst>
              <a:ext uri="{FF2B5EF4-FFF2-40B4-BE49-F238E27FC236}">
                <a16:creationId xmlns:a16="http://schemas.microsoft.com/office/drawing/2014/main" id="{C984AF33-DE97-7AA2-B9CE-F4843913CE8B}"/>
              </a:ext>
            </a:extLst>
          </p:cNvPr>
          <p:cNvSpPr txBox="1"/>
          <p:nvPr/>
        </p:nvSpPr>
        <p:spPr>
          <a:xfrm>
            <a:off x="4844727" y="4236883"/>
            <a:ext cx="1735990" cy="369332"/>
          </a:xfrm>
          <a:prstGeom prst="rect">
            <a:avLst/>
          </a:prstGeom>
          <a:noFill/>
        </p:spPr>
        <p:txBody>
          <a:bodyPr wrap="square" rtlCol="0">
            <a:spAutoFit/>
          </a:bodyPr>
          <a:lstStyle/>
          <a:p>
            <a:r>
              <a:rPr lang="nl-NL" dirty="0"/>
              <a:t>Justin te Wildt</a:t>
            </a:r>
          </a:p>
        </p:txBody>
      </p:sp>
      <p:sp>
        <p:nvSpPr>
          <p:cNvPr id="11" name="Tekstvak 10">
            <a:extLst>
              <a:ext uri="{FF2B5EF4-FFF2-40B4-BE49-F238E27FC236}">
                <a16:creationId xmlns:a16="http://schemas.microsoft.com/office/drawing/2014/main" id="{0FCBF0A2-741F-69D9-049E-61C64F5B3BDD}"/>
              </a:ext>
            </a:extLst>
          </p:cNvPr>
          <p:cNvSpPr txBox="1"/>
          <p:nvPr/>
        </p:nvSpPr>
        <p:spPr>
          <a:xfrm>
            <a:off x="6797758" y="4221829"/>
            <a:ext cx="2225858" cy="369332"/>
          </a:xfrm>
          <a:prstGeom prst="rect">
            <a:avLst/>
          </a:prstGeom>
          <a:noFill/>
        </p:spPr>
        <p:txBody>
          <a:bodyPr wrap="square" rtlCol="0">
            <a:spAutoFit/>
          </a:bodyPr>
          <a:lstStyle/>
          <a:p>
            <a:r>
              <a:rPr lang="nl-NL" dirty="0"/>
              <a:t>Jeroen </a:t>
            </a:r>
            <a:r>
              <a:rPr lang="nl-NL" dirty="0" err="1"/>
              <a:t>Levöleger</a:t>
            </a:r>
            <a:endParaRPr lang="nl-NL" dirty="0"/>
          </a:p>
        </p:txBody>
      </p:sp>
      <p:sp>
        <p:nvSpPr>
          <p:cNvPr id="13" name="Tekstvak 12">
            <a:extLst>
              <a:ext uri="{FF2B5EF4-FFF2-40B4-BE49-F238E27FC236}">
                <a16:creationId xmlns:a16="http://schemas.microsoft.com/office/drawing/2014/main" id="{F73A05D6-4B44-BEF2-D136-2D04372A736F}"/>
              </a:ext>
            </a:extLst>
          </p:cNvPr>
          <p:cNvSpPr txBox="1"/>
          <p:nvPr/>
        </p:nvSpPr>
        <p:spPr>
          <a:xfrm>
            <a:off x="2660415" y="6539834"/>
            <a:ext cx="1686064" cy="369332"/>
          </a:xfrm>
          <a:prstGeom prst="rect">
            <a:avLst/>
          </a:prstGeom>
          <a:noFill/>
        </p:spPr>
        <p:txBody>
          <a:bodyPr wrap="square" rtlCol="0">
            <a:spAutoFit/>
          </a:bodyPr>
          <a:lstStyle/>
          <a:p>
            <a:r>
              <a:rPr lang="nl-NL" dirty="0"/>
              <a:t>Harco Kikkers</a:t>
            </a:r>
          </a:p>
        </p:txBody>
      </p:sp>
      <p:sp>
        <p:nvSpPr>
          <p:cNvPr id="15" name="Tekstvak 14">
            <a:extLst>
              <a:ext uri="{FF2B5EF4-FFF2-40B4-BE49-F238E27FC236}">
                <a16:creationId xmlns:a16="http://schemas.microsoft.com/office/drawing/2014/main" id="{0EBB5035-305B-0862-8959-0DA751ED63E6}"/>
              </a:ext>
            </a:extLst>
          </p:cNvPr>
          <p:cNvSpPr txBox="1"/>
          <p:nvPr/>
        </p:nvSpPr>
        <p:spPr>
          <a:xfrm>
            <a:off x="590040" y="6521183"/>
            <a:ext cx="1592173" cy="369332"/>
          </a:xfrm>
          <a:prstGeom prst="rect">
            <a:avLst/>
          </a:prstGeom>
          <a:noFill/>
        </p:spPr>
        <p:txBody>
          <a:bodyPr wrap="square" rtlCol="0">
            <a:spAutoFit/>
          </a:bodyPr>
          <a:lstStyle/>
          <a:p>
            <a:r>
              <a:rPr lang="nl-NL" dirty="0"/>
              <a:t>Mark Gerber</a:t>
            </a:r>
          </a:p>
        </p:txBody>
      </p:sp>
      <p:sp>
        <p:nvSpPr>
          <p:cNvPr id="17" name="Tekstvak 16">
            <a:extLst>
              <a:ext uri="{FF2B5EF4-FFF2-40B4-BE49-F238E27FC236}">
                <a16:creationId xmlns:a16="http://schemas.microsoft.com/office/drawing/2014/main" id="{553817C7-BAD5-4B98-2A7B-33414B1A39ED}"/>
              </a:ext>
            </a:extLst>
          </p:cNvPr>
          <p:cNvSpPr txBox="1"/>
          <p:nvPr/>
        </p:nvSpPr>
        <p:spPr>
          <a:xfrm>
            <a:off x="9193292" y="6539834"/>
            <a:ext cx="1876327" cy="369332"/>
          </a:xfrm>
          <a:prstGeom prst="rect">
            <a:avLst/>
          </a:prstGeom>
          <a:noFill/>
        </p:spPr>
        <p:txBody>
          <a:bodyPr wrap="square" rtlCol="0">
            <a:spAutoFit/>
          </a:bodyPr>
          <a:lstStyle/>
          <a:p>
            <a:r>
              <a:rPr lang="nl-NL" dirty="0"/>
              <a:t>Rutger Brouwer</a:t>
            </a:r>
          </a:p>
        </p:txBody>
      </p:sp>
      <p:sp>
        <p:nvSpPr>
          <p:cNvPr id="18" name="Tekstvak 17">
            <a:extLst>
              <a:ext uri="{FF2B5EF4-FFF2-40B4-BE49-F238E27FC236}">
                <a16:creationId xmlns:a16="http://schemas.microsoft.com/office/drawing/2014/main" id="{126B204D-7A71-DCB9-8D1E-2AC0837E46A1}"/>
              </a:ext>
            </a:extLst>
          </p:cNvPr>
          <p:cNvSpPr txBox="1"/>
          <p:nvPr/>
        </p:nvSpPr>
        <p:spPr>
          <a:xfrm>
            <a:off x="7096848" y="6530595"/>
            <a:ext cx="1686064" cy="369332"/>
          </a:xfrm>
          <a:prstGeom prst="rect">
            <a:avLst/>
          </a:prstGeom>
          <a:noFill/>
        </p:spPr>
        <p:txBody>
          <a:bodyPr wrap="square" rtlCol="0">
            <a:spAutoFit/>
          </a:bodyPr>
          <a:lstStyle/>
          <a:p>
            <a:r>
              <a:rPr lang="nl-NL" dirty="0"/>
              <a:t>Brigitte Colin</a:t>
            </a:r>
          </a:p>
        </p:txBody>
      </p:sp>
      <p:pic>
        <p:nvPicPr>
          <p:cNvPr id="2" name="Afbeelding 1">
            <a:extLst>
              <a:ext uri="{FF2B5EF4-FFF2-40B4-BE49-F238E27FC236}">
                <a16:creationId xmlns:a16="http://schemas.microsoft.com/office/drawing/2014/main" id="{03534C47-4BBB-5C98-97A8-4BCB09BA1FDF}"/>
              </a:ext>
            </a:extLst>
          </p:cNvPr>
          <p:cNvPicPr>
            <a:picLocks noChangeAspect="1"/>
          </p:cNvPicPr>
          <p:nvPr/>
        </p:nvPicPr>
        <p:blipFill>
          <a:blip r:embed="rId11"/>
          <a:stretch>
            <a:fillRect/>
          </a:stretch>
        </p:blipFill>
        <p:spPr>
          <a:xfrm>
            <a:off x="9218892" y="4754341"/>
            <a:ext cx="1732569" cy="1785493"/>
          </a:xfrm>
          <a:prstGeom prst="rect">
            <a:avLst/>
          </a:prstGeom>
        </p:spPr>
      </p:pic>
      <p:pic>
        <p:nvPicPr>
          <p:cNvPr id="19" name="Afbeelding 18">
            <a:extLst>
              <a:ext uri="{FF2B5EF4-FFF2-40B4-BE49-F238E27FC236}">
                <a16:creationId xmlns:a16="http://schemas.microsoft.com/office/drawing/2014/main" id="{E48081C7-890F-C51D-6B84-3EC7296C4251}"/>
              </a:ext>
            </a:extLst>
          </p:cNvPr>
          <p:cNvPicPr>
            <a:picLocks noChangeAspect="1"/>
          </p:cNvPicPr>
          <p:nvPr/>
        </p:nvPicPr>
        <p:blipFill>
          <a:blip r:embed="rId12"/>
          <a:srcRect l="4257" r="2809"/>
          <a:stretch/>
        </p:blipFill>
        <p:spPr>
          <a:xfrm>
            <a:off x="7040940" y="4565585"/>
            <a:ext cx="1580677" cy="2051259"/>
          </a:xfrm>
          <a:prstGeom prst="rect">
            <a:avLst/>
          </a:prstGeom>
        </p:spPr>
      </p:pic>
      <p:pic>
        <p:nvPicPr>
          <p:cNvPr id="23" name="Afbeelding 22">
            <a:extLst>
              <a:ext uri="{FF2B5EF4-FFF2-40B4-BE49-F238E27FC236}">
                <a16:creationId xmlns:a16="http://schemas.microsoft.com/office/drawing/2014/main" id="{EEE4BB7C-A401-442E-B00D-19D63358A277}"/>
              </a:ext>
            </a:extLst>
          </p:cNvPr>
          <p:cNvPicPr>
            <a:picLocks noChangeAspect="1"/>
          </p:cNvPicPr>
          <p:nvPr/>
        </p:nvPicPr>
        <p:blipFill>
          <a:blip r:embed="rId13"/>
          <a:stretch>
            <a:fillRect/>
          </a:stretch>
        </p:blipFill>
        <p:spPr>
          <a:xfrm>
            <a:off x="607557" y="41599"/>
            <a:ext cx="1283951" cy="1812102"/>
          </a:xfrm>
          <a:prstGeom prst="rect">
            <a:avLst/>
          </a:prstGeom>
        </p:spPr>
      </p:pic>
      <p:sp>
        <p:nvSpPr>
          <p:cNvPr id="28" name="Tekstvak 27">
            <a:extLst>
              <a:ext uri="{FF2B5EF4-FFF2-40B4-BE49-F238E27FC236}">
                <a16:creationId xmlns:a16="http://schemas.microsoft.com/office/drawing/2014/main" id="{BD122C96-2156-0FDE-3D19-3CC4954D9FFA}"/>
              </a:ext>
            </a:extLst>
          </p:cNvPr>
          <p:cNvSpPr txBox="1"/>
          <p:nvPr/>
        </p:nvSpPr>
        <p:spPr>
          <a:xfrm>
            <a:off x="7005846" y="1866939"/>
            <a:ext cx="1573531" cy="369332"/>
          </a:xfrm>
          <a:prstGeom prst="rect">
            <a:avLst/>
          </a:prstGeom>
          <a:noFill/>
        </p:spPr>
        <p:txBody>
          <a:bodyPr wrap="square" rtlCol="0">
            <a:spAutoFit/>
          </a:bodyPr>
          <a:lstStyle/>
          <a:p>
            <a:r>
              <a:rPr lang="nl-NL" dirty="0"/>
              <a:t>Kasper Evers</a:t>
            </a:r>
          </a:p>
        </p:txBody>
      </p:sp>
      <p:sp>
        <p:nvSpPr>
          <p:cNvPr id="29" name="Tekstvak 28">
            <a:extLst>
              <a:ext uri="{FF2B5EF4-FFF2-40B4-BE49-F238E27FC236}">
                <a16:creationId xmlns:a16="http://schemas.microsoft.com/office/drawing/2014/main" id="{1990FA1F-F010-EAC2-98E7-B3EF3D6A6685}"/>
              </a:ext>
            </a:extLst>
          </p:cNvPr>
          <p:cNvSpPr txBox="1"/>
          <p:nvPr/>
        </p:nvSpPr>
        <p:spPr>
          <a:xfrm>
            <a:off x="662745" y="1853701"/>
            <a:ext cx="1347152" cy="369332"/>
          </a:xfrm>
          <a:prstGeom prst="rect">
            <a:avLst/>
          </a:prstGeom>
          <a:noFill/>
        </p:spPr>
        <p:txBody>
          <a:bodyPr wrap="square" rtlCol="0">
            <a:spAutoFit/>
          </a:bodyPr>
          <a:lstStyle/>
          <a:p>
            <a:r>
              <a:rPr lang="nl-NL" dirty="0"/>
              <a:t>Rob Kool</a:t>
            </a:r>
          </a:p>
        </p:txBody>
      </p:sp>
      <p:pic>
        <p:nvPicPr>
          <p:cNvPr id="30" name="Afbeelding 29">
            <a:extLst>
              <a:ext uri="{FF2B5EF4-FFF2-40B4-BE49-F238E27FC236}">
                <a16:creationId xmlns:a16="http://schemas.microsoft.com/office/drawing/2014/main" id="{F70F5569-CFFD-1A21-D397-C81EDB61419C}"/>
              </a:ext>
            </a:extLst>
          </p:cNvPr>
          <p:cNvPicPr>
            <a:picLocks noChangeAspect="1"/>
          </p:cNvPicPr>
          <p:nvPr/>
        </p:nvPicPr>
        <p:blipFill>
          <a:blip r:embed="rId14"/>
          <a:stretch>
            <a:fillRect/>
          </a:stretch>
        </p:blipFill>
        <p:spPr>
          <a:xfrm>
            <a:off x="4739303" y="4712426"/>
            <a:ext cx="1947166" cy="1947166"/>
          </a:xfrm>
          <a:prstGeom prst="rect">
            <a:avLst/>
          </a:prstGeom>
        </p:spPr>
      </p:pic>
      <p:pic>
        <p:nvPicPr>
          <p:cNvPr id="22" name="Afbeelding 21">
            <a:extLst>
              <a:ext uri="{FF2B5EF4-FFF2-40B4-BE49-F238E27FC236}">
                <a16:creationId xmlns:a16="http://schemas.microsoft.com/office/drawing/2014/main" id="{B5A0B299-EB51-C720-4F36-BB16FE650A41}"/>
              </a:ext>
            </a:extLst>
          </p:cNvPr>
          <p:cNvPicPr>
            <a:picLocks noChangeAspect="1"/>
          </p:cNvPicPr>
          <p:nvPr/>
        </p:nvPicPr>
        <p:blipFill>
          <a:blip r:embed="rId15"/>
          <a:stretch>
            <a:fillRect/>
          </a:stretch>
        </p:blipFill>
        <p:spPr>
          <a:xfrm>
            <a:off x="7185452" y="55369"/>
            <a:ext cx="1283951" cy="1815689"/>
          </a:xfrm>
          <a:prstGeom prst="rect">
            <a:avLst/>
          </a:prstGeom>
        </p:spPr>
      </p:pic>
    </p:spTree>
    <p:extLst>
      <p:ext uri="{BB962C8B-B14F-4D97-AF65-F5344CB8AC3E}">
        <p14:creationId xmlns:p14="http://schemas.microsoft.com/office/powerpoint/2010/main" val="894484886"/>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p:txBody>
          <a:bodyPr/>
          <a:lstStyle/>
          <a:p>
            <a:pPr eaLnBrk="1" hangingPunct="1"/>
            <a:r>
              <a:rPr lang="nl-NL"/>
              <a:t>Kennismaken</a:t>
            </a:r>
          </a:p>
        </p:txBody>
      </p:sp>
      <p:sp>
        <p:nvSpPr>
          <p:cNvPr id="25602" name="Tijdelijke aanduiding voor inhoud 2"/>
          <p:cNvSpPr>
            <a:spLocks noGrp="1"/>
          </p:cNvSpPr>
          <p:nvPr>
            <p:ph idx="1"/>
          </p:nvPr>
        </p:nvSpPr>
        <p:spPr/>
        <p:txBody>
          <a:bodyPr/>
          <a:lstStyle/>
          <a:p>
            <a:pPr eaLnBrk="1" hangingPunct="1"/>
            <a:r>
              <a:rPr lang="nl-NL" dirty="0"/>
              <a:t>Wat hebben jullie gemeen BEHALVE duiken? </a:t>
            </a:r>
          </a:p>
          <a:p>
            <a:pPr eaLnBrk="1" hangingPunct="1"/>
            <a:endParaRPr lang="nl-NL" dirty="0"/>
          </a:p>
          <a:p>
            <a:pPr marL="457200" lvl="1" indent="0" eaLnBrk="1" hangingPunct="1">
              <a:buNone/>
            </a:pPr>
            <a:r>
              <a:rPr lang="nl-NL" dirty="0"/>
              <a:t>3 groepjes.</a:t>
            </a:r>
          </a:p>
          <a:p>
            <a:pPr marL="457200" lvl="1" indent="0" eaLnBrk="1" hangingPunct="1">
              <a:buNone/>
            </a:pPr>
            <a:r>
              <a:rPr lang="nl-NL" dirty="0"/>
              <a:t>	1.	Daan, Justin, Jeroen,</a:t>
            </a:r>
          </a:p>
          <a:p>
            <a:pPr marL="457200" lvl="1" indent="0" eaLnBrk="1" hangingPunct="1">
              <a:buNone/>
            </a:pPr>
            <a:r>
              <a:rPr lang="nl-NL" dirty="0"/>
              <a:t>	2.	Harco, Rutger, Mark</a:t>
            </a:r>
          </a:p>
          <a:p>
            <a:pPr marL="457200" lvl="1" indent="0" eaLnBrk="1" hangingPunct="1">
              <a:buNone/>
            </a:pPr>
            <a:r>
              <a:rPr lang="nl-NL" dirty="0"/>
              <a:t>	3.	Joey, Sander, Brigitte</a:t>
            </a:r>
          </a:p>
          <a:p>
            <a:pPr marL="457200" lvl="1" indent="0" eaLnBrk="1" hangingPunct="1">
              <a:buNone/>
            </a:pPr>
            <a:endParaRPr lang="nl-NL" dirty="0"/>
          </a:p>
          <a:p>
            <a:pPr marL="457200" lvl="1" indent="0" eaLnBrk="1" hangingPunct="1">
              <a:buNone/>
            </a:pPr>
            <a:r>
              <a:rPr lang="nl-NL" dirty="0"/>
              <a:t>Presenteer per groep de bevindingen</a:t>
            </a:r>
          </a:p>
        </p:txBody>
      </p:sp>
      <p:sp>
        <p:nvSpPr>
          <p:cNvPr id="25603" name="Tekstvak 4"/>
          <p:cNvSpPr txBox="1">
            <a:spLocks noChangeArrowheads="1"/>
          </p:cNvSpPr>
          <p:nvPr/>
        </p:nvSpPr>
        <p:spPr bwMode="auto">
          <a:xfrm>
            <a:off x="6918325" y="4330700"/>
            <a:ext cx="3935413" cy="708025"/>
          </a:xfrm>
          <a:prstGeom prst="rect">
            <a:avLst/>
          </a:prstGeom>
          <a:noFill/>
          <a:ln w="9525">
            <a:noFill/>
            <a:miter lim="800000"/>
            <a:headEnd/>
            <a:tailEnd/>
          </a:ln>
        </p:spPr>
        <p:txBody>
          <a:bodyPr>
            <a:spAutoFit/>
          </a:bodyPr>
          <a:lstStyle/>
          <a:p>
            <a:r>
              <a:rPr lang="nl-NL" sz="4000" b="1" dirty="0">
                <a:solidFill>
                  <a:srgbClr val="00B050"/>
                </a:solidFill>
                <a:latin typeface="Calibri" pitchFamily="34" charset="0"/>
              </a:rPr>
              <a:t>Duur: 10 minuten</a:t>
            </a:r>
          </a:p>
        </p:txBody>
      </p:sp>
      <p:sp>
        <p:nvSpPr>
          <p:cNvPr id="2" name="Tijdelijke aanduiding voor voettekst 1">
            <a:extLst>
              <a:ext uri="{FF2B5EF4-FFF2-40B4-BE49-F238E27FC236}">
                <a16:creationId xmlns:a16="http://schemas.microsoft.com/office/drawing/2014/main" id="{B76142CF-4E62-0DDE-FD0B-F4346E3D1135}"/>
              </a:ext>
            </a:extLst>
          </p:cNvPr>
          <p:cNvSpPr>
            <a:spLocks noGrp="1"/>
          </p:cNvSpPr>
          <p:nvPr>
            <p:ph type="ftr" sz="quarter" idx="11"/>
          </p:nvPr>
        </p:nvSpPr>
        <p:spPr/>
        <p:txBody>
          <a:bodyPr/>
          <a:lstStyle/>
          <a:p>
            <a:pPr>
              <a:defRPr/>
            </a:pPr>
            <a:r>
              <a:rPr lang="nl-NL"/>
              <a:t>2I Losser 2024</a:t>
            </a:r>
            <a:endParaRPr lang="nl-NL" dirty="0"/>
          </a:p>
        </p:txBody>
      </p:sp>
      <p:pic>
        <p:nvPicPr>
          <p:cNvPr id="3" name="Afbeelding 2">
            <a:extLst>
              <a:ext uri="{FF2B5EF4-FFF2-40B4-BE49-F238E27FC236}">
                <a16:creationId xmlns:a16="http://schemas.microsoft.com/office/drawing/2014/main" id="{DF1142E5-F747-F2B1-FE66-22D5818B81F7}"/>
              </a:ext>
            </a:extLst>
          </p:cNvPr>
          <p:cNvPicPr>
            <a:picLocks noChangeAspect="1"/>
          </p:cNvPicPr>
          <p:nvPr/>
        </p:nvPicPr>
        <p:blipFill>
          <a:blip r:embed="rId3"/>
          <a:srcRect/>
          <a:stretch>
            <a:fillRect/>
          </a:stretch>
        </p:blipFill>
        <p:spPr bwMode="auto">
          <a:xfrm>
            <a:off x="318073" y="829088"/>
            <a:ext cx="373856" cy="373856"/>
          </a:xfrm>
          <a:prstGeom prst="rect">
            <a:avLst/>
          </a:prstGeom>
          <a:noFill/>
          <a:ln w="9525">
            <a:noFill/>
            <a:miter lim="800000"/>
            <a:headEnd/>
            <a:tailEnd/>
          </a:ln>
        </p:spPr>
      </p:pic>
    </p:spTree>
    <p:extLst>
      <p:ext uri="{BB962C8B-B14F-4D97-AF65-F5344CB8AC3E}">
        <p14:creationId xmlns:p14="http://schemas.microsoft.com/office/powerpoint/2010/main" val="313943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el 1"/>
          <p:cNvSpPr>
            <a:spLocks noGrp="1"/>
          </p:cNvSpPr>
          <p:nvPr>
            <p:ph type="title"/>
          </p:nvPr>
        </p:nvSpPr>
        <p:spPr>
          <a:xfrm>
            <a:off x="838200" y="365125"/>
            <a:ext cx="10515600" cy="1325563"/>
          </a:xfrm>
        </p:spPr>
        <p:txBody>
          <a:bodyPr rtlCol="0">
            <a:normAutofit/>
          </a:bodyPr>
          <a:lstStyle/>
          <a:p>
            <a:r>
              <a:rPr lang="en-GB" dirty="0" err="1"/>
              <a:t>Wij</a:t>
            </a:r>
            <a:r>
              <a:rPr lang="en-GB" dirty="0"/>
              <a:t> / </a:t>
            </a:r>
            <a:r>
              <a:rPr lang="en-GB" dirty="0" err="1"/>
              <a:t>zij</a:t>
            </a:r>
            <a:r>
              <a:rPr lang="en-GB" dirty="0"/>
              <a:t> &amp; de </a:t>
            </a:r>
            <a:r>
              <a:rPr lang="en-GB" dirty="0" err="1"/>
              <a:t>anderen</a:t>
            </a:r>
            <a:endParaRPr lang="en-GB" dirty="0"/>
          </a:p>
        </p:txBody>
      </p:sp>
      <p:sp>
        <p:nvSpPr>
          <p:cNvPr id="7171" name="Tijdelijke aanduiding voor inhoud 2"/>
          <p:cNvSpPr>
            <a:spLocks noGrp="1"/>
          </p:cNvSpPr>
          <p:nvPr>
            <p:ph idx="1"/>
          </p:nvPr>
        </p:nvSpPr>
        <p:spPr>
          <a:xfrm>
            <a:off x="838200" y="1825625"/>
            <a:ext cx="10515600" cy="4351338"/>
          </a:xfrm>
        </p:spPr>
        <p:txBody>
          <a:bodyPr rtlCol="0">
            <a:normAutofit/>
          </a:bodyPr>
          <a:lstStyle/>
          <a:p>
            <a:r>
              <a:rPr lang="nl-NL" dirty="0"/>
              <a:t>Ondersteuning:</a:t>
            </a:r>
          </a:p>
          <a:p>
            <a:pPr lvl="1"/>
            <a:r>
              <a:rPr lang="nl-NL" dirty="0"/>
              <a:t>Elektronisch Dossier (portfolio: lees de documenten)</a:t>
            </a:r>
          </a:p>
          <a:p>
            <a:pPr lvl="1"/>
            <a:r>
              <a:rPr lang="nl-NL" dirty="0"/>
              <a:t>Nederlandse Onderwatersport Bond  </a:t>
            </a:r>
            <a:r>
              <a:rPr lang="nl-NL" dirty="0">
                <a:hlinkClick r:id="rId3"/>
              </a:rPr>
              <a:t>Duiken demo-skills </a:t>
            </a:r>
            <a:r>
              <a:rPr lang="nl-NL" dirty="0"/>
              <a:t>(</a:t>
            </a:r>
            <a:r>
              <a:rPr lang="nl-NL" dirty="0" err="1"/>
              <a:t>you</a:t>
            </a:r>
            <a:r>
              <a:rPr lang="nl-NL" dirty="0"/>
              <a:t>-tube) &amp; </a:t>
            </a:r>
            <a:r>
              <a:rPr lang="nl-NL" dirty="0">
                <a:hlinkClick r:id="rId4"/>
              </a:rPr>
              <a:t>documenten</a:t>
            </a:r>
            <a:endParaRPr lang="nl-NL" dirty="0"/>
          </a:p>
          <a:p>
            <a:pPr lvl="1"/>
            <a:endParaRPr lang="nl-NL" dirty="0"/>
          </a:p>
          <a:p>
            <a:r>
              <a:rPr lang="nl-NL" dirty="0"/>
              <a:t>… en de anderen</a:t>
            </a:r>
          </a:p>
          <a:p>
            <a:r>
              <a:rPr lang="nl-NL" dirty="0"/>
              <a:t>IT-ers: “eigen IT-er” vs. “</a:t>
            </a:r>
            <a:r>
              <a:rPr lang="nl-NL" dirty="0" err="1"/>
              <a:t>PvB</a:t>
            </a:r>
            <a:r>
              <a:rPr lang="nl-NL" dirty="0"/>
              <a:t> afnemer”  </a:t>
            </a:r>
          </a:p>
          <a:p>
            <a:r>
              <a:rPr lang="nl-NL" dirty="0"/>
              <a:t>Docenten</a:t>
            </a:r>
          </a:p>
        </p:txBody>
      </p:sp>
      <p:sp>
        <p:nvSpPr>
          <p:cNvPr id="2" name="Tijdelijke aanduiding voor voettekst 1">
            <a:extLst>
              <a:ext uri="{FF2B5EF4-FFF2-40B4-BE49-F238E27FC236}">
                <a16:creationId xmlns:a16="http://schemas.microsoft.com/office/drawing/2014/main" id="{CBCD4D7C-6DAF-ED0E-38DD-943DC4E40484}"/>
              </a:ext>
            </a:extLst>
          </p:cNvPr>
          <p:cNvSpPr>
            <a:spLocks noGrp="1"/>
          </p:cNvSpPr>
          <p:nvPr>
            <p:ph type="ftr" sz="quarter" idx="11"/>
          </p:nvPr>
        </p:nvSpPr>
        <p:spPr>
          <a:xfrm>
            <a:off x="4038600" y="6356350"/>
            <a:ext cx="4114800" cy="365125"/>
          </a:xfrm>
        </p:spPr>
        <p:txBody>
          <a:bodyPr/>
          <a:lstStyle/>
          <a:p>
            <a:r>
              <a:rPr lang="nl-NL"/>
              <a:t>2I Losser 2024</a:t>
            </a:r>
            <a:endParaRPr lang="nl-NL"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847725" y="365125"/>
            <a:ext cx="10515600" cy="1325563"/>
          </a:xfrm>
        </p:spPr>
        <p:txBody>
          <a:bodyPr/>
          <a:lstStyle/>
          <a:p>
            <a:pPr eaLnBrk="1" hangingPunct="1"/>
            <a:r>
              <a:rPr lang="nl-NL" dirty="0"/>
              <a:t>Hoe ziet de cursus er uit? </a:t>
            </a:r>
            <a:br>
              <a:rPr lang="nl-NL" dirty="0"/>
            </a:br>
            <a:r>
              <a:rPr lang="nl-NL" dirty="0"/>
              <a:t>Wat zijn de cursuseisen?</a:t>
            </a:r>
          </a:p>
        </p:txBody>
      </p:sp>
      <p:sp>
        <p:nvSpPr>
          <p:cNvPr id="31746" name="Rectangle 3"/>
          <p:cNvSpPr>
            <a:spLocks noGrp="1" noChangeArrowheads="1"/>
          </p:cNvSpPr>
          <p:nvPr>
            <p:ph idx="1"/>
          </p:nvPr>
        </p:nvSpPr>
        <p:spPr>
          <a:xfrm>
            <a:off x="838200" y="1989138"/>
            <a:ext cx="10515600" cy="4351337"/>
          </a:xfrm>
        </p:spPr>
        <p:txBody>
          <a:bodyPr/>
          <a:lstStyle/>
          <a:p>
            <a:pPr eaLnBrk="1" hangingPunct="1"/>
            <a:r>
              <a:rPr lang="nl-NL" sz="3200" dirty="0"/>
              <a:t>100% aanwezig/actief </a:t>
            </a:r>
          </a:p>
          <a:p>
            <a:pPr eaLnBrk="1" hangingPunct="1"/>
            <a:r>
              <a:rPr lang="nl-NL" sz="3200" dirty="0"/>
              <a:t>Online portfolio bijhouden (verslaglegging leerweg)</a:t>
            </a:r>
          </a:p>
          <a:p>
            <a:pPr eaLnBrk="1" hangingPunct="1"/>
            <a:r>
              <a:rPr lang="nl-NL" sz="3200" dirty="0"/>
              <a:t>Beoordelen van leerlingen </a:t>
            </a:r>
          </a:p>
          <a:p>
            <a:pPr eaLnBrk="1" hangingPunct="1"/>
            <a:r>
              <a:rPr lang="nl-NL" sz="3200" dirty="0"/>
              <a:t>Proeven van Bekwaamheid</a:t>
            </a:r>
          </a:p>
          <a:p>
            <a:pPr eaLnBrk="1" hangingPunct="1"/>
            <a:r>
              <a:rPr lang="nl-NL" sz="3200" dirty="0"/>
              <a:t>Binnen 1 jaar na laatste centrale dagdeel klaar</a:t>
            </a:r>
          </a:p>
          <a:p>
            <a:pPr eaLnBrk="1" hangingPunct="1"/>
            <a:r>
              <a:rPr lang="nl-NL" sz="3200" dirty="0"/>
              <a:t>PvB eigenvaardigheden (niet als je dat al als Duikbegeleider hebt gedaan)</a:t>
            </a:r>
          </a:p>
        </p:txBody>
      </p:sp>
      <p:sp>
        <p:nvSpPr>
          <p:cNvPr id="2" name="Tijdelijke aanduiding voor voettekst 1">
            <a:extLst>
              <a:ext uri="{FF2B5EF4-FFF2-40B4-BE49-F238E27FC236}">
                <a16:creationId xmlns:a16="http://schemas.microsoft.com/office/drawing/2014/main" id="{4291357E-32AB-5376-0A5C-A948E14B8712}"/>
              </a:ext>
            </a:extLst>
          </p:cNvPr>
          <p:cNvSpPr>
            <a:spLocks noGrp="1"/>
          </p:cNvSpPr>
          <p:nvPr>
            <p:ph type="ftr" sz="quarter" idx="11"/>
          </p:nvPr>
        </p:nvSpPr>
        <p:spPr/>
        <p:txBody>
          <a:bodyPr/>
          <a:lstStyle/>
          <a:p>
            <a:pPr>
              <a:defRPr/>
            </a:pPr>
            <a:r>
              <a:rPr lang="nl-NL"/>
              <a:t>2I Losser 2024</a:t>
            </a:r>
            <a:endParaRPr lang="nl-N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4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74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74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74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74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Intermezzo…</a:t>
            </a:r>
          </a:p>
        </p:txBody>
      </p:sp>
      <p:sp>
        <p:nvSpPr>
          <p:cNvPr id="3" name="Tijdelijke aanduiding voor inhoud 2"/>
          <p:cNvSpPr>
            <a:spLocks noGrp="1"/>
          </p:cNvSpPr>
          <p:nvPr>
            <p:ph sz="quarter" idx="1"/>
          </p:nvPr>
        </p:nvSpPr>
        <p:spPr>
          <a:xfrm>
            <a:off x="828675" y="1285082"/>
            <a:ext cx="10515600" cy="5325268"/>
          </a:xfrm>
        </p:spPr>
        <p:txBody>
          <a:bodyPr>
            <a:normAutofit fontScale="77500" lnSpcReduction="20000"/>
          </a:bodyPr>
          <a:lstStyle/>
          <a:p>
            <a:r>
              <a:rPr lang="nl-NL" dirty="0"/>
              <a:t>60 minuten regel</a:t>
            </a:r>
          </a:p>
          <a:p>
            <a:r>
              <a:rPr lang="nl-NL" dirty="0"/>
              <a:t>50 minuten regel</a:t>
            </a:r>
          </a:p>
          <a:p>
            <a:r>
              <a:rPr lang="nl-NL" dirty="0"/>
              <a:t>US </a:t>
            </a:r>
            <a:r>
              <a:rPr lang="nl-NL" dirty="0" err="1"/>
              <a:t>navy</a:t>
            </a:r>
            <a:r>
              <a:rPr lang="nl-NL" dirty="0"/>
              <a:t> tabel</a:t>
            </a:r>
          </a:p>
          <a:p>
            <a:r>
              <a:rPr lang="nl-NL" dirty="0"/>
              <a:t>18 m/minuut</a:t>
            </a:r>
          </a:p>
          <a:p>
            <a:r>
              <a:rPr lang="nl-NL" dirty="0"/>
              <a:t>Safety stop</a:t>
            </a:r>
          </a:p>
          <a:p>
            <a:r>
              <a:rPr lang="nl-NL" dirty="0"/>
              <a:t>DCIEM</a:t>
            </a:r>
          </a:p>
          <a:p>
            <a:r>
              <a:rPr lang="nl-NL" dirty="0"/>
              <a:t>10 m/minuut</a:t>
            </a:r>
          </a:p>
          <a:p>
            <a:r>
              <a:rPr lang="nl-NL" dirty="0"/>
              <a:t>Maximaal 10 m/minuut</a:t>
            </a:r>
          </a:p>
          <a:p>
            <a:r>
              <a:rPr lang="nl-NL" dirty="0"/>
              <a:t>Pyle stop</a:t>
            </a:r>
          </a:p>
          <a:p>
            <a:r>
              <a:rPr lang="nl-NL" dirty="0"/>
              <a:t>Toch maar geen diepte stop</a:t>
            </a:r>
          </a:p>
          <a:p>
            <a:r>
              <a:rPr lang="nl-NL" dirty="0"/>
              <a:t>Deco specialisatie</a:t>
            </a:r>
          </a:p>
          <a:p>
            <a:r>
              <a:rPr lang="nl-NL" dirty="0"/>
              <a:t>Max 30 meter</a:t>
            </a:r>
          </a:p>
          <a:p>
            <a:r>
              <a:rPr lang="nl-NL" dirty="0"/>
              <a:t>Veiligheidsstop</a:t>
            </a:r>
          </a:p>
          <a:p>
            <a:r>
              <a:rPr lang="nl-NL" dirty="0"/>
              <a:t>Omkeerdruk</a:t>
            </a:r>
          </a:p>
        </p:txBody>
      </p:sp>
      <p:pic>
        <p:nvPicPr>
          <p:cNvPr id="6" name="Picture 2"/>
          <p:cNvPicPr>
            <a:picLocks noChangeAspect="1" noChangeArrowheads="1"/>
          </p:cNvPicPr>
          <p:nvPr/>
        </p:nvPicPr>
        <p:blipFill>
          <a:blip r:embed="rId2" cstate="print"/>
          <a:srcRect/>
          <a:stretch>
            <a:fillRect/>
          </a:stretch>
        </p:blipFill>
        <p:spPr bwMode="auto">
          <a:xfrm>
            <a:off x="5656126" y="1600200"/>
            <a:ext cx="5707199" cy="4400550"/>
          </a:xfrm>
          <a:prstGeom prst="rect">
            <a:avLst/>
          </a:prstGeom>
          <a:ln>
            <a:noFill/>
          </a:ln>
          <a:effectLst>
            <a:outerShdw blurRad="292100" dist="139700" dir="2700000" algn="tl" rotWithShape="0">
              <a:srgbClr val="333333">
                <a:alpha val="65000"/>
              </a:srgbClr>
            </a:outerShdw>
          </a:effectLst>
        </p:spPr>
      </p:pic>
      <p:sp>
        <p:nvSpPr>
          <p:cNvPr id="5" name="Tijdelijke aanduiding voor voettekst 4">
            <a:extLst>
              <a:ext uri="{FF2B5EF4-FFF2-40B4-BE49-F238E27FC236}">
                <a16:creationId xmlns:a16="http://schemas.microsoft.com/office/drawing/2014/main" id="{B22A0EC0-7F61-41B8-B477-1D5991646177}"/>
              </a:ext>
            </a:extLst>
          </p:cNvPr>
          <p:cNvSpPr>
            <a:spLocks noGrp="1"/>
          </p:cNvSpPr>
          <p:nvPr>
            <p:ph type="ftr" sz="quarter" idx="11"/>
          </p:nvPr>
        </p:nvSpPr>
        <p:spPr/>
        <p:txBody>
          <a:bodyPr/>
          <a:lstStyle/>
          <a:p>
            <a:r>
              <a:rPr lang="nl-NL"/>
              <a:t>2I Losser 2024</a:t>
            </a:r>
            <a:endParaRPr lang="nl-NL" dirty="0"/>
          </a:p>
        </p:txBody>
      </p:sp>
    </p:spTree>
    <p:extLst>
      <p:ext uri="{BB962C8B-B14F-4D97-AF65-F5344CB8AC3E}">
        <p14:creationId xmlns:p14="http://schemas.microsoft.com/office/powerpoint/2010/main" val="582261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100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par>
                          <p:cTn id="14" fill="hold">
                            <p:stCondLst>
                              <p:cond delay="1000"/>
                            </p:stCondLst>
                            <p:childTnLst>
                              <p:par>
                                <p:cTn id="15" presetID="1" presetClass="entr" presetSubtype="0" fill="hold" nodeType="afterEffect">
                                  <p:stCondLst>
                                    <p:cond delay="100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par>
                          <p:cTn id="17" fill="hold">
                            <p:stCondLst>
                              <p:cond delay="2000"/>
                            </p:stCondLst>
                            <p:childTnLst>
                              <p:par>
                                <p:cTn id="18" presetID="1" presetClass="entr" presetSubtype="0" fill="hold" nodeType="afterEffect">
                                  <p:stCondLst>
                                    <p:cond delay="100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par>
                          <p:cTn id="20" fill="hold">
                            <p:stCondLst>
                              <p:cond delay="3000"/>
                            </p:stCondLst>
                            <p:childTnLst>
                              <p:par>
                                <p:cTn id="21" presetID="1" presetClass="entr" presetSubtype="0" fill="hold" nodeType="afterEffect">
                                  <p:stCondLst>
                                    <p:cond delay="100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par>
                          <p:cTn id="23" fill="hold">
                            <p:stCondLst>
                              <p:cond delay="4000"/>
                            </p:stCondLst>
                            <p:childTnLst>
                              <p:par>
                                <p:cTn id="24" presetID="1" presetClass="entr" presetSubtype="0" fill="hold" nodeType="afterEffect">
                                  <p:stCondLst>
                                    <p:cond delay="100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childTnLst>
                          </p:cTn>
                        </p:par>
                        <p:par>
                          <p:cTn id="26" fill="hold">
                            <p:stCondLst>
                              <p:cond delay="5000"/>
                            </p:stCondLst>
                            <p:childTnLst>
                              <p:par>
                                <p:cTn id="27" presetID="1" presetClass="entr" presetSubtype="0" fill="hold" nodeType="afterEffect">
                                  <p:stCondLst>
                                    <p:cond delay="100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par>
                          <p:cTn id="29" fill="hold">
                            <p:stCondLst>
                              <p:cond delay="6000"/>
                            </p:stCondLst>
                            <p:childTnLst>
                              <p:par>
                                <p:cTn id="30" presetID="1" presetClass="entr" presetSubtype="0" fill="hold" nodeType="afterEffect">
                                  <p:stCondLst>
                                    <p:cond delay="100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par>
                          <p:cTn id="32" fill="hold">
                            <p:stCondLst>
                              <p:cond delay="7000"/>
                            </p:stCondLst>
                            <p:childTnLst>
                              <p:par>
                                <p:cTn id="33" presetID="1" presetClass="entr" presetSubtype="0" fill="hold" nodeType="afterEffect">
                                  <p:stCondLst>
                                    <p:cond delay="100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par>
                          <p:cTn id="35" fill="hold">
                            <p:stCondLst>
                              <p:cond delay="8000"/>
                            </p:stCondLst>
                            <p:childTnLst>
                              <p:par>
                                <p:cTn id="36" presetID="1" presetClass="entr" presetSubtype="0" fill="hold" nodeType="afterEffect">
                                  <p:stCondLst>
                                    <p:cond delay="1000"/>
                                  </p:stCondLst>
                                  <p:childTnLst>
                                    <p:set>
                                      <p:cBhvr>
                                        <p:cTn id="37" dur="1" fill="hold">
                                          <p:stCondLst>
                                            <p:cond delay="0"/>
                                          </p:stCondLst>
                                        </p:cTn>
                                        <p:tgtEl>
                                          <p:spTgt spid="3">
                                            <p:txEl>
                                              <p:pRg st="10" end="10"/>
                                            </p:txEl>
                                          </p:spTgt>
                                        </p:tgtEl>
                                        <p:attrNameLst>
                                          <p:attrName>style.visibility</p:attrName>
                                        </p:attrNameLst>
                                      </p:cBhvr>
                                      <p:to>
                                        <p:strVal val="visible"/>
                                      </p:to>
                                    </p:set>
                                  </p:childTnLst>
                                </p:cTn>
                              </p:par>
                            </p:childTnLst>
                          </p:cTn>
                        </p:par>
                        <p:par>
                          <p:cTn id="38" fill="hold">
                            <p:stCondLst>
                              <p:cond delay="9000"/>
                            </p:stCondLst>
                            <p:childTnLst>
                              <p:par>
                                <p:cTn id="39" presetID="1" presetClass="entr" presetSubtype="0" fill="hold" nodeType="afterEffect">
                                  <p:stCondLst>
                                    <p:cond delay="100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par>
                          <p:cTn id="41" fill="hold">
                            <p:stCondLst>
                              <p:cond delay="10000"/>
                            </p:stCondLst>
                            <p:childTnLst>
                              <p:par>
                                <p:cTn id="42" presetID="1" presetClass="entr" presetSubtype="0" fill="hold" nodeType="afterEffect">
                                  <p:stCondLst>
                                    <p:cond delay="1000"/>
                                  </p:stCondLst>
                                  <p:childTnLst>
                                    <p:set>
                                      <p:cBhvr>
                                        <p:cTn id="43" dur="1" fill="hold">
                                          <p:stCondLst>
                                            <p:cond delay="0"/>
                                          </p:stCondLst>
                                        </p:cTn>
                                        <p:tgtEl>
                                          <p:spTgt spid="3">
                                            <p:txEl>
                                              <p:pRg st="12" end="12"/>
                                            </p:txEl>
                                          </p:spTgt>
                                        </p:tgtEl>
                                        <p:attrNameLst>
                                          <p:attrName>style.visibility</p:attrName>
                                        </p:attrNameLst>
                                      </p:cBhvr>
                                      <p:to>
                                        <p:strVal val="visible"/>
                                      </p:to>
                                    </p:set>
                                  </p:childTnLst>
                                </p:cTn>
                              </p:par>
                            </p:childTnLst>
                          </p:cTn>
                        </p:par>
                        <p:par>
                          <p:cTn id="44" fill="hold">
                            <p:stCondLst>
                              <p:cond delay="11000"/>
                            </p:stCondLst>
                            <p:childTnLst>
                              <p:par>
                                <p:cTn id="45" presetID="1" presetClass="entr" presetSubtype="0" fill="hold" nodeType="afterEffect">
                                  <p:stCondLst>
                                    <p:cond delay="100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p:cNvPicPr>
            <a:picLocks noChangeAspect="1"/>
          </p:cNvPicPr>
          <p:nvPr/>
        </p:nvPicPr>
        <p:blipFill>
          <a:blip r:embed="rId2"/>
          <a:stretch>
            <a:fillRect/>
          </a:stretch>
        </p:blipFill>
        <p:spPr>
          <a:xfrm>
            <a:off x="2941569" y="3862370"/>
            <a:ext cx="4393969" cy="2995630"/>
          </a:xfrm>
          <a:prstGeom prst="rect">
            <a:avLst/>
          </a:prstGeom>
        </p:spPr>
      </p:pic>
      <p:pic>
        <p:nvPicPr>
          <p:cNvPr id="2054" name="Picture 6" descr="https://sqlaj.files.wordpress.com/2012/06/filmmak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5125" y="1887862"/>
            <a:ext cx="2765925" cy="2503163"/>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el 1"/>
          <p:cNvSpPr>
            <a:spLocks noGrp="1"/>
          </p:cNvSpPr>
          <p:nvPr>
            <p:ph type="title"/>
          </p:nvPr>
        </p:nvSpPr>
        <p:spPr/>
        <p:txBody>
          <a:bodyPr/>
          <a:lstStyle/>
          <a:p>
            <a:pPr algn="l"/>
            <a:r>
              <a:rPr lang="nl-NL" dirty="0"/>
              <a:t>Jouw gereedschapskist</a:t>
            </a:r>
          </a:p>
        </p:txBody>
      </p:sp>
      <p:pic>
        <p:nvPicPr>
          <p:cNvPr id="2050" name="Picture 2" descr="Leerstijlen Van Kol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839" y="2152633"/>
            <a:ext cx="3090191" cy="3090191"/>
          </a:xfrm>
          <a:prstGeom prst="rect">
            <a:avLst/>
          </a:prstGeom>
          <a:noFill/>
          <a:extLst>
            <a:ext uri="{909E8E84-426E-40dd-AFC4-6F175D3DCCD1}">
              <a14:hiddenFill xmlns="" xmlns:a14="http://schemas.microsoft.com/office/drawing/2010/main">
                <a:solidFill>
                  <a:srgbClr val="FFFFFF"/>
                </a:solidFill>
              </a14:hiddenFill>
            </a:ext>
          </a:extLst>
        </p:spPr>
      </p:pic>
      <p:pic>
        <p:nvPicPr>
          <p:cNvPr id="2052" name="Picture 4" descr="https://media.licdn.com/mpr/mpr/shrinknp_400_400/AAEAAQAAAAAAAAKmAAAAJGYxZTBjMjdmLTFhZGQtNGI0NS04NDQ0LTNkN2U0MGQwZjBjMQ.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7828" y="1416899"/>
            <a:ext cx="2662421" cy="2502677"/>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kstvak 3"/>
          <p:cNvSpPr txBox="1"/>
          <p:nvPr/>
        </p:nvSpPr>
        <p:spPr>
          <a:xfrm>
            <a:off x="3714478" y="2686474"/>
            <a:ext cx="1485278" cy="369332"/>
          </a:xfrm>
          <a:prstGeom prst="rect">
            <a:avLst/>
          </a:prstGeom>
          <a:noFill/>
        </p:spPr>
        <p:txBody>
          <a:bodyPr wrap="none" rtlCol="0">
            <a:spAutoFit/>
          </a:bodyPr>
          <a:lstStyle/>
          <a:p>
            <a:r>
              <a:rPr lang="nl-NL" dirty="0"/>
              <a:t>Deming Cirkel</a:t>
            </a:r>
          </a:p>
        </p:txBody>
      </p:sp>
      <p:sp>
        <p:nvSpPr>
          <p:cNvPr id="3" name="Tijdelijke aanduiding voor voettekst 2">
            <a:extLst>
              <a:ext uri="{FF2B5EF4-FFF2-40B4-BE49-F238E27FC236}">
                <a16:creationId xmlns:a16="http://schemas.microsoft.com/office/drawing/2014/main" id="{7470EC24-CCCE-4BFD-BAC6-F84EB6C16906}"/>
              </a:ext>
            </a:extLst>
          </p:cNvPr>
          <p:cNvSpPr>
            <a:spLocks noGrp="1"/>
          </p:cNvSpPr>
          <p:nvPr>
            <p:ph type="ftr" sz="quarter" idx="11"/>
          </p:nvPr>
        </p:nvSpPr>
        <p:spPr/>
        <p:txBody>
          <a:bodyPr/>
          <a:lstStyle/>
          <a:p>
            <a:r>
              <a:rPr lang="nl-NL"/>
              <a:t>2I Losser 2024</a:t>
            </a:r>
            <a:endParaRPr lang="nl-NL" dirty="0"/>
          </a:p>
        </p:txBody>
      </p:sp>
      <p:sp>
        <p:nvSpPr>
          <p:cNvPr id="8" name="Tijdelijke aanduiding voor tekst 3">
            <a:extLst>
              <a:ext uri="{FF2B5EF4-FFF2-40B4-BE49-F238E27FC236}">
                <a16:creationId xmlns:a16="http://schemas.microsoft.com/office/drawing/2014/main" id="{D1DD36B4-EBCD-3F62-261E-A8A7D4E3252F}"/>
              </a:ext>
            </a:extLst>
          </p:cNvPr>
          <p:cNvSpPr txBox="1">
            <a:spLocks/>
          </p:cNvSpPr>
          <p:nvPr/>
        </p:nvSpPr>
        <p:spPr>
          <a:xfrm>
            <a:off x="839788" y="1681163"/>
            <a:ext cx="5157787" cy="8239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3200" dirty="0"/>
              <a:t>Methoden</a:t>
            </a:r>
          </a:p>
        </p:txBody>
      </p:sp>
      <p:sp>
        <p:nvSpPr>
          <p:cNvPr id="9" name="Tijdelijke aanduiding voor tekst 5">
            <a:extLst>
              <a:ext uri="{FF2B5EF4-FFF2-40B4-BE49-F238E27FC236}">
                <a16:creationId xmlns:a16="http://schemas.microsoft.com/office/drawing/2014/main" id="{FD269678-972D-C87A-2009-30E6434088F8}"/>
              </a:ext>
            </a:extLst>
          </p:cNvPr>
          <p:cNvSpPr txBox="1">
            <a:spLocks/>
          </p:cNvSpPr>
          <p:nvPr/>
        </p:nvSpPr>
        <p:spPr>
          <a:xfrm>
            <a:off x="8438029" y="512949"/>
            <a:ext cx="5183188"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3200" dirty="0"/>
              <a:t>Hulpmiddelen</a:t>
            </a:r>
            <a:endParaRPr lang="nl-NL" dirty="0"/>
          </a:p>
        </p:txBody>
      </p:sp>
      <p:pic>
        <p:nvPicPr>
          <p:cNvPr id="11" name="Picture 4" descr="http://static.wixstatic.com/media/757eff_3a5062235c7e429882689aecc348ea8c.jpg_512">
            <a:extLst>
              <a:ext uri="{FF2B5EF4-FFF2-40B4-BE49-F238E27FC236}">
                <a16:creationId xmlns:a16="http://schemas.microsoft.com/office/drawing/2014/main" id="{FFB2235D-583E-83CF-803B-F10765930A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4212" y="1027230"/>
            <a:ext cx="3887788" cy="3228554"/>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83CAF04F-3A9C-A7B8-C0FA-CE878C8B31AB}"/>
              </a:ext>
            </a:extLst>
          </p:cNvPr>
          <p:cNvPicPr>
            <a:picLocks noChangeAspect="1"/>
          </p:cNvPicPr>
          <p:nvPr/>
        </p:nvPicPr>
        <p:blipFill>
          <a:blip r:embed="rId7"/>
          <a:stretch>
            <a:fillRect/>
          </a:stretch>
        </p:blipFill>
        <p:spPr>
          <a:xfrm>
            <a:off x="9406980" y="4303059"/>
            <a:ext cx="2641163" cy="1483771"/>
          </a:xfrm>
          <a:prstGeom prst="rect">
            <a:avLst/>
          </a:prstGeom>
          <a:ln>
            <a:noFill/>
          </a:ln>
          <a:effectLst>
            <a:outerShdw blurRad="292100" dist="139700" dir="2700000" algn="tl" rotWithShape="0">
              <a:srgbClr val="333333">
                <a:alpha val="65000"/>
              </a:srgbClr>
            </a:outerShdw>
          </a:effectLst>
        </p:spPr>
      </p:pic>
      <p:sp>
        <p:nvSpPr>
          <p:cNvPr id="10" name="Rechthoek 9">
            <a:extLst>
              <a:ext uri="{FF2B5EF4-FFF2-40B4-BE49-F238E27FC236}">
                <a16:creationId xmlns:a16="http://schemas.microsoft.com/office/drawing/2014/main" id="{C56E2190-2F6F-F316-9D4A-B1A0E5686FC0}"/>
              </a:ext>
            </a:extLst>
          </p:cNvPr>
          <p:cNvSpPr/>
          <p:nvPr/>
        </p:nvSpPr>
        <p:spPr>
          <a:xfrm>
            <a:off x="8036076" y="5997423"/>
            <a:ext cx="2108270" cy="923330"/>
          </a:xfrm>
          <a:prstGeom prst="rect">
            <a:avLst/>
          </a:prstGeom>
          <a:noFill/>
        </p:spPr>
        <p:txBody>
          <a:bodyPr wrap="none" lIns="91440" tIns="45720" rIns="91440" bIns="45720">
            <a:spAutoFit/>
          </a:bodyPr>
          <a:lstStyle/>
          <a:p>
            <a:pPr algn="ctr"/>
            <a:r>
              <a:rPr lang="nl-NL"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APRE</a:t>
            </a:r>
          </a:p>
        </p:txBody>
      </p:sp>
    </p:spTree>
    <p:extLst>
      <p:ext uri="{BB962C8B-B14F-4D97-AF65-F5344CB8AC3E}">
        <p14:creationId xmlns:p14="http://schemas.microsoft.com/office/powerpoint/2010/main" val="1345140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71ACD1-1FDE-2E9E-A108-4CA8630D7C1D}"/>
              </a:ext>
            </a:extLst>
          </p:cNvPr>
          <p:cNvSpPr>
            <a:spLocks noGrp="1"/>
          </p:cNvSpPr>
          <p:nvPr>
            <p:ph type="title"/>
          </p:nvPr>
        </p:nvSpPr>
        <p:spPr/>
        <p:txBody>
          <a:bodyPr/>
          <a:lstStyle/>
          <a:p>
            <a:r>
              <a:rPr lang="nl-NL" dirty="0"/>
              <a:t>Visie op leren  </a:t>
            </a:r>
            <a:r>
              <a:rPr lang="nl-NL" dirty="0" err="1"/>
              <a:t>Leercircel</a:t>
            </a:r>
            <a:r>
              <a:rPr lang="nl-NL" dirty="0"/>
              <a:t> van </a:t>
            </a:r>
            <a:r>
              <a:rPr lang="nl-NL" dirty="0" err="1"/>
              <a:t>Kolb</a:t>
            </a:r>
            <a:endParaRPr lang="nl-NL" dirty="0"/>
          </a:p>
        </p:txBody>
      </p:sp>
      <p:pic>
        <p:nvPicPr>
          <p:cNvPr id="6" name="Tijdelijke aanduiding voor inhoud 5">
            <a:extLst>
              <a:ext uri="{FF2B5EF4-FFF2-40B4-BE49-F238E27FC236}">
                <a16:creationId xmlns:a16="http://schemas.microsoft.com/office/drawing/2014/main" id="{F51B5F71-B54A-105E-5D65-F354C7DDC1FA}"/>
              </a:ext>
            </a:extLst>
          </p:cNvPr>
          <p:cNvPicPr>
            <a:picLocks noGrp="1" noChangeAspect="1"/>
          </p:cNvPicPr>
          <p:nvPr>
            <p:ph idx="1"/>
          </p:nvPr>
        </p:nvPicPr>
        <p:blipFill>
          <a:blip r:embed="rId2"/>
          <a:stretch>
            <a:fillRect/>
          </a:stretch>
        </p:blipFill>
        <p:spPr>
          <a:xfrm>
            <a:off x="0" y="143435"/>
            <a:ext cx="12241878" cy="6427694"/>
          </a:xfrm>
        </p:spPr>
      </p:pic>
      <p:sp>
        <p:nvSpPr>
          <p:cNvPr id="4" name="Tijdelijke aanduiding voor voettekst 3">
            <a:extLst>
              <a:ext uri="{FF2B5EF4-FFF2-40B4-BE49-F238E27FC236}">
                <a16:creationId xmlns:a16="http://schemas.microsoft.com/office/drawing/2014/main" id="{71C16363-1FA3-D280-B228-CEDE60DBDE19}"/>
              </a:ext>
            </a:extLst>
          </p:cNvPr>
          <p:cNvSpPr>
            <a:spLocks noGrp="1"/>
          </p:cNvSpPr>
          <p:nvPr>
            <p:ph type="ftr" sz="quarter" idx="11"/>
          </p:nvPr>
        </p:nvSpPr>
        <p:spPr/>
        <p:txBody>
          <a:bodyPr/>
          <a:lstStyle/>
          <a:p>
            <a:pPr>
              <a:defRPr/>
            </a:pPr>
            <a:r>
              <a:rPr lang="nl-NL"/>
              <a:t>2I Losser 2024</a:t>
            </a:r>
            <a:endParaRPr lang="nl-NL" dirty="0"/>
          </a:p>
        </p:txBody>
      </p:sp>
    </p:spTree>
    <p:extLst>
      <p:ext uri="{BB962C8B-B14F-4D97-AF65-F5344CB8AC3E}">
        <p14:creationId xmlns:p14="http://schemas.microsoft.com/office/powerpoint/2010/main" val="1975071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9F040F-D6DC-537B-FE37-B3EAE269E17E}"/>
              </a:ext>
            </a:extLst>
          </p:cNvPr>
          <p:cNvSpPr>
            <a:spLocks noGrp="1"/>
          </p:cNvSpPr>
          <p:nvPr>
            <p:ph type="title"/>
          </p:nvPr>
        </p:nvSpPr>
        <p:spPr/>
        <p:txBody>
          <a:bodyPr/>
          <a:lstStyle/>
          <a:p>
            <a:r>
              <a:rPr lang="nl-NL" dirty="0"/>
              <a:t>Wat weten jij en je buurman al?</a:t>
            </a:r>
          </a:p>
        </p:txBody>
      </p:sp>
      <p:sp>
        <p:nvSpPr>
          <p:cNvPr id="3" name="Tijdelijke aanduiding voor inhoud 2">
            <a:extLst>
              <a:ext uri="{FF2B5EF4-FFF2-40B4-BE49-F238E27FC236}">
                <a16:creationId xmlns:a16="http://schemas.microsoft.com/office/drawing/2014/main" id="{E28053D5-6620-F617-F011-EA94A0E13773}"/>
              </a:ext>
            </a:extLst>
          </p:cNvPr>
          <p:cNvSpPr>
            <a:spLocks noGrp="1"/>
          </p:cNvSpPr>
          <p:nvPr>
            <p:ph idx="1"/>
          </p:nvPr>
        </p:nvSpPr>
        <p:spPr/>
        <p:txBody>
          <a:bodyPr/>
          <a:lstStyle/>
          <a:p>
            <a:pPr marL="0" indent="0">
              <a:buNone/>
            </a:pPr>
            <a:r>
              <a:rPr lang="nl-NL" sz="2400" b="1" dirty="0">
                <a:solidFill>
                  <a:srgbClr val="F79646"/>
                </a:solidFill>
                <a:effectLst/>
                <a:ea typeface="Cambria" panose="02040503050406030204" pitchFamily="18" charset="0"/>
                <a:cs typeface="Times New Roman" panose="02020603050405020304" pitchFamily="18" charset="0"/>
              </a:rPr>
              <a:t>Vraag 1</a:t>
            </a:r>
            <a:endParaRPr lang="nl-NL" sz="2400" dirty="0">
              <a:effectLst/>
              <a:ea typeface="Cambria" panose="02040503050406030204" pitchFamily="18" charset="0"/>
              <a:cs typeface="Times New Roman" panose="02020603050405020304" pitchFamily="18" charset="0"/>
            </a:endParaRPr>
          </a:p>
          <a:p>
            <a:r>
              <a:rPr lang="nl-NL" sz="2400" dirty="0">
                <a:effectLst/>
                <a:ea typeface="Cambria" panose="02040503050406030204" pitchFamily="18" charset="0"/>
                <a:cs typeface="Times New Roman" panose="02020603050405020304" pitchFamily="18" charset="0"/>
              </a:rPr>
              <a:t>Bedenk nu eens, zoveel mogelijk maar minimaal tien, werkvormen om één oefening over te brengen naar je cursist.</a:t>
            </a:r>
          </a:p>
          <a:p>
            <a:pPr marL="0" indent="0">
              <a:buNone/>
            </a:pPr>
            <a:r>
              <a:rPr lang="nl-NL" sz="2400" dirty="0">
                <a:effectLst/>
                <a:ea typeface="Cambria" panose="02040503050406030204" pitchFamily="18" charset="0"/>
                <a:cs typeface="Times New Roman" panose="02020603050405020304" pitchFamily="18" charset="0"/>
              </a:rPr>
              <a:t> </a:t>
            </a:r>
          </a:p>
          <a:p>
            <a:pPr marL="0" indent="0">
              <a:buNone/>
            </a:pPr>
            <a:r>
              <a:rPr lang="nl-NL" sz="2400" b="1" dirty="0">
                <a:solidFill>
                  <a:srgbClr val="F79646"/>
                </a:solidFill>
                <a:effectLst/>
                <a:ea typeface="Cambria" panose="02040503050406030204" pitchFamily="18" charset="0"/>
                <a:cs typeface="Times New Roman" panose="02020603050405020304" pitchFamily="18" charset="0"/>
              </a:rPr>
              <a:t>Vraag 2</a:t>
            </a:r>
            <a:endParaRPr lang="nl-NL" sz="2400" dirty="0">
              <a:effectLst/>
              <a:ea typeface="Cambria" panose="02040503050406030204" pitchFamily="18" charset="0"/>
              <a:cs typeface="Times New Roman" panose="02020603050405020304" pitchFamily="18" charset="0"/>
            </a:endParaRPr>
          </a:p>
          <a:p>
            <a:r>
              <a:rPr lang="nl-NL" sz="2400" dirty="0">
                <a:effectLst/>
                <a:ea typeface="Cambria" panose="02040503050406030204" pitchFamily="18" charset="0"/>
                <a:cs typeface="Times New Roman" panose="02020603050405020304" pitchFamily="18" charset="0"/>
              </a:rPr>
              <a:t>Ga nu bij iedere werkvorm aangeven welk karakter en bijbehorend leerproces daarbij hoort; Beslisser / Doener / Denker / Waarnemer</a:t>
            </a:r>
          </a:p>
          <a:p>
            <a:endParaRPr lang="nl-NL" dirty="0"/>
          </a:p>
        </p:txBody>
      </p:sp>
      <p:sp>
        <p:nvSpPr>
          <p:cNvPr id="4" name="Tijdelijke aanduiding voor voettekst 3">
            <a:extLst>
              <a:ext uri="{FF2B5EF4-FFF2-40B4-BE49-F238E27FC236}">
                <a16:creationId xmlns:a16="http://schemas.microsoft.com/office/drawing/2014/main" id="{7231D690-AA18-F568-72AE-A7F5D351C220}"/>
              </a:ext>
            </a:extLst>
          </p:cNvPr>
          <p:cNvSpPr>
            <a:spLocks noGrp="1"/>
          </p:cNvSpPr>
          <p:nvPr>
            <p:ph type="ftr" sz="quarter" idx="11"/>
          </p:nvPr>
        </p:nvSpPr>
        <p:spPr/>
        <p:txBody>
          <a:bodyPr/>
          <a:lstStyle/>
          <a:p>
            <a:pPr>
              <a:defRPr/>
            </a:pPr>
            <a:r>
              <a:rPr lang="nl-NL"/>
              <a:t>2I Losser 2024</a:t>
            </a:r>
            <a:endParaRPr lang="nl-NL" dirty="0"/>
          </a:p>
        </p:txBody>
      </p:sp>
      <p:pic>
        <p:nvPicPr>
          <p:cNvPr id="5" name="Afbeelding 4">
            <a:extLst>
              <a:ext uri="{FF2B5EF4-FFF2-40B4-BE49-F238E27FC236}">
                <a16:creationId xmlns:a16="http://schemas.microsoft.com/office/drawing/2014/main" id="{6F05A493-0491-AE1E-9FE8-3E6A8420E9C4}"/>
              </a:ext>
            </a:extLst>
          </p:cNvPr>
          <p:cNvPicPr>
            <a:picLocks noChangeAspect="1"/>
          </p:cNvPicPr>
          <p:nvPr/>
        </p:nvPicPr>
        <p:blipFill>
          <a:blip r:embed="rId2"/>
          <a:srcRect/>
          <a:stretch>
            <a:fillRect/>
          </a:stretch>
        </p:blipFill>
        <p:spPr bwMode="auto">
          <a:xfrm>
            <a:off x="259609" y="782049"/>
            <a:ext cx="522816" cy="522816"/>
          </a:xfrm>
          <a:prstGeom prst="rect">
            <a:avLst/>
          </a:prstGeom>
          <a:noFill/>
          <a:ln w="9525">
            <a:noFill/>
            <a:miter lim="800000"/>
            <a:headEnd/>
            <a:tailEnd/>
          </a:ln>
        </p:spPr>
      </p:pic>
    </p:spTree>
    <p:extLst>
      <p:ext uri="{BB962C8B-B14F-4D97-AF65-F5344CB8AC3E}">
        <p14:creationId xmlns:p14="http://schemas.microsoft.com/office/powerpoint/2010/main" val="2548630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EA9705-F4C3-6DE0-2944-C90891A96C2E}"/>
              </a:ext>
            </a:extLst>
          </p:cNvPr>
          <p:cNvSpPr>
            <a:spLocks noGrp="1"/>
          </p:cNvSpPr>
          <p:nvPr>
            <p:ph type="title"/>
          </p:nvPr>
        </p:nvSpPr>
        <p:spPr/>
        <p:txBody>
          <a:bodyPr/>
          <a:lstStyle/>
          <a:p>
            <a:r>
              <a:rPr lang="nl-NL" dirty="0">
                <a:latin typeface="+mn-lt"/>
              </a:rPr>
              <a:t>Wat opties Doener/Dromer:</a:t>
            </a:r>
          </a:p>
        </p:txBody>
      </p:sp>
      <p:sp>
        <p:nvSpPr>
          <p:cNvPr id="4" name="Tijdelijke aanduiding voor voettekst 3">
            <a:extLst>
              <a:ext uri="{FF2B5EF4-FFF2-40B4-BE49-F238E27FC236}">
                <a16:creationId xmlns:a16="http://schemas.microsoft.com/office/drawing/2014/main" id="{0E90EBC4-A2F8-950D-C09F-C301F96FFEE0}"/>
              </a:ext>
            </a:extLst>
          </p:cNvPr>
          <p:cNvSpPr>
            <a:spLocks noGrp="1"/>
          </p:cNvSpPr>
          <p:nvPr>
            <p:ph type="ftr" sz="quarter" idx="11"/>
          </p:nvPr>
        </p:nvSpPr>
        <p:spPr/>
        <p:txBody>
          <a:bodyPr/>
          <a:lstStyle/>
          <a:p>
            <a:pPr>
              <a:defRPr/>
            </a:pPr>
            <a:r>
              <a:rPr lang="nl-NL"/>
              <a:t>2I Losser 2024</a:t>
            </a:r>
            <a:endParaRPr lang="nl-NL" dirty="0"/>
          </a:p>
        </p:txBody>
      </p:sp>
      <p:pic>
        <p:nvPicPr>
          <p:cNvPr id="6" name="Afbeelding 5">
            <a:extLst>
              <a:ext uri="{FF2B5EF4-FFF2-40B4-BE49-F238E27FC236}">
                <a16:creationId xmlns:a16="http://schemas.microsoft.com/office/drawing/2014/main" id="{BCF40703-B4C0-E017-61FB-97C2B1074867}"/>
              </a:ext>
            </a:extLst>
          </p:cNvPr>
          <p:cNvPicPr>
            <a:picLocks noChangeAspect="1"/>
          </p:cNvPicPr>
          <p:nvPr/>
        </p:nvPicPr>
        <p:blipFill>
          <a:blip r:embed="rId2"/>
          <a:stretch>
            <a:fillRect/>
          </a:stretch>
        </p:blipFill>
        <p:spPr>
          <a:xfrm>
            <a:off x="2192589" y="1501651"/>
            <a:ext cx="7441605" cy="5356349"/>
          </a:xfrm>
          <a:prstGeom prst="rect">
            <a:avLst/>
          </a:prstGeom>
        </p:spPr>
      </p:pic>
    </p:spTree>
    <p:extLst>
      <p:ext uri="{BB962C8B-B14F-4D97-AF65-F5344CB8AC3E}">
        <p14:creationId xmlns:p14="http://schemas.microsoft.com/office/powerpoint/2010/main" val="4132984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AEC029-38DC-32E1-F11A-4481A93E713D}"/>
              </a:ext>
            </a:extLst>
          </p:cNvPr>
          <p:cNvSpPr>
            <a:spLocks noGrp="1"/>
          </p:cNvSpPr>
          <p:nvPr>
            <p:ph type="title"/>
          </p:nvPr>
        </p:nvSpPr>
        <p:spPr/>
        <p:txBody>
          <a:bodyPr/>
          <a:lstStyle/>
          <a:p>
            <a:r>
              <a:rPr lang="nl-NL" dirty="0">
                <a:latin typeface="+mn-lt"/>
              </a:rPr>
              <a:t>Wat opties Denker/Beslisser:</a:t>
            </a:r>
            <a:endParaRPr lang="nl-NL" dirty="0"/>
          </a:p>
        </p:txBody>
      </p:sp>
      <p:pic>
        <p:nvPicPr>
          <p:cNvPr id="6" name="Tijdelijke aanduiding voor inhoud 5">
            <a:extLst>
              <a:ext uri="{FF2B5EF4-FFF2-40B4-BE49-F238E27FC236}">
                <a16:creationId xmlns:a16="http://schemas.microsoft.com/office/drawing/2014/main" id="{61631926-80F4-E456-8B3F-235778442C3A}"/>
              </a:ext>
            </a:extLst>
          </p:cNvPr>
          <p:cNvPicPr>
            <a:picLocks noGrp="1" noChangeAspect="1"/>
          </p:cNvPicPr>
          <p:nvPr>
            <p:ph idx="1"/>
          </p:nvPr>
        </p:nvPicPr>
        <p:blipFill>
          <a:blip r:embed="rId2"/>
          <a:stretch>
            <a:fillRect/>
          </a:stretch>
        </p:blipFill>
        <p:spPr>
          <a:xfrm>
            <a:off x="2115067" y="1565827"/>
            <a:ext cx="7292884" cy="5362874"/>
          </a:xfrm>
        </p:spPr>
      </p:pic>
      <p:sp>
        <p:nvSpPr>
          <p:cNvPr id="4" name="Tijdelijke aanduiding voor voettekst 3">
            <a:extLst>
              <a:ext uri="{FF2B5EF4-FFF2-40B4-BE49-F238E27FC236}">
                <a16:creationId xmlns:a16="http://schemas.microsoft.com/office/drawing/2014/main" id="{97B6D6A7-5446-0DCF-8976-CC8DAF634298}"/>
              </a:ext>
            </a:extLst>
          </p:cNvPr>
          <p:cNvSpPr>
            <a:spLocks noGrp="1"/>
          </p:cNvSpPr>
          <p:nvPr>
            <p:ph type="ftr" sz="quarter" idx="11"/>
          </p:nvPr>
        </p:nvSpPr>
        <p:spPr/>
        <p:txBody>
          <a:bodyPr/>
          <a:lstStyle/>
          <a:p>
            <a:pPr>
              <a:defRPr/>
            </a:pPr>
            <a:r>
              <a:rPr lang="nl-NL"/>
              <a:t>2I Losser 2024</a:t>
            </a:r>
            <a:endParaRPr lang="nl-NL" dirty="0"/>
          </a:p>
        </p:txBody>
      </p:sp>
    </p:spTree>
    <p:extLst>
      <p:ext uri="{BB962C8B-B14F-4D97-AF65-F5344CB8AC3E}">
        <p14:creationId xmlns:p14="http://schemas.microsoft.com/office/powerpoint/2010/main" val="4160250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kromde verbindingslijn 5"/>
          <p:cNvCxnSpPr/>
          <p:nvPr/>
        </p:nvCxnSpPr>
        <p:spPr>
          <a:xfrm>
            <a:off x="695325" y="777875"/>
            <a:ext cx="10904538" cy="5534025"/>
          </a:xfrm>
          <a:prstGeom prst="curvedConnector3">
            <a:avLst/>
          </a:prstGeom>
          <a:ln>
            <a:solidFill>
              <a:srgbClr val="FF0000"/>
            </a:solidFill>
            <a:headEnd type="triangle"/>
            <a:tailEnd type="triangle"/>
          </a:ln>
        </p:spPr>
        <p:style>
          <a:lnRef idx="3">
            <a:schemeClr val="accent2"/>
          </a:lnRef>
          <a:fillRef idx="0">
            <a:schemeClr val="accent2"/>
          </a:fillRef>
          <a:effectRef idx="2">
            <a:schemeClr val="accent2"/>
          </a:effectRef>
          <a:fontRef idx="minor">
            <a:schemeClr val="tx1"/>
          </a:fontRef>
        </p:style>
      </p:cxnSp>
      <p:sp>
        <p:nvSpPr>
          <p:cNvPr id="27650" name="Titel 1"/>
          <p:cNvSpPr>
            <a:spLocks noGrp="1"/>
          </p:cNvSpPr>
          <p:nvPr>
            <p:ph type="title"/>
          </p:nvPr>
        </p:nvSpPr>
        <p:spPr/>
        <p:txBody>
          <a:bodyPr/>
          <a:lstStyle/>
          <a:p>
            <a:pPr eaLnBrk="1" hangingPunct="1"/>
            <a:r>
              <a:rPr lang="nl-NL"/>
              <a:t>Rode Draad</a:t>
            </a:r>
          </a:p>
        </p:txBody>
      </p:sp>
      <p:sp>
        <p:nvSpPr>
          <p:cNvPr id="3" name="Tijdelijke aanduiding voor inhoud 2"/>
          <p:cNvSpPr>
            <a:spLocks noGrp="1"/>
          </p:cNvSpPr>
          <p:nvPr>
            <p:ph idx="1"/>
          </p:nvPr>
        </p:nvSpPr>
        <p:spPr>
          <a:xfrm>
            <a:off x="838200" y="1468438"/>
            <a:ext cx="10515600" cy="4946650"/>
          </a:xfrm>
        </p:spPr>
        <p:txBody>
          <a:bodyPr rtlCol="0">
            <a:normAutofit fontScale="92500" lnSpcReduction="10000"/>
          </a:bodyPr>
          <a:lstStyle/>
          <a:p>
            <a:pPr eaLnBrk="1" fontAlgn="auto" hangingPunct="1">
              <a:spcAft>
                <a:spcPts val="0"/>
              </a:spcAft>
              <a:buFont typeface="Arial" panose="020B0604020202020204" pitchFamily="34" charset="0"/>
              <a:buChar char="•"/>
              <a:defRPr/>
            </a:pPr>
            <a:r>
              <a:rPr lang="nl-NL" u="sng" dirty="0"/>
              <a:t>Gedrag</a:t>
            </a:r>
            <a:br>
              <a:rPr lang="nl-NL" dirty="0"/>
            </a:br>
            <a:r>
              <a:rPr lang="nl-NL" dirty="0"/>
              <a:t>Welk gedrag wil ik zien bij mijn leerlingen en welk gedrag past bij een instructeur. </a:t>
            </a:r>
            <a:br>
              <a:rPr lang="nl-NL" dirty="0"/>
            </a:br>
            <a:endParaRPr lang="nl-NL" dirty="0"/>
          </a:p>
          <a:p>
            <a:pPr eaLnBrk="1" fontAlgn="auto" hangingPunct="1">
              <a:spcAft>
                <a:spcPts val="0"/>
              </a:spcAft>
              <a:buFont typeface="Arial" panose="020B0604020202020204" pitchFamily="34" charset="0"/>
              <a:buChar char="•"/>
              <a:defRPr/>
            </a:pPr>
            <a:r>
              <a:rPr lang="nl-NL" u="sng" dirty="0"/>
              <a:t>Veiligheid </a:t>
            </a:r>
            <a:br>
              <a:rPr lang="nl-NL" dirty="0"/>
            </a:br>
            <a:r>
              <a:rPr lang="nl-NL" dirty="0"/>
              <a:t>Bij alles wat we doen, schenken we aandacht aan de veiligheid.</a:t>
            </a:r>
          </a:p>
          <a:p>
            <a:pPr eaLnBrk="1" fontAlgn="auto" hangingPunct="1">
              <a:spcAft>
                <a:spcPts val="0"/>
              </a:spcAft>
              <a:buFont typeface="Arial" panose="020B0604020202020204" pitchFamily="34" charset="0"/>
              <a:buChar char="•"/>
              <a:defRPr/>
            </a:pPr>
            <a:endParaRPr lang="nl-NL" dirty="0"/>
          </a:p>
          <a:p>
            <a:pPr eaLnBrk="1" fontAlgn="auto" hangingPunct="1">
              <a:spcAft>
                <a:spcPts val="0"/>
              </a:spcAft>
              <a:buFont typeface="Arial" panose="020B0604020202020204" pitchFamily="34" charset="0"/>
              <a:buChar char="•"/>
              <a:defRPr/>
            </a:pPr>
            <a:r>
              <a:rPr lang="nl-NL" u="sng" dirty="0"/>
              <a:t>Zelfstandigheid</a:t>
            </a:r>
            <a:br>
              <a:rPr lang="nl-NL" dirty="0"/>
            </a:br>
            <a:r>
              <a:rPr lang="nl-NL" dirty="0"/>
              <a:t>Hoe ga ik, als instructeur, ervoor zorgen dat mijn leerlingen, zelfstandig, de juiste (en veilige) keuzes kunnen maken?</a:t>
            </a:r>
          </a:p>
          <a:p>
            <a:pPr eaLnBrk="1" fontAlgn="auto" hangingPunct="1">
              <a:spcAft>
                <a:spcPts val="0"/>
              </a:spcAft>
              <a:buFont typeface="Arial" panose="020B0604020202020204" pitchFamily="34" charset="0"/>
              <a:buChar char="•"/>
              <a:defRPr/>
            </a:pPr>
            <a:endParaRPr lang="nl-NL" dirty="0"/>
          </a:p>
          <a:p>
            <a:pPr eaLnBrk="1" fontAlgn="auto" hangingPunct="1">
              <a:spcAft>
                <a:spcPts val="0"/>
              </a:spcAft>
              <a:buFont typeface="Arial" panose="020B0604020202020204" pitchFamily="34" charset="0"/>
              <a:buChar char="•"/>
              <a:defRPr/>
            </a:pPr>
            <a:r>
              <a:rPr lang="nl-NL" u="sng" dirty="0"/>
              <a:t>De lerende duiker</a:t>
            </a:r>
            <a:br>
              <a:rPr lang="nl-NL" dirty="0"/>
            </a:br>
            <a:r>
              <a:rPr lang="nl-NL" dirty="0"/>
              <a:t>Hoe laat ik mijn leerlingen het beste leren?</a:t>
            </a:r>
          </a:p>
          <a:p>
            <a:pPr eaLnBrk="1" fontAlgn="auto" hangingPunct="1">
              <a:spcAft>
                <a:spcPts val="0"/>
              </a:spcAft>
              <a:buFont typeface="Arial" panose="020B0604020202020204" pitchFamily="34" charset="0"/>
              <a:buChar char="•"/>
              <a:defRPr/>
            </a:pPr>
            <a:endParaRPr lang="nl-NL" dirty="0"/>
          </a:p>
        </p:txBody>
      </p:sp>
      <p:sp>
        <p:nvSpPr>
          <p:cNvPr id="2" name="Tijdelijke aanduiding voor voettekst 1">
            <a:extLst>
              <a:ext uri="{FF2B5EF4-FFF2-40B4-BE49-F238E27FC236}">
                <a16:creationId xmlns:a16="http://schemas.microsoft.com/office/drawing/2014/main" id="{11117190-8D82-A605-C687-1EE7ED367C31}"/>
              </a:ext>
            </a:extLst>
          </p:cNvPr>
          <p:cNvSpPr>
            <a:spLocks noGrp="1"/>
          </p:cNvSpPr>
          <p:nvPr>
            <p:ph type="ftr" sz="quarter" idx="11"/>
          </p:nvPr>
        </p:nvSpPr>
        <p:spPr/>
        <p:txBody>
          <a:bodyPr/>
          <a:lstStyle/>
          <a:p>
            <a:pPr>
              <a:defRPr/>
            </a:pPr>
            <a:r>
              <a:rPr lang="nl-NL"/>
              <a:t>2I Losser 2024</a:t>
            </a:r>
            <a:endParaRPr lang="nl-NL"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2" descr="Six White Ceramic Mugs"/>
          <p:cNvPicPr>
            <a:picLocks noChangeAspect="1" noChangeArrowheads="1"/>
          </p:cNvPicPr>
          <p:nvPr/>
        </p:nvPicPr>
        <p:blipFill>
          <a:blip r:embed="rId3"/>
          <a:srcRect/>
          <a:stretch>
            <a:fillRect/>
          </a:stretch>
        </p:blipFill>
        <p:spPr bwMode="auto">
          <a:xfrm>
            <a:off x="-190500" y="0"/>
            <a:ext cx="12820650" cy="9358313"/>
          </a:xfrm>
          <a:prstGeom prst="rect">
            <a:avLst/>
          </a:prstGeom>
          <a:noFill/>
          <a:ln w="9525">
            <a:noFill/>
            <a:miter lim="800000"/>
            <a:headEnd/>
            <a:tailEnd/>
          </a:ln>
        </p:spPr>
      </p:pic>
      <p:sp>
        <p:nvSpPr>
          <p:cNvPr id="2" name="Tijdelijke aanduiding voor voettekst 1">
            <a:extLst>
              <a:ext uri="{FF2B5EF4-FFF2-40B4-BE49-F238E27FC236}">
                <a16:creationId xmlns:a16="http://schemas.microsoft.com/office/drawing/2014/main" id="{936EC056-0E89-8BE5-F0C5-452126CC2EA4}"/>
              </a:ext>
            </a:extLst>
          </p:cNvPr>
          <p:cNvSpPr>
            <a:spLocks noGrp="1"/>
          </p:cNvSpPr>
          <p:nvPr>
            <p:ph type="ftr" sz="quarter" idx="11"/>
          </p:nvPr>
        </p:nvSpPr>
        <p:spPr/>
        <p:txBody>
          <a:bodyPr/>
          <a:lstStyle/>
          <a:p>
            <a:pPr>
              <a:defRPr/>
            </a:pPr>
            <a:r>
              <a:rPr lang="nl-NL"/>
              <a:t>2I Losser 2024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ChangeArrowheads="1"/>
          </p:cNvSpPr>
          <p:nvPr/>
        </p:nvSpPr>
        <p:spPr bwMode="auto">
          <a:xfrm>
            <a:off x="7861300" y="6092825"/>
            <a:ext cx="2555875" cy="792163"/>
          </a:xfrm>
          <a:prstGeom prst="rect">
            <a:avLst/>
          </a:prstGeom>
          <a:solidFill>
            <a:schemeClr val="bg1"/>
          </a:solidFill>
          <a:ln w="9525">
            <a:noFill/>
            <a:miter lim="800000"/>
            <a:headEnd/>
            <a:tailEnd/>
          </a:ln>
        </p:spPr>
        <p:txBody>
          <a:bodyPr wrap="none" anchor="ctr"/>
          <a:lstStyle/>
          <a:p>
            <a:endParaRPr lang="en-GB">
              <a:latin typeface="Calibri" pitchFamily="34" charset="0"/>
            </a:endParaRPr>
          </a:p>
        </p:txBody>
      </p:sp>
      <p:sp>
        <p:nvSpPr>
          <p:cNvPr id="64514" name="Rectangle 3"/>
          <p:cNvSpPr>
            <a:spLocks noChangeArrowheads="1"/>
          </p:cNvSpPr>
          <p:nvPr/>
        </p:nvSpPr>
        <p:spPr bwMode="auto">
          <a:xfrm>
            <a:off x="8005763" y="981075"/>
            <a:ext cx="2411412" cy="935038"/>
          </a:xfrm>
          <a:prstGeom prst="rect">
            <a:avLst/>
          </a:prstGeom>
          <a:solidFill>
            <a:schemeClr val="bg1"/>
          </a:solidFill>
          <a:ln w="9525">
            <a:noFill/>
            <a:miter lim="800000"/>
            <a:headEnd/>
            <a:tailEnd/>
          </a:ln>
        </p:spPr>
        <p:txBody>
          <a:bodyPr wrap="none" anchor="ctr"/>
          <a:lstStyle/>
          <a:p>
            <a:endParaRPr lang="en-GB">
              <a:latin typeface="Calibri" pitchFamily="34" charset="0"/>
            </a:endParaRPr>
          </a:p>
        </p:txBody>
      </p:sp>
      <p:sp>
        <p:nvSpPr>
          <p:cNvPr id="64515" name="Rectangle 4"/>
          <p:cNvSpPr>
            <a:spLocks noChangeArrowheads="1"/>
          </p:cNvSpPr>
          <p:nvPr/>
        </p:nvSpPr>
        <p:spPr bwMode="auto">
          <a:xfrm>
            <a:off x="1741488" y="981075"/>
            <a:ext cx="6264275" cy="5903913"/>
          </a:xfrm>
          <a:prstGeom prst="rect">
            <a:avLst/>
          </a:prstGeom>
          <a:solidFill>
            <a:schemeClr val="bg1"/>
          </a:solidFill>
          <a:ln w="9525">
            <a:noFill/>
            <a:miter lim="800000"/>
            <a:headEnd/>
            <a:tailEnd/>
          </a:ln>
        </p:spPr>
        <p:txBody>
          <a:bodyPr wrap="none" anchor="ctr"/>
          <a:lstStyle/>
          <a:p>
            <a:endParaRPr lang="en-GB">
              <a:latin typeface="Calibri" pitchFamily="34" charset="0"/>
            </a:endParaRPr>
          </a:p>
        </p:txBody>
      </p:sp>
      <p:graphicFrame>
        <p:nvGraphicFramePr>
          <p:cNvPr id="94213" name="Group 5"/>
          <p:cNvGraphicFramePr>
            <a:graphicFrameLocks noGrp="1"/>
          </p:cNvGraphicFramePr>
          <p:nvPr>
            <p:ph idx="4294967295"/>
          </p:nvPr>
        </p:nvGraphicFramePr>
        <p:xfrm>
          <a:off x="933450" y="358775"/>
          <a:ext cx="10219110" cy="5587048"/>
        </p:xfrm>
        <a:graphic>
          <a:graphicData uri="http://schemas.openxmlformats.org/drawingml/2006/table">
            <a:tbl>
              <a:tblPr/>
              <a:tblGrid>
                <a:gridCol w="7610506">
                  <a:extLst>
                    <a:ext uri="{9D8B030D-6E8A-4147-A177-3AD203B41FA5}">
                      <a16:colId xmlns:a16="http://schemas.microsoft.com/office/drawing/2014/main" val="20000"/>
                    </a:ext>
                  </a:extLst>
                </a:gridCol>
                <a:gridCol w="2608604">
                  <a:extLst>
                    <a:ext uri="{9D8B030D-6E8A-4147-A177-3AD203B41FA5}">
                      <a16:colId xmlns:a16="http://schemas.microsoft.com/office/drawing/2014/main" val="20001"/>
                    </a:ext>
                  </a:extLst>
                </a:gridCol>
              </a:tblGrid>
              <a:tr h="347663">
                <a:tc gridSpan="2">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3200" b="1" i="1" u="none" strike="noStrike" cap="none" normalizeH="0" baseline="0" dirty="0">
                          <a:ln>
                            <a:noFill/>
                          </a:ln>
                          <a:solidFill>
                            <a:schemeClr val="bg1"/>
                          </a:solidFill>
                          <a:effectLst/>
                          <a:latin typeface="Times New Roman" pitchFamily="18" charset="0"/>
                          <a:cs typeface="Times New Roman" pitchFamily="18" charset="0"/>
                        </a:rPr>
                        <a:t>We weten na 24 uur (max 100% per regel)</a:t>
                      </a:r>
                      <a:endParaRPr kumimoji="0" lang="nl-NL" sz="4000" b="0" i="0" u="none" strike="noStrike" cap="none" normalizeH="0" baseline="0" dirty="0">
                        <a:ln>
                          <a:noFill/>
                        </a:ln>
                        <a:solidFill>
                          <a:schemeClr val="bg1"/>
                        </a:solidFill>
                        <a:effectLst/>
                        <a:latin typeface="Arial" charset="0"/>
                      </a:endParaRPr>
                    </a:p>
                  </a:txBody>
                  <a:tcPr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F793E"/>
                    </a:solidFill>
                  </a:tcPr>
                </a:tc>
                <a:tc hMerge="1">
                  <a:txBody>
                    <a:bodyPr/>
                    <a:lstStyle/>
                    <a:p>
                      <a:endParaRPr lang="en-GB"/>
                    </a:p>
                  </a:txBody>
                  <a:tcPr/>
                </a:tc>
                <a:extLst>
                  <a:ext uri="{0D108BD9-81ED-4DB2-BD59-A6C34878D82A}">
                    <a16:rowId xmlns:a16="http://schemas.microsoft.com/office/drawing/2014/main" val="10000"/>
                  </a:ext>
                </a:extLst>
              </a:tr>
              <a:tr h="520700">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nl-NL" sz="2800" b="0" i="0" u="none" strike="noStrike" cap="none" normalizeH="0" baseline="0" dirty="0">
                          <a:ln>
                            <a:noFill/>
                          </a:ln>
                          <a:solidFill>
                            <a:srgbClr val="003399"/>
                          </a:solidFill>
                          <a:effectLst/>
                          <a:latin typeface="Times New Roman" pitchFamily="18" charset="0"/>
                          <a:cs typeface="Times New Roman" pitchFamily="18" charset="0"/>
                        </a:rPr>
                        <a:t> </a:t>
                      </a:r>
                      <a:endParaRPr kumimoji="0" lang="nl-NL" sz="4000" b="0" i="0" u="none" strike="noStrike" cap="none" normalizeH="0" baseline="0" dirty="0">
                        <a:ln>
                          <a:noFill/>
                        </a:ln>
                        <a:solidFill>
                          <a:srgbClr val="0033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nl-NL" sz="2800" b="1" i="0" u="none" strike="noStrike" cap="none" normalizeH="0" baseline="0" dirty="0">
                          <a:ln>
                            <a:noFill/>
                          </a:ln>
                          <a:solidFill>
                            <a:srgbClr val="003399"/>
                          </a:solidFill>
                          <a:effectLst/>
                          <a:latin typeface="Times New Roman" pitchFamily="18" charset="0"/>
                          <a:cs typeface="Times New Roman" pitchFamily="18" charset="0"/>
                        </a:rPr>
                        <a:t>Bijdrage leerproces</a:t>
                      </a:r>
                      <a:endParaRPr kumimoji="0" lang="nl-NL" sz="4000" b="0" i="0" u="none" strike="noStrike" cap="none" normalizeH="0" baseline="0" dirty="0">
                        <a:ln>
                          <a:noFill/>
                        </a:ln>
                        <a:solidFill>
                          <a:srgbClr val="0033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3850">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nl-NL" sz="2800" b="0" i="0" u="none" strike="noStrike" cap="none" normalizeH="0" baseline="0" dirty="0">
                          <a:ln>
                            <a:noFill/>
                          </a:ln>
                          <a:solidFill>
                            <a:srgbClr val="003399"/>
                          </a:solidFill>
                          <a:effectLst/>
                          <a:latin typeface="Times New Roman" pitchFamily="18" charset="0"/>
                          <a:cs typeface="Times New Roman" pitchFamily="18" charset="0"/>
                        </a:rPr>
                        <a:t>..% van waar we over discussiëren</a:t>
                      </a:r>
                      <a:endParaRPr kumimoji="0" lang="nl-NL" sz="4000" b="0" i="0" u="none" strike="noStrike" cap="none" normalizeH="0" baseline="0" dirty="0">
                        <a:ln>
                          <a:noFill/>
                        </a:ln>
                        <a:solidFill>
                          <a:srgbClr val="0033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800" b="1" i="0" u="none" strike="noStrike" cap="none" normalizeH="0" baseline="0" dirty="0">
                          <a:ln>
                            <a:noFill/>
                          </a:ln>
                          <a:solidFill>
                            <a:srgbClr val="F47A43"/>
                          </a:solidFill>
                          <a:effectLst/>
                          <a:latin typeface="Times New Roman" pitchFamily="18" charset="0"/>
                          <a:cs typeface="Times New Roman" pitchFamily="18" charset="0"/>
                        </a:rPr>
                        <a:t>50%</a:t>
                      </a:r>
                      <a:endParaRPr kumimoji="0" lang="nl-NL" sz="4000" b="0" i="0" u="none" strike="noStrike" cap="none" normalizeH="0" baseline="0" dirty="0">
                        <a:ln>
                          <a:noFill/>
                        </a:ln>
                        <a:solidFill>
                          <a:srgbClr val="F47A43"/>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30250">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nl-NL" sz="2800" b="0" i="0" u="none" strike="noStrike" cap="none" normalizeH="0" baseline="0">
                          <a:ln>
                            <a:noFill/>
                          </a:ln>
                          <a:solidFill>
                            <a:srgbClr val="003399"/>
                          </a:solidFill>
                          <a:effectLst/>
                          <a:latin typeface="Times New Roman" pitchFamily="18" charset="0"/>
                          <a:cs typeface="Times New Roman" pitchFamily="18" charset="0"/>
                        </a:rPr>
                        <a:t>..% van wat we in een uitdagende toepassingsgerichte opdracht uitvoeren</a:t>
                      </a:r>
                      <a:endParaRPr kumimoji="0" lang="nl-NL" sz="4000" b="0" i="0" u="none" strike="noStrike" cap="none" normalizeH="0" baseline="0">
                        <a:ln>
                          <a:noFill/>
                        </a:ln>
                        <a:solidFill>
                          <a:srgbClr val="0033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800" b="1" i="0" u="none" strike="noStrike" cap="none" normalizeH="0" baseline="0" dirty="0">
                          <a:ln>
                            <a:noFill/>
                          </a:ln>
                          <a:solidFill>
                            <a:srgbClr val="F47A43"/>
                          </a:solidFill>
                          <a:effectLst/>
                          <a:latin typeface="Times New Roman" pitchFamily="18" charset="0"/>
                          <a:cs typeface="Times New Roman" pitchFamily="18" charset="0"/>
                        </a:rPr>
                        <a:t>83%</a:t>
                      </a:r>
                      <a:endParaRPr kumimoji="0" lang="nl-NL" sz="4000" b="0" i="0" u="none" strike="noStrike" cap="none" normalizeH="0" baseline="0" dirty="0">
                        <a:ln>
                          <a:noFill/>
                        </a:ln>
                        <a:solidFill>
                          <a:srgbClr val="F47A43"/>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20700">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nl-NL" sz="2800" b="0" i="0" u="none" strike="noStrike" cap="none" normalizeH="0" baseline="0">
                          <a:ln>
                            <a:noFill/>
                          </a:ln>
                          <a:solidFill>
                            <a:srgbClr val="003399"/>
                          </a:solidFill>
                          <a:effectLst/>
                          <a:latin typeface="Times New Roman" pitchFamily="18" charset="0"/>
                          <a:cs typeface="Times New Roman" pitchFamily="18" charset="0"/>
                        </a:rPr>
                        <a:t>..% van wat we anderen zien doen / demonstreren</a:t>
                      </a:r>
                      <a:endParaRPr kumimoji="0" lang="nl-NL" sz="4000" b="0" i="0" u="none" strike="noStrike" cap="none" normalizeH="0" baseline="0">
                        <a:ln>
                          <a:noFill/>
                        </a:ln>
                        <a:solidFill>
                          <a:srgbClr val="0033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800" b="1" i="0" u="none" strike="noStrike" cap="none" normalizeH="0" baseline="0" dirty="0">
                          <a:ln>
                            <a:noFill/>
                          </a:ln>
                          <a:solidFill>
                            <a:srgbClr val="F47A43"/>
                          </a:solidFill>
                          <a:effectLst/>
                          <a:latin typeface="Times New Roman" pitchFamily="18" charset="0"/>
                          <a:cs typeface="Times New Roman" pitchFamily="18" charset="0"/>
                        </a:rPr>
                        <a:t>30%</a:t>
                      </a:r>
                      <a:endParaRPr kumimoji="0" lang="nl-NL" sz="4000" b="0" i="0" u="none" strike="noStrike" cap="none" normalizeH="0" baseline="0" dirty="0">
                        <a:ln>
                          <a:noFill/>
                        </a:ln>
                        <a:solidFill>
                          <a:srgbClr val="F47A43"/>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4325">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nl-NL" sz="2800" b="0" i="0" u="none" strike="noStrike" cap="none" normalizeH="0" baseline="0" dirty="0">
                          <a:ln>
                            <a:noFill/>
                          </a:ln>
                          <a:solidFill>
                            <a:srgbClr val="003399"/>
                          </a:solidFill>
                          <a:effectLst/>
                          <a:latin typeface="Times New Roman" pitchFamily="18" charset="0"/>
                          <a:cs typeface="Times New Roman" pitchFamily="18" charset="0"/>
                        </a:rPr>
                        <a:t>..% van wat we horen</a:t>
                      </a:r>
                      <a:endParaRPr kumimoji="0" lang="nl-NL" sz="4000" b="0" i="0" u="none" strike="noStrike" cap="none" normalizeH="0" baseline="0" dirty="0">
                        <a:ln>
                          <a:noFill/>
                        </a:ln>
                        <a:solidFill>
                          <a:srgbClr val="0033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800" b="1" i="0" u="none" strike="noStrike" cap="none" normalizeH="0" baseline="0" dirty="0">
                          <a:ln>
                            <a:noFill/>
                          </a:ln>
                          <a:solidFill>
                            <a:srgbClr val="F47A43"/>
                          </a:solidFill>
                          <a:effectLst/>
                          <a:latin typeface="Times New Roman" pitchFamily="18" charset="0"/>
                          <a:cs typeface="Times New Roman" pitchFamily="18" charset="0"/>
                        </a:rPr>
                        <a:t>14%</a:t>
                      </a:r>
                      <a:endParaRPr kumimoji="0" lang="nl-NL" sz="4000" b="0" i="0" u="none" strike="noStrike" cap="none" normalizeH="0" baseline="0" dirty="0">
                        <a:ln>
                          <a:noFill/>
                        </a:ln>
                        <a:solidFill>
                          <a:srgbClr val="F47A43"/>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22288">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nl-NL" sz="2800" b="0" i="0" u="none" strike="noStrike" cap="none" normalizeH="0" baseline="0">
                          <a:ln>
                            <a:noFill/>
                          </a:ln>
                          <a:solidFill>
                            <a:srgbClr val="003399"/>
                          </a:solidFill>
                          <a:effectLst/>
                          <a:latin typeface="Times New Roman" pitchFamily="18" charset="0"/>
                          <a:cs typeface="Times New Roman" pitchFamily="18" charset="0"/>
                        </a:rPr>
                        <a:t>..% van wat we anderen leren / uitleggen</a:t>
                      </a:r>
                      <a:endParaRPr kumimoji="0" lang="nl-NL" sz="4000" b="0" i="0" u="none" strike="noStrike" cap="none" normalizeH="0" baseline="0">
                        <a:ln>
                          <a:noFill/>
                        </a:ln>
                        <a:solidFill>
                          <a:srgbClr val="0033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800" b="1" i="0" u="none" strike="noStrike" cap="none" normalizeH="0" baseline="0" dirty="0">
                          <a:ln>
                            <a:noFill/>
                          </a:ln>
                          <a:solidFill>
                            <a:srgbClr val="F47A43"/>
                          </a:solidFill>
                          <a:effectLst/>
                          <a:latin typeface="Times New Roman" pitchFamily="18" charset="0"/>
                          <a:cs typeface="Times New Roman" pitchFamily="18" charset="0"/>
                        </a:rPr>
                        <a:t>92%</a:t>
                      </a:r>
                      <a:endParaRPr kumimoji="0" lang="nl-NL" sz="4000" b="0" i="0" u="none" strike="noStrike" cap="none" normalizeH="0" baseline="0" dirty="0">
                        <a:ln>
                          <a:noFill/>
                        </a:ln>
                        <a:solidFill>
                          <a:srgbClr val="F47A43"/>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20700">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nl-NL" sz="2800" b="0" i="0" u="none" strike="noStrike" cap="none" normalizeH="0" baseline="0">
                          <a:ln>
                            <a:noFill/>
                          </a:ln>
                          <a:solidFill>
                            <a:srgbClr val="003399"/>
                          </a:solidFill>
                          <a:effectLst/>
                          <a:latin typeface="Times New Roman" pitchFamily="18" charset="0"/>
                          <a:cs typeface="Times New Roman" pitchFamily="18" charset="0"/>
                        </a:rPr>
                        <a:t>..% van wat we koppelen aan eigen ervaring</a:t>
                      </a:r>
                      <a:endParaRPr kumimoji="0" lang="nl-NL" sz="4000" b="0" i="0" u="none" strike="noStrike" cap="none" normalizeH="0" baseline="0">
                        <a:ln>
                          <a:noFill/>
                        </a:ln>
                        <a:solidFill>
                          <a:srgbClr val="0033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800" b="1" i="0" u="none" strike="noStrike" cap="none" normalizeH="0" baseline="0" dirty="0">
                          <a:ln>
                            <a:noFill/>
                          </a:ln>
                          <a:solidFill>
                            <a:srgbClr val="F47A43"/>
                          </a:solidFill>
                          <a:effectLst/>
                          <a:latin typeface="Times New Roman" pitchFamily="18" charset="0"/>
                          <a:cs typeface="Times New Roman" pitchFamily="18" charset="0"/>
                        </a:rPr>
                        <a:t>72%</a:t>
                      </a:r>
                      <a:endParaRPr kumimoji="0" lang="nl-NL" sz="4000" b="0" i="0" u="none" strike="noStrike" cap="none" normalizeH="0" baseline="0" dirty="0">
                        <a:ln>
                          <a:noFill/>
                        </a:ln>
                        <a:solidFill>
                          <a:srgbClr val="F47A43"/>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14325">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nl-NL" sz="2800" b="0" i="0" u="none" strike="noStrike" cap="none" normalizeH="0" baseline="0">
                          <a:ln>
                            <a:noFill/>
                          </a:ln>
                          <a:solidFill>
                            <a:srgbClr val="003399"/>
                          </a:solidFill>
                          <a:effectLst/>
                          <a:latin typeface="Times New Roman" pitchFamily="18" charset="0"/>
                          <a:cs typeface="Times New Roman" pitchFamily="18" charset="0"/>
                        </a:rPr>
                        <a:t>..% van wat we zien</a:t>
                      </a:r>
                      <a:endParaRPr kumimoji="0" lang="nl-NL" sz="4000" b="0" i="0" u="none" strike="noStrike" cap="none" normalizeH="0" baseline="0">
                        <a:ln>
                          <a:noFill/>
                        </a:ln>
                        <a:solidFill>
                          <a:srgbClr val="0033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t" latinLnBrk="0" hangingPunct="1">
                        <a:lnSpc>
                          <a:spcPct val="100000"/>
                        </a:lnSpc>
                        <a:spcBef>
                          <a:spcPct val="0"/>
                        </a:spcBef>
                        <a:spcAft>
                          <a:spcPct val="0"/>
                        </a:spcAft>
                        <a:buClrTx/>
                        <a:buSzTx/>
                        <a:buFontTx/>
                        <a:buNone/>
                        <a:tabLst/>
                      </a:pPr>
                      <a:r>
                        <a:rPr kumimoji="0" lang="nl-NL" sz="2800" b="1" i="0" u="none" strike="noStrike" cap="none" normalizeH="0" baseline="0" dirty="0">
                          <a:ln>
                            <a:noFill/>
                          </a:ln>
                          <a:solidFill>
                            <a:srgbClr val="F47A43"/>
                          </a:solidFill>
                          <a:effectLst/>
                          <a:latin typeface="Times New Roman" pitchFamily="18" charset="0"/>
                          <a:cs typeface="Times New Roman" pitchFamily="18" charset="0"/>
                        </a:rPr>
                        <a:t>22%</a:t>
                      </a:r>
                      <a:endParaRPr kumimoji="0" lang="nl-NL" sz="4000" b="0" i="0" u="none" strike="noStrike" cap="none" normalizeH="0" baseline="0" dirty="0">
                        <a:ln>
                          <a:noFill/>
                        </a:ln>
                        <a:solidFill>
                          <a:srgbClr val="F47A43"/>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94245" name="Rectangle 37"/>
          <p:cNvSpPr>
            <a:spLocks noChangeArrowheads="1"/>
          </p:cNvSpPr>
          <p:nvPr/>
        </p:nvSpPr>
        <p:spPr bwMode="auto">
          <a:xfrm>
            <a:off x="8789988" y="1925638"/>
            <a:ext cx="2232025" cy="431800"/>
          </a:xfrm>
          <a:prstGeom prst="rect">
            <a:avLst/>
          </a:prstGeom>
          <a:solidFill>
            <a:srgbClr val="106AB3"/>
          </a:solidFill>
          <a:ln w="9525">
            <a:solidFill>
              <a:schemeClr val="tx1"/>
            </a:solidFill>
            <a:miter lim="800000"/>
            <a:headEnd/>
            <a:tailEnd/>
          </a:ln>
        </p:spPr>
        <p:txBody>
          <a:bodyPr wrap="none" anchor="ctr"/>
          <a:lstStyle/>
          <a:p>
            <a:endParaRPr lang="en-GB">
              <a:latin typeface="Calibri" pitchFamily="34" charset="0"/>
            </a:endParaRPr>
          </a:p>
        </p:txBody>
      </p:sp>
      <p:sp>
        <p:nvSpPr>
          <p:cNvPr id="94246" name="Rectangle 38"/>
          <p:cNvSpPr>
            <a:spLocks noChangeArrowheads="1"/>
          </p:cNvSpPr>
          <p:nvPr/>
        </p:nvSpPr>
        <p:spPr bwMode="auto">
          <a:xfrm>
            <a:off x="8758238" y="2520950"/>
            <a:ext cx="2232025" cy="431800"/>
          </a:xfrm>
          <a:prstGeom prst="rect">
            <a:avLst/>
          </a:prstGeom>
          <a:solidFill>
            <a:srgbClr val="106AB3"/>
          </a:solidFill>
          <a:ln w="9525">
            <a:solidFill>
              <a:schemeClr val="tx1"/>
            </a:solidFill>
            <a:miter lim="800000"/>
            <a:headEnd/>
            <a:tailEnd/>
          </a:ln>
        </p:spPr>
        <p:txBody>
          <a:bodyPr wrap="none" anchor="ctr"/>
          <a:lstStyle/>
          <a:p>
            <a:endParaRPr lang="en-GB">
              <a:latin typeface="Calibri" pitchFamily="34" charset="0"/>
            </a:endParaRPr>
          </a:p>
        </p:txBody>
      </p:sp>
      <p:sp>
        <p:nvSpPr>
          <p:cNvPr id="94247" name="Rectangle 39"/>
          <p:cNvSpPr>
            <a:spLocks noChangeArrowheads="1"/>
          </p:cNvSpPr>
          <p:nvPr/>
        </p:nvSpPr>
        <p:spPr bwMode="auto">
          <a:xfrm>
            <a:off x="8758238" y="3389313"/>
            <a:ext cx="2232025" cy="431800"/>
          </a:xfrm>
          <a:prstGeom prst="rect">
            <a:avLst/>
          </a:prstGeom>
          <a:solidFill>
            <a:srgbClr val="106AB3"/>
          </a:solidFill>
          <a:ln w="9525">
            <a:solidFill>
              <a:schemeClr val="tx1"/>
            </a:solidFill>
            <a:miter lim="800000"/>
            <a:headEnd/>
            <a:tailEnd/>
          </a:ln>
        </p:spPr>
        <p:txBody>
          <a:bodyPr wrap="none" anchor="ctr"/>
          <a:lstStyle/>
          <a:p>
            <a:endParaRPr lang="en-GB">
              <a:latin typeface="Calibri" pitchFamily="34" charset="0"/>
            </a:endParaRPr>
          </a:p>
        </p:txBody>
      </p:sp>
      <p:sp>
        <p:nvSpPr>
          <p:cNvPr id="94248" name="Rectangle 40"/>
          <p:cNvSpPr>
            <a:spLocks noChangeArrowheads="1"/>
          </p:cNvSpPr>
          <p:nvPr/>
        </p:nvSpPr>
        <p:spPr bwMode="auto">
          <a:xfrm>
            <a:off x="8758238" y="3911600"/>
            <a:ext cx="2232025" cy="431800"/>
          </a:xfrm>
          <a:prstGeom prst="rect">
            <a:avLst/>
          </a:prstGeom>
          <a:solidFill>
            <a:srgbClr val="106AB3"/>
          </a:solidFill>
          <a:ln w="9525">
            <a:solidFill>
              <a:schemeClr val="tx1"/>
            </a:solidFill>
            <a:miter lim="800000"/>
            <a:headEnd/>
            <a:tailEnd/>
          </a:ln>
        </p:spPr>
        <p:txBody>
          <a:bodyPr wrap="none" anchor="ctr"/>
          <a:lstStyle/>
          <a:p>
            <a:endParaRPr lang="en-GB">
              <a:latin typeface="Calibri" pitchFamily="34" charset="0"/>
            </a:endParaRPr>
          </a:p>
        </p:txBody>
      </p:sp>
      <p:sp>
        <p:nvSpPr>
          <p:cNvPr id="94249" name="Rectangle 41"/>
          <p:cNvSpPr>
            <a:spLocks noChangeArrowheads="1"/>
          </p:cNvSpPr>
          <p:nvPr/>
        </p:nvSpPr>
        <p:spPr bwMode="auto">
          <a:xfrm>
            <a:off x="8758238" y="4424363"/>
            <a:ext cx="2232025" cy="431800"/>
          </a:xfrm>
          <a:prstGeom prst="rect">
            <a:avLst/>
          </a:prstGeom>
          <a:solidFill>
            <a:srgbClr val="106AB3"/>
          </a:solidFill>
          <a:ln w="9525">
            <a:solidFill>
              <a:schemeClr val="tx1"/>
            </a:solidFill>
            <a:miter lim="800000"/>
            <a:headEnd/>
            <a:tailEnd/>
          </a:ln>
        </p:spPr>
        <p:txBody>
          <a:bodyPr wrap="none" anchor="ctr"/>
          <a:lstStyle/>
          <a:p>
            <a:endParaRPr lang="en-GB">
              <a:latin typeface="Calibri" pitchFamily="34" charset="0"/>
            </a:endParaRPr>
          </a:p>
        </p:txBody>
      </p:sp>
      <p:sp>
        <p:nvSpPr>
          <p:cNvPr id="94250" name="Rectangle 42"/>
          <p:cNvSpPr>
            <a:spLocks noChangeArrowheads="1"/>
          </p:cNvSpPr>
          <p:nvPr/>
        </p:nvSpPr>
        <p:spPr bwMode="auto">
          <a:xfrm>
            <a:off x="8758238" y="4946650"/>
            <a:ext cx="2232025" cy="431800"/>
          </a:xfrm>
          <a:prstGeom prst="rect">
            <a:avLst/>
          </a:prstGeom>
          <a:solidFill>
            <a:srgbClr val="106AB3"/>
          </a:solidFill>
          <a:ln w="9525">
            <a:solidFill>
              <a:schemeClr val="tx1"/>
            </a:solidFill>
            <a:miter lim="800000"/>
            <a:headEnd/>
            <a:tailEnd/>
          </a:ln>
        </p:spPr>
        <p:txBody>
          <a:bodyPr wrap="none" anchor="ctr"/>
          <a:lstStyle/>
          <a:p>
            <a:endParaRPr lang="en-GB">
              <a:latin typeface="Calibri" pitchFamily="34" charset="0"/>
            </a:endParaRPr>
          </a:p>
        </p:txBody>
      </p:sp>
      <p:sp>
        <p:nvSpPr>
          <p:cNvPr id="94251" name="Rectangle 43"/>
          <p:cNvSpPr>
            <a:spLocks noChangeArrowheads="1"/>
          </p:cNvSpPr>
          <p:nvPr/>
        </p:nvSpPr>
        <p:spPr bwMode="auto">
          <a:xfrm>
            <a:off x="8758238" y="5459413"/>
            <a:ext cx="2232025" cy="431800"/>
          </a:xfrm>
          <a:prstGeom prst="rect">
            <a:avLst/>
          </a:prstGeom>
          <a:solidFill>
            <a:srgbClr val="106AB3"/>
          </a:solidFill>
          <a:ln w="9525">
            <a:solidFill>
              <a:schemeClr val="tx1"/>
            </a:solidFill>
            <a:miter lim="800000"/>
            <a:headEnd/>
            <a:tailEnd/>
          </a:ln>
        </p:spPr>
        <p:txBody>
          <a:bodyPr wrap="none" anchor="ctr"/>
          <a:lstStyle/>
          <a:p>
            <a:endParaRPr lang="en-GB">
              <a:latin typeface="Calibri" pitchFamily="34" charset="0"/>
            </a:endParaRPr>
          </a:p>
        </p:txBody>
      </p:sp>
      <p:pic>
        <p:nvPicPr>
          <p:cNvPr id="64554" name="Afbeelding 1"/>
          <p:cNvPicPr>
            <a:picLocks noChangeAspect="1"/>
          </p:cNvPicPr>
          <p:nvPr/>
        </p:nvPicPr>
        <p:blipFill>
          <a:blip r:embed="rId3"/>
          <a:srcRect/>
          <a:stretch>
            <a:fillRect/>
          </a:stretch>
        </p:blipFill>
        <p:spPr bwMode="auto">
          <a:xfrm>
            <a:off x="261938" y="482600"/>
            <a:ext cx="498475" cy="498475"/>
          </a:xfrm>
          <a:prstGeom prst="rect">
            <a:avLst/>
          </a:prstGeom>
          <a:noFill/>
          <a:ln w="9525">
            <a:noFill/>
            <a:miter lim="800000"/>
            <a:headEnd/>
            <a:tailEnd/>
          </a:ln>
        </p:spPr>
      </p:pic>
      <p:sp>
        <p:nvSpPr>
          <p:cNvPr id="2" name="Tijdelijke aanduiding voor voettekst 1">
            <a:extLst>
              <a:ext uri="{FF2B5EF4-FFF2-40B4-BE49-F238E27FC236}">
                <a16:creationId xmlns:a16="http://schemas.microsoft.com/office/drawing/2014/main" id="{09D5FA84-AD11-B1BC-C746-62D8EB63E8E9}"/>
              </a:ext>
            </a:extLst>
          </p:cNvPr>
          <p:cNvSpPr>
            <a:spLocks noGrp="1"/>
          </p:cNvSpPr>
          <p:nvPr>
            <p:ph type="ftr" sz="quarter" idx="11"/>
          </p:nvPr>
        </p:nvSpPr>
        <p:spPr/>
        <p:txBody>
          <a:bodyPr/>
          <a:lstStyle/>
          <a:p>
            <a:pPr>
              <a:defRPr/>
            </a:pPr>
            <a:r>
              <a:rPr lang="nl-NL"/>
              <a:t>2I Losser 2024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424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424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424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424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9424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9425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942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45" grpId="0" animBg="1"/>
      <p:bldP spid="94246" grpId="0" animBg="1"/>
      <p:bldP spid="94247" grpId="0" animBg="1"/>
      <p:bldP spid="94248" grpId="0" animBg="1"/>
      <p:bldP spid="94249" grpId="0" animBg="1"/>
      <p:bldP spid="94250" grpId="0" animBg="1"/>
      <p:bldP spid="9425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lstStyle/>
          <a:p>
            <a:pPr eaLnBrk="1" hangingPunct="1"/>
            <a:r>
              <a:rPr lang="nl-NL" sz="3600"/>
              <a:t>Aan welke eisen moet een instructeur voldoen</a:t>
            </a:r>
          </a:p>
        </p:txBody>
      </p:sp>
      <p:sp>
        <p:nvSpPr>
          <p:cNvPr id="54275" name="Rectangle 3"/>
          <p:cNvSpPr>
            <a:spLocks noGrp="1" noChangeArrowheads="1"/>
          </p:cNvSpPr>
          <p:nvPr>
            <p:ph idx="1"/>
          </p:nvPr>
        </p:nvSpPr>
        <p:spPr/>
        <p:txBody>
          <a:bodyPr rtlCol="0">
            <a:normAutofit/>
          </a:bodyPr>
          <a:lstStyle/>
          <a:p>
            <a:pPr marL="457200" lvl="1" indent="0" eaLnBrk="1" hangingPunct="1">
              <a:buNone/>
            </a:pPr>
            <a:r>
              <a:rPr lang="nl-NL" dirty="0"/>
              <a:t>3 groepjes.</a:t>
            </a:r>
          </a:p>
          <a:p>
            <a:pPr marL="457200" lvl="1" indent="0" eaLnBrk="1" hangingPunct="1">
              <a:buNone/>
            </a:pPr>
            <a:r>
              <a:rPr lang="nl-NL" dirty="0"/>
              <a:t>	1.	Harco, Rutger, Jeroen,</a:t>
            </a:r>
          </a:p>
          <a:p>
            <a:pPr marL="457200" lvl="1" indent="0" eaLnBrk="1" hangingPunct="1">
              <a:buNone/>
            </a:pPr>
            <a:r>
              <a:rPr lang="nl-NL" dirty="0"/>
              <a:t>	2.	Joey, Sander, Mark</a:t>
            </a:r>
          </a:p>
          <a:p>
            <a:pPr marL="457200" lvl="1" indent="0" eaLnBrk="1" hangingPunct="1">
              <a:buNone/>
            </a:pPr>
            <a:r>
              <a:rPr lang="nl-NL" dirty="0"/>
              <a:t>	3.	Daan, Justin, Brigitte</a:t>
            </a:r>
          </a:p>
          <a:p>
            <a:pPr eaLnBrk="1" fontAlgn="auto" hangingPunct="1">
              <a:spcAft>
                <a:spcPts val="0"/>
              </a:spcAft>
              <a:buFont typeface="Arial" panose="020B0604020202020204" pitchFamily="34" charset="0"/>
              <a:buChar char="•"/>
              <a:defRPr/>
            </a:pPr>
            <a:r>
              <a:rPr lang="nl-NL" dirty="0"/>
              <a:t>Aan welke eisen moet een instructeur voldoen</a:t>
            </a:r>
          </a:p>
          <a:p>
            <a:pPr eaLnBrk="1" fontAlgn="auto" hangingPunct="1">
              <a:spcAft>
                <a:spcPts val="0"/>
              </a:spcAft>
              <a:buFont typeface="Arial" panose="020B0604020202020204" pitchFamily="34" charset="0"/>
              <a:buChar char="•"/>
              <a:defRPr/>
            </a:pPr>
            <a:r>
              <a:rPr lang="nl-NL" dirty="0"/>
              <a:t>Selecteer de drie belangrijkste eisen</a:t>
            </a:r>
          </a:p>
          <a:p>
            <a:pPr eaLnBrk="1" fontAlgn="auto" hangingPunct="1">
              <a:spcAft>
                <a:spcPts val="0"/>
              </a:spcAft>
              <a:buFont typeface="Arial" panose="020B0604020202020204" pitchFamily="34" charset="0"/>
              <a:buChar char="•"/>
              <a:defRPr/>
            </a:pPr>
            <a:r>
              <a:rPr lang="nl-NL" dirty="0"/>
              <a:t>Schrijf deze per eis op een post-it (met stift)</a:t>
            </a:r>
          </a:p>
          <a:p>
            <a:pPr eaLnBrk="1" fontAlgn="auto" hangingPunct="1">
              <a:spcAft>
                <a:spcPts val="0"/>
              </a:spcAft>
              <a:buFont typeface="Arial" panose="020B0604020202020204" pitchFamily="34" charset="0"/>
              <a:buChar char="•"/>
              <a:defRPr/>
            </a:pPr>
            <a:r>
              <a:rPr lang="nl-NL" dirty="0"/>
              <a:t>Plak de post-its op de centrale flap</a:t>
            </a:r>
          </a:p>
        </p:txBody>
      </p:sp>
      <p:pic>
        <p:nvPicPr>
          <p:cNvPr id="39939" name="Afbeelding 1"/>
          <p:cNvPicPr>
            <a:picLocks noChangeAspect="1"/>
          </p:cNvPicPr>
          <p:nvPr/>
        </p:nvPicPr>
        <p:blipFill>
          <a:blip r:embed="rId3"/>
          <a:srcRect/>
          <a:stretch>
            <a:fillRect/>
          </a:stretch>
        </p:blipFill>
        <p:spPr bwMode="auto">
          <a:xfrm>
            <a:off x="339725" y="1825625"/>
            <a:ext cx="498475" cy="498475"/>
          </a:xfrm>
          <a:prstGeom prst="rect">
            <a:avLst/>
          </a:prstGeom>
          <a:noFill/>
          <a:ln w="9525">
            <a:noFill/>
            <a:miter lim="800000"/>
            <a:headEnd/>
            <a:tailEnd/>
          </a:ln>
        </p:spPr>
      </p:pic>
      <p:sp>
        <p:nvSpPr>
          <p:cNvPr id="39940" name="Tekstvak 5"/>
          <p:cNvSpPr txBox="1">
            <a:spLocks noChangeArrowheads="1"/>
          </p:cNvSpPr>
          <p:nvPr/>
        </p:nvSpPr>
        <p:spPr bwMode="auto">
          <a:xfrm>
            <a:off x="6478402" y="5655644"/>
            <a:ext cx="5480050" cy="706437"/>
          </a:xfrm>
          <a:prstGeom prst="rect">
            <a:avLst/>
          </a:prstGeom>
          <a:noFill/>
          <a:ln w="9525">
            <a:noFill/>
            <a:miter lim="800000"/>
            <a:headEnd/>
            <a:tailEnd/>
          </a:ln>
        </p:spPr>
        <p:txBody>
          <a:bodyPr>
            <a:spAutoFit/>
          </a:bodyPr>
          <a:lstStyle/>
          <a:p>
            <a:r>
              <a:rPr lang="nl-NL" sz="4000" b="1" dirty="0">
                <a:solidFill>
                  <a:srgbClr val="00B050"/>
                </a:solidFill>
                <a:latin typeface="Calibri" pitchFamily="34" charset="0"/>
              </a:rPr>
              <a:t>Duur: 20 minuten</a:t>
            </a:r>
          </a:p>
        </p:txBody>
      </p:sp>
      <p:sp>
        <p:nvSpPr>
          <p:cNvPr id="2" name="Tijdelijke aanduiding voor voettekst 1">
            <a:extLst>
              <a:ext uri="{FF2B5EF4-FFF2-40B4-BE49-F238E27FC236}">
                <a16:creationId xmlns:a16="http://schemas.microsoft.com/office/drawing/2014/main" id="{3A527431-07C8-1796-40EB-6FEA0CDF07CA}"/>
              </a:ext>
            </a:extLst>
          </p:cNvPr>
          <p:cNvSpPr>
            <a:spLocks noGrp="1"/>
          </p:cNvSpPr>
          <p:nvPr>
            <p:ph type="ftr" sz="quarter" idx="11"/>
          </p:nvPr>
        </p:nvSpPr>
        <p:spPr/>
        <p:txBody>
          <a:bodyPr/>
          <a:lstStyle/>
          <a:p>
            <a:pPr>
              <a:defRPr/>
            </a:pPr>
            <a:r>
              <a:rPr lang="nl-NL"/>
              <a:t>2I Losser 2024</a:t>
            </a:r>
            <a:endParaRPr lang="nl-N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2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2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27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427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427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427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42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838200" y="365125"/>
            <a:ext cx="10515600" cy="1325563"/>
          </a:xfrm>
        </p:spPr>
        <p:txBody>
          <a:bodyPr/>
          <a:lstStyle/>
          <a:p>
            <a:r>
              <a:rPr lang="nl-NL" dirty="0"/>
              <a:t>Aan welke eisen moet een instructeur voldoen?</a:t>
            </a:r>
          </a:p>
        </p:txBody>
      </p:sp>
      <p:sp>
        <p:nvSpPr>
          <p:cNvPr id="54275" name="Rectangle 3"/>
          <p:cNvSpPr>
            <a:spLocks noGrp="1" noChangeArrowheads="1"/>
          </p:cNvSpPr>
          <p:nvPr>
            <p:ph idx="1"/>
          </p:nvPr>
        </p:nvSpPr>
        <p:spPr>
          <a:xfrm>
            <a:off x="838200" y="1825625"/>
            <a:ext cx="10515600" cy="4351338"/>
          </a:xfrm>
        </p:spPr>
        <p:txBody>
          <a:bodyPr rtlCol="0">
            <a:normAutofit/>
          </a:bodyPr>
          <a:lstStyle/>
          <a:p>
            <a:pPr marL="0" indent="0">
              <a:buNone/>
            </a:pPr>
            <a:r>
              <a:rPr lang="nl-NL" dirty="0"/>
              <a:t>Plenair</a:t>
            </a:r>
          </a:p>
          <a:p>
            <a:r>
              <a:rPr lang="nl-NL" dirty="0"/>
              <a:t>Stel nu met deze gegevens een profielschets voor een instructeur op.</a:t>
            </a:r>
          </a:p>
          <a:p>
            <a:r>
              <a:rPr lang="nl-NL" dirty="0"/>
              <a:t>Hoe verhoudt zich dit met de NOB visie op leren?</a:t>
            </a:r>
          </a:p>
          <a:p>
            <a:r>
              <a:rPr lang="nl-NL" dirty="0"/>
              <a:t>Hoe verhoudt zich dit met de rode draad?</a:t>
            </a:r>
          </a:p>
          <a:p>
            <a:r>
              <a:rPr lang="nl-NL" dirty="0"/>
              <a:t>Hoe verhoudt zich dit met jouw persoonlijke leerbehoefte?</a:t>
            </a:r>
          </a:p>
        </p:txBody>
      </p:sp>
      <p:sp>
        <p:nvSpPr>
          <p:cNvPr id="2" name="Tijdelijke aanduiding voor voettekst 1">
            <a:extLst>
              <a:ext uri="{FF2B5EF4-FFF2-40B4-BE49-F238E27FC236}">
                <a16:creationId xmlns:a16="http://schemas.microsoft.com/office/drawing/2014/main" id="{8FF0C1FB-27ED-5340-1CBF-00A84888866C}"/>
              </a:ext>
            </a:extLst>
          </p:cNvPr>
          <p:cNvSpPr>
            <a:spLocks noGrp="1"/>
          </p:cNvSpPr>
          <p:nvPr>
            <p:ph type="ftr" sz="quarter" idx="11"/>
          </p:nvPr>
        </p:nvSpPr>
        <p:spPr>
          <a:xfrm>
            <a:off x="4038600" y="6356350"/>
            <a:ext cx="4114800" cy="365125"/>
          </a:xfrm>
        </p:spPr>
        <p:txBody>
          <a:bodyPr/>
          <a:lstStyle/>
          <a:p>
            <a:r>
              <a:rPr lang="nl-NL"/>
              <a:t>2I Losser 2024</a:t>
            </a:r>
            <a:endParaRPr lang="nl-NL" dirty="0"/>
          </a:p>
        </p:txBody>
      </p:sp>
      <p:pic>
        <p:nvPicPr>
          <p:cNvPr id="44035" name="Afbeelding 1"/>
          <p:cNvPicPr>
            <a:picLocks noChangeAspect="1"/>
          </p:cNvPicPr>
          <p:nvPr/>
        </p:nvPicPr>
        <p:blipFill>
          <a:blip r:embed="rId3"/>
          <a:srcRect/>
          <a:stretch>
            <a:fillRect/>
          </a:stretch>
        </p:blipFill>
        <p:spPr bwMode="auto">
          <a:xfrm>
            <a:off x="339725" y="1825625"/>
            <a:ext cx="498475" cy="498475"/>
          </a:xfrm>
          <a:prstGeom prst="rect">
            <a:avLst/>
          </a:prstGeom>
          <a:noFill/>
          <a:ln w="9525">
            <a:noFill/>
            <a:miter lim="800000"/>
            <a:headEnd/>
            <a:tailEnd/>
          </a:ln>
        </p:spPr>
      </p:pic>
    </p:spTree>
    <p:extLst>
      <p:ext uri="{BB962C8B-B14F-4D97-AF65-F5344CB8AC3E}">
        <p14:creationId xmlns:p14="http://schemas.microsoft.com/office/powerpoint/2010/main" val="302616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2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2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27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427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Afbeelding 3"/>
          <p:cNvPicPr>
            <a:picLocks noChangeAspect="1"/>
          </p:cNvPicPr>
          <p:nvPr/>
        </p:nvPicPr>
        <p:blipFill>
          <a:blip r:embed="rId3"/>
          <a:srcRect/>
          <a:stretch>
            <a:fillRect/>
          </a:stretch>
        </p:blipFill>
        <p:spPr bwMode="auto">
          <a:xfrm>
            <a:off x="2147888" y="928688"/>
            <a:ext cx="6005512" cy="4513262"/>
          </a:xfrm>
          <a:prstGeom prst="rect">
            <a:avLst/>
          </a:prstGeom>
          <a:noFill/>
          <a:ln w="9525">
            <a:noFill/>
            <a:miter lim="800000"/>
            <a:headEnd/>
            <a:tailEnd/>
          </a:ln>
        </p:spPr>
      </p:pic>
      <p:pic>
        <p:nvPicPr>
          <p:cNvPr id="41986" name="Afbeelding 2"/>
          <p:cNvPicPr>
            <a:picLocks noChangeAspect="1"/>
          </p:cNvPicPr>
          <p:nvPr/>
        </p:nvPicPr>
        <p:blipFill>
          <a:blip r:embed="rId4"/>
          <a:srcRect/>
          <a:stretch>
            <a:fillRect/>
          </a:stretch>
        </p:blipFill>
        <p:spPr bwMode="auto">
          <a:xfrm>
            <a:off x="7386638" y="3549650"/>
            <a:ext cx="4762500" cy="3171825"/>
          </a:xfrm>
          <a:prstGeom prst="rect">
            <a:avLst/>
          </a:prstGeom>
          <a:noFill/>
          <a:ln w="9525">
            <a:noFill/>
            <a:miter lim="800000"/>
            <a:headEnd/>
            <a:tailEnd/>
          </a:ln>
        </p:spPr>
      </p:pic>
      <p:pic>
        <p:nvPicPr>
          <p:cNvPr id="41987" name="Afbeelding 4"/>
          <p:cNvPicPr>
            <a:picLocks noChangeAspect="1"/>
          </p:cNvPicPr>
          <p:nvPr/>
        </p:nvPicPr>
        <p:blipFill>
          <a:blip r:embed="rId5"/>
          <a:srcRect/>
          <a:stretch>
            <a:fillRect/>
          </a:stretch>
        </p:blipFill>
        <p:spPr bwMode="auto">
          <a:xfrm>
            <a:off x="280988" y="928688"/>
            <a:ext cx="2143125" cy="2143125"/>
          </a:xfrm>
          <a:prstGeom prst="rect">
            <a:avLst/>
          </a:prstGeom>
          <a:noFill/>
          <a:ln w="9525">
            <a:noFill/>
            <a:miter lim="800000"/>
            <a:headEnd/>
            <a:tailEnd/>
          </a:ln>
        </p:spPr>
      </p:pic>
      <p:sp>
        <p:nvSpPr>
          <p:cNvPr id="2" name="Tijdelijke aanduiding voor voettekst 1">
            <a:extLst>
              <a:ext uri="{FF2B5EF4-FFF2-40B4-BE49-F238E27FC236}">
                <a16:creationId xmlns:a16="http://schemas.microsoft.com/office/drawing/2014/main" id="{69397956-5F7F-3542-6A7D-3DE09E5AC634}"/>
              </a:ext>
            </a:extLst>
          </p:cNvPr>
          <p:cNvSpPr>
            <a:spLocks noGrp="1"/>
          </p:cNvSpPr>
          <p:nvPr>
            <p:ph type="ftr" sz="quarter" idx="11"/>
          </p:nvPr>
        </p:nvSpPr>
        <p:spPr/>
        <p:txBody>
          <a:bodyPr/>
          <a:lstStyle/>
          <a:p>
            <a:pPr>
              <a:defRPr/>
            </a:pPr>
            <a:r>
              <a:rPr lang="nl-NL"/>
              <a:t>2I Losser 2024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el 1"/>
          <p:cNvSpPr>
            <a:spLocks noGrp="1"/>
          </p:cNvSpPr>
          <p:nvPr>
            <p:ph type="title"/>
          </p:nvPr>
        </p:nvSpPr>
        <p:spPr/>
        <p:txBody>
          <a:bodyPr/>
          <a:lstStyle/>
          <a:p>
            <a:pPr eaLnBrk="1" hangingPunct="1"/>
            <a:r>
              <a:rPr lang="nl-NL"/>
              <a:t>Leergang</a:t>
            </a:r>
          </a:p>
        </p:txBody>
      </p:sp>
      <p:sp>
        <p:nvSpPr>
          <p:cNvPr id="52226" name="Tijdelijke aanduiding voor inhoud 2"/>
          <p:cNvSpPr>
            <a:spLocks noGrp="1"/>
          </p:cNvSpPr>
          <p:nvPr>
            <p:ph idx="1"/>
          </p:nvPr>
        </p:nvSpPr>
        <p:spPr>
          <a:xfrm>
            <a:off x="838200" y="1825625"/>
            <a:ext cx="10515600" cy="4736540"/>
          </a:xfrm>
        </p:spPr>
        <p:txBody>
          <a:bodyPr/>
          <a:lstStyle/>
          <a:p>
            <a:pPr eaLnBrk="1" hangingPunct="1"/>
            <a:r>
              <a:rPr lang="nl-NL" dirty="0"/>
              <a:t>Leergang is de kapstok van je lessen, </a:t>
            </a:r>
            <a:r>
              <a:rPr lang="nl-NL" i="1" dirty="0"/>
              <a:t>maar ook van les onderdeel</a:t>
            </a:r>
            <a:r>
              <a:rPr lang="nl-NL" dirty="0"/>
              <a:t>.</a:t>
            </a:r>
          </a:p>
          <a:p>
            <a:pPr eaLnBrk="1" hangingPunct="1"/>
            <a:r>
              <a:rPr lang="nl-NL" dirty="0"/>
              <a:t>Volledige weergave van een specialisatie die je aanbiedt, inclusief lesplannen</a:t>
            </a:r>
          </a:p>
          <a:p>
            <a:pPr eaLnBrk="1" hangingPunct="1"/>
            <a:r>
              <a:rPr lang="nl-NL" dirty="0"/>
              <a:t>Voor jouw instructeursopleiding kun je kiezen uit:</a:t>
            </a:r>
          </a:p>
          <a:p>
            <a:pPr lvl="1" eaLnBrk="1" hangingPunct="1"/>
            <a:r>
              <a:rPr lang="nl-NL" dirty="0"/>
              <a:t>Onderwateroriëntatie </a:t>
            </a:r>
          </a:p>
          <a:p>
            <a:pPr lvl="1" eaLnBrk="1" hangingPunct="1"/>
            <a:r>
              <a:rPr lang="nl-NL" dirty="0"/>
              <a:t>Zoeken en bergen</a:t>
            </a:r>
          </a:p>
          <a:p>
            <a:pPr lvl="1" eaLnBrk="1" hangingPunct="1"/>
            <a:r>
              <a:rPr lang="nl-NL" dirty="0"/>
              <a:t>Droogpakduiken </a:t>
            </a:r>
          </a:p>
          <a:p>
            <a:pPr lvl="1" eaLnBrk="1" hangingPunct="1"/>
            <a:r>
              <a:rPr lang="nl-NL" dirty="0"/>
              <a:t>Volgelaatsmasker</a:t>
            </a:r>
          </a:p>
          <a:p>
            <a:pPr lvl="1" eaLnBrk="1" hangingPunct="1"/>
            <a:r>
              <a:rPr lang="nl-NL" dirty="0"/>
              <a:t>Onderwaterbiologie Nederland</a:t>
            </a:r>
          </a:p>
          <a:p>
            <a:pPr eaLnBrk="1" hangingPunct="1"/>
            <a:r>
              <a:rPr lang="nl-NL" dirty="0"/>
              <a:t> Wil je een ander onderwerp? Dan graag in overleg met je docent(en)</a:t>
            </a:r>
          </a:p>
          <a:p>
            <a:pPr eaLnBrk="1" hangingPunct="1"/>
            <a:endParaRPr lang="nl-NL" dirty="0"/>
          </a:p>
        </p:txBody>
      </p:sp>
      <p:sp>
        <p:nvSpPr>
          <p:cNvPr id="2" name="Tijdelijke aanduiding voor voettekst 1">
            <a:extLst>
              <a:ext uri="{FF2B5EF4-FFF2-40B4-BE49-F238E27FC236}">
                <a16:creationId xmlns:a16="http://schemas.microsoft.com/office/drawing/2014/main" id="{445DA7E1-96AC-DFE9-7E59-E9DC9C6A8565}"/>
              </a:ext>
            </a:extLst>
          </p:cNvPr>
          <p:cNvSpPr>
            <a:spLocks noGrp="1"/>
          </p:cNvSpPr>
          <p:nvPr>
            <p:ph type="ftr" sz="quarter" idx="11"/>
          </p:nvPr>
        </p:nvSpPr>
        <p:spPr/>
        <p:txBody>
          <a:bodyPr/>
          <a:lstStyle/>
          <a:p>
            <a:pPr>
              <a:defRPr/>
            </a:pPr>
            <a:r>
              <a:rPr lang="nl-NL"/>
              <a:t>2I Losser 2024</a:t>
            </a:r>
            <a:endParaRPr lang="nl-NL"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el 1"/>
          <p:cNvSpPr>
            <a:spLocks noGrp="1"/>
          </p:cNvSpPr>
          <p:nvPr>
            <p:ph type="title"/>
          </p:nvPr>
        </p:nvSpPr>
        <p:spPr/>
        <p:txBody>
          <a:bodyPr/>
          <a:lstStyle/>
          <a:p>
            <a:pPr eaLnBrk="1" hangingPunct="1"/>
            <a:r>
              <a:rPr lang="nl-NL"/>
              <a:t>Wat krijg je?</a:t>
            </a:r>
          </a:p>
        </p:txBody>
      </p:sp>
      <p:sp>
        <p:nvSpPr>
          <p:cNvPr id="54274" name="Tijdelijke aanduiding voor inhoud 2"/>
          <p:cNvSpPr>
            <a:spLocks noGrp="1"/>
          </p:cNvSpPr>
          <p:nvPr>
            <p:ph idx="1"/>
          </p:nvPr>
        </p:nvSpPr>
        <p:spPr/>
        <p:txBody>
          <a:bodyPr/>
          <a:lstStyle/>
          <a:p>
            <a:pPr eaLnBrk="1" hangingPunct="1"/>
            <a:r>
              <a:rPr lang="nl-NL"/>
              <a:t>Voorbeelden van leergangen</a:t>
            </a:r>
          </a:p>
          <a:p>
            <a:pPr eaLnBrk="1" hangingPunct="1"/>
            <a:r>
              <a:rPr lang="nl-NL"/>
              <a:t>Mede cursisten in deze opleiding die met je mee kunnen lezen</a:t>
            </a:r>
          </a:p>
          <a:p>
            <a:pPr eaLnBrk="1" hangingPunct="1"/>
            <a:r>
              <a:rPr lang="nl-NL"/>
              <a:t>Hulp van je begeleidend IT-ers om tot een goede leergang te komen</a:t>
            </a:r>
          </a:p>
          <a:p>
            <a:pPr eaLnBrk="1" hangingPunct="1"/>
            <a:r>
              <a:rPr lang="nl-NL"/>
              <a:t>Theoretische achtergrond tijdens de plenaire dagen; zoals:</a:t>
            </a:r>
          </a:p>
          <a:p>
            <a:pPr lvl="1" eaLnBrk="1" hangingPunct="1"/>
            <a:r>
              <a:rPr lang="nl-NL"/>
              <a:t>APRE model</a:t>
            </a:r>
          </a:p>
          <a:p>
            <a:pPr lvl="1" eaLnBrk="1" hangingPunct="1"/>
            <a:r>
              <a:rPr lang="nl-NL"/>
              <a:t>SMART maken</a:t>
            </a:r>
          </a:p>
          <a:p>
            <a:pPr lvl="1" eaLnBrk="1" hangingPunct="1"/>
            <a:r>
              <a:rPr lang="nl-NL"/>
              <a:t>NOB visie op leren</a:t>
            </a:r>
          </a:p>
          <a:p>
            <a:pPr lvl="1" eaLnBrk="1" hangingPunct="1"/>
            <a:r>
              <a:rPr lang="nl-NL"/>
              <a:t>Doelstellingen formuleren &gt; toetsen</a:t>
            </a:r>
          </a:p>
          <a:p>
            <a:pPr eaLnBrk="1" hangingPunct="1"/>
            <a:endParaRPr lang="nl-NL"/>
          </a:p>
        </p:txBody>
      </p:sp>
      <p:sp>
        <p:nvSpPr>
          <p:cNvPr id="2" name="Tijdelijke aanduiding voor voettekst 1">
            <a:extLst>
              <a:ext uri="{FF2B5EF4-FFF2-40B4-BE49-F238E27FC236}">
                <a16:creationId xmlns:a16="http://schemas.microsoft.com/office/drawing/2014/main" id="{35578906-BA4D-CC69-DBBA-12B2798AF766}"/>
              </a:ext>
            </a:extLst>
          </p:cNvPr>
          <p:cNvSpPr>
            <a:spLocks noGrp="1"/>
          </p:cNvSpPr>
          <p:nvPr>
            <p:ph type="ftr" sz="quarter" idx="11"/>
          </p:nvPr>
        </p:nvSpPr>
        <p:spPr/>
        <p:txBody>
          <a:bodyPr/>
          <a:lstStyle/>
          <a:p>
            <a:pPr>
              <a:defRPr/>
            </a:pPr>
            <a:r>
              <a:rPr lang="nl-NL"/>
              <a:t>2I Losser 2024</a:t>
            </a:r>
            <a:endParaRPr lang="nl-NL"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9" name="Picture 3"/>
          <p:cNvPicPr>
            <a:picLocks noChangeAspect="1" noChangeArrowheads="1"/>
          </p:cNvPicPr>
          <p:nvPr/>
        </p:nvPicPr>
        <p:blipFill>
          <a:blip r:embed="rId3"/>
          <a:srcRect/>
          <a:stretch>
            <a:fillRect/>
          </a:stretch>
        </p:blipFill>
        <p:spPr bwMode="auto">
          <a:xfrm>
            <a:off x="5422900" y="717550"/>
            <a:ext cx="5245100" cy="5992813"/>
          </a:xfrm>
          <a:prstGeom prst="rect">
            <a:avLst/>
          </a:prstGeom>
          <a:solidFill>
            <a:srgbClr val="0000FF"/>
          </a:solidFill>
          <a:ln w="9525">
            <a:solidFill>
              <a:srgbClr val="0000FF"/>
            </a:solidFill>
            <a:miter lim="800000"/>
            <a:headEnd/>
            <a:tailEnd/>
          </a:ln>
        </p:spPr>
      </p:pic>
      <p:sp>
        <p:nvSpPr>
          <p:cNvPr id="56322" name="Rectangle 2"/>
          <p:cNvSpPr>
            <a:spLocks noGrp="1" noChangeArrowheads="1"/>
          </p:cNvSpPr>
          <p:nvPr>
            <p:ph type="title"/>
          </p:nvPr>
        </p:nvSpPr>
        <p:spPr>
          <a:xfrm>
            <a:off x="-1658938" y="309563"/>
            <a:ext cx="8086726" cy="925512"/>
          </a:xfrm>
        </p:spPr>
        <p:txBody>
          <a:bodyPr/>
          <a:lstStyle/>
          <a:p>
            <a:pPr eaLnBrk="1" hangingPunct="1"/>
            <a:r>
              <a:rPr lang="nl-NL"/>
              <a:t>APRE - Model</a:t>
            </a:r>
          </a:p>
        </p:txBody>
      </p:sp>
      <p:sp>
        <p:nvSpPr>
          <p:cNvPr id="56323" name="Tekstvak 5"/>
          <p:cNvSpPr txBox="1">
            <a:spLocks noChangeArrowheads="1"/>
          </p:cNvSpPr>
          <p:nvPr/>
        </p:nvSpPr>
        <p:spPr bwMode="auto">
          <a:xfrm>
            <a:off x="1952625" y="3500438"/>
            <a:ext cx="1951038" cy="523875"/>
          </a:xfrm>
          <a:prstGeom prst="rect">
            <a:avLst/>
          </a:prstGeom>
          <a:noFill/>
          <a:ln w="9525">
            <a:noFill/>
            <a:miter lim="800000"/>
            <a:headEnd/>
            <a:tailEnd/>
          </a:ln>
        </p:spPr>
        <p:txBody>
          <a:bodyPr wrap="none">
            <a:spAutoFit/>
          </a:bodyPr>
          <a:lstStyle/>
          <a:p>
            <a:r>
              <a:rPr lang="nl-NL" sz="2800">
                <a:solidFill>
                  <a:schemeClr val="bg1"/>
                </a:solidFill>
                <a:latin typeface="Calibri" pitchFamily="34" charset="0"/>
              </a:rPr>
              <a:t>Hoofdstuk 4</a:t>
            </a:r>
          </a:p>
        </p:txBody>
      </p:sp>
      <p:pic>
        <p:nvPicPr>
          <p:cNvPr id="8194" name="Picture 2" descr="Afbeeldingsresultaat voor Analyse, plannen realiseren, evalueren"/>
          <p:cNvPicPr>
            <a:picLocks noChangeAspect="1" noChangeArrowheads="1"/>
          </p:cNvPicPr>
          <p:nvPr/>
        </p:nvPicPr>
        <p:blipFill>
          <a:blip r:embed="rId4"/>
          <a:srcRect/>
          <a:stretch>
            <a:fillRect/>
          </a:stretch>
        </p:blipFill>
        <p:spPr bwMode="auto">
          <a:xfrm>
            <a:off x="96581" y="2443150"/>
            <a:ext cx="4791075" cy="197167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Tijdelijke aanduiding voor voettekst 1">
            <a:extLst>
              <a:ext uri="{FF2B5EF4-FFF2-40B4-BE49-F238E27FC236}">
                <a16:creationId xmlns:a16="http://schemas.microsoft.com/office/drawing/2014/main" id="{A568E319-34EE-5CD8-E4A5-D87D9492E6B5}"/>
              </a:ext>
            </a:extLst>
          </p:cNvPr>
          <p:cNvSpPr>
            <a:spLocks noGrp="1"/>
          </p:cNvSpPr>
          <p:nvPr>
            <p:ph type="ftr" sz="quarter" idx="11"/>
          </p:nvPr>
        </p:nvSpPr>
        <p:spPr/>
        <p:txBody>
          <a:bodyPr/>
          <a:lstStyle/>
          <a:p>
            <a:pPr>
              <a:defRPr/>
            </a:pPr>
            <a:r>
              <a:rPr lang="nl-NL"/>
              <a:t>2I Losser 2024</a:t>
            </a:r>
            <a:endParaRPr lang="nl-N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3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el 1"/>
          <p:cNvSpPr>
            <a:spLocks noGrp="1"/>
          </p:cNvSpPr>
          <p:nvPr>
            <p:ph type="title"/>
          </p:nvPr>
        </p:nvSpPr>
        <p:spPr/>
        <p:txBody>
          <a:bodyPr/>
          <a:lstStyle/>
          <a:p>
            <a:pPr eaLnBrk="1" hangingPunct="1"/>
            <a:r>
              <a:rPr lang="nl-NL"/>
              <a:t>Voorbeeld APRE</a:t>
            </a:r>
          </a:p>
        </p:txBody>
      </p:sp>
      <p:graphicFrame>
        <p:nvGraphicFramePr>
          <p:cNvPr id="7" name="Tabel 6"/>
          <p:cNvGraphicFramePr>
            <a:graphicFrameLocks noGrp="1"/>
          </p:cNvGraphicFramePr>
          <p:nvPr/>
        </p:nvGraphicFramePr>
        <p:xfrm>
          <a:off x="544513" y="1690688"/>
          <a:ext cx="2117854" cy="4351334"/>
        </p:xfrm>
        <a:graphic>
          <a:graphicData uri="http://schemas.openxmlformats.org/drawingml/2006/table">
            <a:tbl>
              <a:tblPr firstRow="1" firstCol="1" bandRow="1" bandCol="1">
                <a:tableStyleId>{5C22544A-7EE6-4342-B048-85BDC9FD1C3A}</a:tableStyleId>
              </a:tblPr>
              <a:tblGrid>
                <a:gridCol w="2117854">
                  <a:extLst>
                    <a:ext uri="{9D8B030D-6E8A-4147-A177-3AD203B41FA5}">
                      <a16:colId xmlns:a16="http://schemas.microsoft.com/office/drawing/2014/main" val="20000"/>
                    </a:ext>
                  </a:extLst>
                </a:gridCol>
              </a:tblGrid>
              <a:tr h="334718">
                <a:tc>
                  <a:txBody>
                    <a:bodyPr/>
                    <a:lstStyle/>
                    <a:p>
                      <a:pPr>
                        <a:lnSpc>
                          <a:spcPts val="1400"/>
                        </a:lnSpc>
                        <a:spcAft>
                          <a:spcPts val="0"/>
                        </a:spcAft>
                        <a:tabLst>
                          <a:tab pos="2637155" algn="ctr"/>
                          <a:tab pos="5274310" algn="r"/>
                          <a:tab pos="449580" algn="l"/>
                        </a:tabLst>
                      </a:pPr>
                      <a:r>
                        <a:rPr lang="nl-NL" sz="1000" dirty="0">
                          <a:effectLst/>
                        </a:rPr>
                        <a:t>Algemeen </a:t>
                      </a:r>
                      <a:r>
                        <a:rPr lang="nl-NL" sz="1000" dirty="0" err="1">
                          <a:effectLst/>
                        </a:rPr>
                        <a:t>lesdoel</a:t>
                      </a:r>
                      <a:r>
                        <a:rPr lang="nl-NL" sz="1000" dirty="0">
                          <a:effectLst/>
                        </a:rPr>
                        <a:t> van deze leergang</a:t>
                      </a:r>
                      <a:endParaRPr lang="nl-NL"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00"/>
                  </a:ext>
                </a:extLst>
              </a:tr>
              <a:tr h="167359">
                <a:tc>
                  <a:txBody>
                    <a:bodyPr/>
                    <a:lstStyle/>
                    <a:p>
                      <a:pPr>
                        <a:lnSpc>
                          <a:spcPts val="1400"/>
                        </a:lnSpc>
                        <a:spcAft>
                          <a:spcPts val="0"/>
                        </a:spcAft>
                        <a:tabLst>
                          <a:tab pos="2637155" algn="ctr"/>
                          <a:tab pos="5274310" algn="r"/>
                          <a:tab pos="449580" algn="l"/>
                        </a:tabLst>
                      </a:pPr>
                      <a:r>
                        <a:rPr lang="nl-NL" sz="1000" dirty="0">
                          <a:effectLst/>
                        </a:rPr>
                        <a:t>Profiel deelnemers</a:t>
                      </a:r>
                      <a:endParaRPr lang="nl-NL"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01"/>
                  </a:ext>
                </a:extLst>
              </a:tr>
              <a:tr h="334718">
                <a:tc>
                  <a:txBody>
                    <a:bodyPr/>
                    <a:lstStyle/>
                    <a:p>
                      <a:pPr>
                        <a:lnSpc>
                          <a:spcPts val="1400"/>
                        </a:lnSpc>
                        <a:spcAft>
                          <a:spcPts val="0"/>
                        </a:spcAft>
                        <a:tabLst>
                          <a:tab pos="2637155" algn="ctr"/>
                          <a:tab pos="5274310" algn="r"/>
                          <a:tab pos="449580" algn="l"/>
                        </a:tabLst>
                      </a:pPr>
                      <a:r>
                        <a:rPr lang="nl-NL" sz="1000">
                          <a:effectLst/>
                        </a:rPr>
                        <a:t>Ervaring  / opleidingsniveau</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02"/>
                  </a:ext>
                </a:extLst>
              </a:tr>
              <a:tr h="167359">
                <a:tc>
                  <a:txBody>
                    <a:bodyPr/>
                    <a:lstStyle/>
                    <a:p>
                      <a:pPr>
                        <a:lnSpc>
                          <a:spcPts val="1400"/>
                        </a:lnSpc>
                        <a:spcAft>
                          <a:spcPts val="0"/>
                        </a:spcAft>
                        <a:tabLst>
                          <a:tab pos="2637155" algn="ctr"/>
                          <a:tab pos="5274310" algn="r"/>
                          <a:tab pos="449580" algn="l"/>
                        </a:tabLst>
                      </a:pPr>
                      <a:r>
                        <a:rPr lang="nl-NL" sz="1000">
                          <a:effectLst/>
                        </a:rPr>
                        <a:t>Wat willen ze leren</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03"/>
                  </a:ext>
                </a:extLst>
              </a:tr>
              <a:tr h="167359">
                <a:tc>
                  <a:txBody>
                    <a:bodyPr/>
                    <a:lstStyle/>
                    <a:p>
                      <a:pPr>
                        <a:lnSpc>
                          <a:spcPts val="1400"/>
                        </a:lnSpc>
                        <a:spcAft>
                          <a:spcPts val="0"/>
                        </a:spcAft>
                        <a:tabLst>
                          <a:tab pos="2637155" algn="ctr"/>
                          <a:tab pos="5274310" algn="r"/>
                          <a:tab pos="449580" algn="l"/>
                        </a:tabLst>
                      </a:pPr>
                      <a:r>
                        <a:rPr lang="nl-NL" sz="1000">
                          <a:effectLst/>
                        </a:rPr>
                        <a:t>Aantal</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04"/>
                  </a:ext>
                </a:extLst>
              </a:tr>
              <a:tr h="167359">
                <a:tc>
                  <a:txBody>
                    <a:bodyPr/>
                    <a:lstStyle/>
                    <a:p>
                      <a:pPr>
                        <a:lnSpc>
                          <a:spcPts val="1400"/>
                        </a:lnSpc>
                        <a:spcAft>
                          <a:spcPts val="0"/>
                        </a:spcAft>
                        <a:tabLst>
                          <a:tab pos="2637155" algn="ctr"/>
                          <a:tab pos="5274310" algn="r"/>
                          <a:tab pos="449580" algn="l"/>
                        </a:tabLst>
                      </a:pPr>
                      <a:r>
                        <a:rPr lang="nl-NL" sz="1000">
                          <a:effectLst/>
                        </a:rPr>
                        <a:t>Organisatie</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05"/>
                  </a:ext>
                </a:extLst>
              </a:tr>
              <a:tr h="167359">
                <a:tc>
                  <a:txBody>
                    <a:bodyPr/>
                    <a:lstStyle/>
                    <a:p>
                      <a:pPr>
                        <a:lnSpc>
                          <a:spcPts val="1400"/>
                        </a:lnSpc>
                        <a:spcAft>
                          <a:spcPts val="0"/>
                        </a:spcAft>
                        <a:tabLst>
                          <a:tab pos="2637155" algn="ctr"/>
                          <a:tab pos="5274310" algn="r"/>
                          <a:tab pos="449580" algn="l"/>
                        </a:tabLst>
                      </a:pPr>
                      <a:r>
                        <a:rPr lang="nl-NL" sz="1000">
                          <a:effectLst/>
                        </a:rPr>
                        <a:t>Gebruik lesplan NOB</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06"/>
                  </a:ext>
                </a:extLst>
              </a:tr>
              <a:tr h="167359">
                <a:tc>
                  <a:txBody>
                    <a:bodyPr/>
                    <a:lstStyle/>
                    <a:p>
                      <a:pPr>
                        <a:lnSpc>
                          <a:spcPts val="1400"/>
                        </a:lnSpc>
                        <a:spcAft>
                          <a:spcPts val="0"/>
                        </a:spcAft>
                        <a:tabLst>
                          <a:tab pos="2637155" algn="ctr"/>
                          <a:tab pos="5274310" algn="r"/>
                          <a:tab pos="449580" algn="l"/>
                        </a:tabLst>
                      </a:pPr>
                      <a:r>
                        <a:rPr lang="nl-NL" sz="1000">
                          <a:effectLst/>
                        </a:rPr>
                        <a:t>Lesdata en tijden</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07"/>
                  </a:ext>
                </a:extLst>
              </a:tr>
              <a:tr h="167359">
                <a:tc>
                  <a:txBody>
                    <a:bodyPr/>
                    <a:lstStyle/>
                    <a:p>
                      <a:pPr marL="342900" lvl="0" indent="-342900">
                        <a:lnSpc>
                          <a:spcPts val="1400"/>
                        </a:lnSpc>
                        <a:spcAft>
                          <a:spcPts val="0"/>
                        </a:spcAft>
                        <a:buFont typeface="Arial" panose="020B0604020202020204" pitchFamily="34" charset="0"/>
                        <a:buChar char="-"/>
                        <a:tabLst>
                          <a:tab pos="2637155" algn="ctr"/>
                          <a:tab pos="5274310" algn="r"/>
                          <a:tab pos="449580" algn="l"/>
                        </a:tabLst>
                      </a:pPr>
                      <a:r>
                        <a:rPr lang="nl-NL" sz="1000">
                          <a:effectLst/>
                        </a:rPr>
                        <a:t>Theorie</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08"/>
                  </a:ext>
                </a:extLst>
              </a:tr>
              <a:tr h="167359">
                <a:tc>
                  <a:txBody>
                    <a:bodyPr/>
                    <a:lstStyle/>
                    <a:p>
                      <a:pPr marL="342900" lvl="0" indent="-342900">
                        <a:lnSpc>
                          <a:spcPts val="1400"/>
                        </a:lnSpc>
                        <a:spcAft>
                          <a:spcPts val="0"/>
                        </a:spcAft>
                        <a:buFont typeface="Arial" panose="020B0604020202020204" pitchFamily="34" charset="0"/>
                        <a:buChar char="-"/>
                        <a:tabLst>
                          <a:tab pos="2637155" algn="ctr"/>
                          <a:tab pos="5274310" algn="r"/>
                          <a:tab pos="449580" algn="l"/>
                        </a:tabLst>
                      </a:pPr>
                      <a:r>
                        <a:rPr lang="nl-NL" sz="1000">
                          <a:effectLst/>
                        </a:rPr>
                        <a:t>Praktijk</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09"/>
                  </a:ext>
                </a:extLst>
              </a:tr>
              <a:tr h="167359">
                <a:tc>
                  <a:txBody>
                    <a:bodyPr/>
                    <a:lstStyle/>
                    <a:p>
                      <a:pPr>
                        <a:lnSpc>
                          <a:spcPts val="1400"/>
                        </a:lnSpc>
                        <a:spcAft>
                          <a:spcPts val="0"/>
                        </a:spcAft>
                        <a:tabLst>
                          <a:tab pos="2637155" algn="ctr"/>
                          <a:tab pos="5274310" algn="r"/>
                          <a:tab pos="449580" algn="l"/>
                        </a:tabLst>
                      </a:pPr>
                      <a:r>
                        <a:rPr lang="nl-NL" sz="1000">
                          <a:effectLst/>
                        </a:rPr>
                        <a:t>Uitnodiging</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10"/>
                  </a:ext>
                </a:extLst>
              </a:tr>
              <a:tr h="167359">
                <a:tc>
                  <a:txBody>
                    <a:bodyPr/>
                    <a:lstStyle/>
                    <a:p>
                      <a:pPr marL="342900" lvl="0" indent="-342900">
                        <a:lnSpc>
                          <a:spcPts val="1400"/>
                        </a:lnSpc>
                        <a:spcAft>
                          <a:spcPts val="0"/>
                        </a:spcAft>
                        <a:buFont typeface="Arial" panose="020B0604020202020204" pitchFamily="34" charset="0"/>
                        <a:buChar char="-"/>
                        <a:tabLst>
                          <a:tab pos="2637155" algn="ctr"/>
                          <a:tab pos="5274310" algn="r"/>
                          <a:tab pos="449580" algn="l"/>
                        </a:tabLst>
                      </a:pPr>
                      <a:r>
                        <a:rPr lang="nl-NL" sz="1000">
                          <a:effectLst/>
                        </a:rPr>
                        <a:t>Door wie</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11"/>
                  </a:ext>
                </a:extLst>
              </a:tr>
              <a:tr h="167359">
                <a:tc>
                  <a:txBody>
                    <a:bodyPr/>
                    <a:lstStyle/>
                    <a:p>
                      <a:pPr marL="342900" lvl="0" indent="-342900">
                        <a:lnSpc>
                          <a:spcPts val="1400"/>
                        </a:lnSpc>
                        <a:spcAft>
                          <a:spcPts val="0"/>
                        </a:spcAft>
                        <a:buFont typeface="Arial" panose="020B0604020202020204" pitchFamily="34" charset="0"/>
                        <a:buChar char="-"/>
                        <a:tabLst>
                          <a:tab pos="2637155" algn="ctr"/>
                          <a:tab pos="5274310" algn="r"/>
                          <a:tab pos="449580" algn="l"/>
                        </a:tabLst>
                      </a:pPr>
                      <a:r>
                        <a:rPr lang="nl-NL" sz="1000">
                          <a:effectLst/>
                        </a:rPr>
                        <a:t>Medium</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12"/>
                  </a:ext>
                </a:extLst>
              </a:tr>
              <a:tr h="167359">
                <a:tc>
                  <a:txBody>
                    <a:bodyPr/>
                    <a:lstStyle/>
                    <a:p>
                      <a:pPr marL="342900" lvl="0" indent="-342900">
                        <a:lnSpc>
                          <a:spcPts val="1400"/>
                        </a:lnSpc>
                        <a:spcAft>
                          <a:spcPts val="0"/>
                        </a:spcAft>
                        <a:buFont typeface="Arial" panose="020B0604020202020204" pitchFamily="34" charset="0"/>
                        <a:buChar char="-"/>
                        <a:tabLst>
                          <a:tab pos="2637155" algn="ctr"/>
                          <a:tab pos="5274310" algn="r"/>
                          <a:tab pos="449580" algn="l"/>
                        </a:tabLst>
                      </a:pPr>
                      <a:r>
                        <a:rPr lang="nl-NL" sz="1000">
                          <a:effectLst/>
                        </a:rPr>
                        <a:t>Welke info</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13"/>
                  </a:ext>
                </a:extLst>
              </a:tr>
              <a:tr h="167359">
                <a:tc>
                  <a:txBody>
                    <a:bodyPr/>
                    <a:lstStyle/>
                    <a:p>
                      <a:pPr>
                        <a:lnSpc>
                          <a:spcPts val="1400"/>
                        </a:lnSpc>
                        <a:spcAft>
                          <a:spcPts val="0"/>
                        </a:spcAft>
                        <a:tabLst>
                          <a:tab pos="2637155" algn="ctr"/>
                          <a:tab pos="5274310" algn="r"/>
                          <a:tab pos="449580" algn="l"/>
                        </a:tabLst>
                      </a:pPr>
                      <a:r>
                        <a:rPr lang="nl-NL" sz="1000">
                          <a:effectLst/>
                        </a:rPr>
                        <a:t>Locatie</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14"/>
                  </a:ext>
                </a:extLst>
              </a:tr>
              <a:tr h="167359">
                <a:tc>
                  <a:txBody>
                    <a:bodyPr/>
                    <a:lstStyle/>
                    <a:p>
                      <a:pPr marL="342900" lvl="0" indent="-342900">
                        <a:lnSpc>
                          <a:spcPts val="1400"/>
                        </a:lnSpc>
                        <a:spcAft>
                          <a:spcPts val="0"/>
                        </a:spcAft>
                        <a:buFont typeface="Arial" panose="020B0604020202020204" pitchFamily="34" charset="0"/>
                        <a:buChar char="-"/>
                        <a:tabLst>
                          <a:tab pos="2637155" algn="ctr"/>
                          <a:tab pos="5274310" algn="r"/>
                          <a:tab pos="449580" algn="l"/>
                        </a:tabLst>
                      </a:pPr>
                      <a:r>
                        <a:rPr lang="nl-NL" sz="1000">
                          <a:effectLst/>
                        </a:rPr>
                        <a:t>Theorie</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15"/>
                  </a:ext>
                </a:extLst>
              </a:tr>
              <a:tr h="167359">
                <a:tc>
                  <a:txBody>
                    <a:bodyPr/>
                    <a:lstStyle/>
                    <a:p>
                      <a:pPr marL="342900" lvl="0" indent="-342900">
                        <a:lnSpc>
                          <a:spcPts val="1400"/>
                        </a:lnSpc>
                        <a:spcAft>
                          <a:spcPts val="0"/>
                        </a:spcAft>
                        <a:buFont typeface="Arial" panose="020B0604020202020204" pitchFamily="34" charset="0"/>
                        <a:buChar char="-"/>
                        <a:tabLst>
                          <a:tab pos="2637155" algn="ctr"/>
                          <a:tab pos="5274310" algn="r"/>
                          <a:tab pos="449580" algn="l"/>
                        </a:tabLst>
                      </a:pPr>
                      <a:r>
                        <a:rPr lang="nl-NL" sz="1000">
                          <a:effectLst/>
                        </a:rPr>
                        <a:t>Praktijk</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16"/>
                  </a:ext>
                </a:extLst>
              </a:tr>
              <a:tr h="167359">
                <a:tc>
                  <a:txBody>
                    <a:bodyPr/>
                    <a:lstStyle/>
                    <a:p>
                      <a:pPr>
                        <a:lnSpc>
                          <a:spcPts val="1400"/>
                        </a:lnSpc>
                        <a:spcAft>
                          <a:spcPts val="0"/>
                        </a:spcAft>
                        <a:tabLst>
                          <a:tab pos="2637155" algn="ctr"/>
                          <a:tab pos="5274310" algn="r"/>
                          <a:tab pos="449580" algn="l"/>
                        </a:tabLst>
                      </a:pPr>
                      <a:r>
                        <a:rPr lang="nl-NL" sz="1000">
                          <a:effectLst/>
                        </a:rPr>
                        <a:t>Middelen</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17"/>
                  </a:ext>
                </a:extLst>
              </a:tr>
              <a:tr h="167359">
                <a:tc>
                  <a:txBody>
                    <a:bodyPr/>
                    <a:lstStyle/>
                    <a:p>
                      <a:pPr marL="342900" lvl="0" indent="-342900">
                        <a:lnSpc>
                          <a:spcPts val="1400"/>
                        </a:lnSpc>
                        <a:spcAft>
                          <a:spcPts val="0"/>
                        </a:spcAft>
                        <a:buFont typeface="Arial" panose="020B0604020202020204" pitchFamily="34" charset="0"/>
                        <a:buChar char="-"/>
                        <a:tabLst>
                          <a:tab pos="2637155" algn="ctr"/>
                          <a:tab pos="5274310" algn="r"/>
                          <a:tab pos="449580" algn="l"/>
                        </a:tabLst>
                      </a:pPr>
                      <a:r>
                        <a:rPr lang="nl-NL" sz="1000">
                          <a:effectLst/>
                        </a:rPr>
                        <a:t>Theorie</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18"/>
                  </a:ext>
                </a:extLst>
              </a:tr>
              <a:tr h="167359">
                <a:tc>
                  <a:txBody>
                    <a:bodyPr/>
                    <a:lstStyle/>
                    <a:p>
                      <a:pPr marL="342900" lvl="0" indent="-342900">
                        <a:lnSpc>
                          <a:spcPts val="1400"/>
                        </a:lnSpc>
                        <a:spcAft>
                          <a:spcPts val="0"/>
                        </a:spcAft>
                        <a:buFont typeface="Arial" panose="020B0604020202020204" pitchFamily="34" charset="0"/>
                        <a:buChar char="-"/>
                        <a:tabLst>
                          <a:tab pos="2637155" algn="ctr"/>
                          <a:tab pos="5274310" algn="r"/>
                          <a:tab pos="449580" algn="l"/>
                        </a:tabLst>
                      </a:pPr>
                      <a:r>
                        <a:rPr lang="nl-NL" sz="1000">
                          <a:effectLst/>
                        </a:rPr>
                        <a:t>Praktijk</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19"/>
                  </a:ext>
                </a:extLst>
              </a:tr>
              <a:tr h="167359">
                <a:tc>
                  <a:txBody>
                    <a:bodyPr/>
                    <a:lstStyle/>
                    <a:p>
                      <a:pPr>
                        <a:lnSpc>
                          <a:spcPts val="1400"/>
                        </a:lnSpc>
                        <a:spcAft>
                          <a:spcPts val="0"/>
                        </a:spcAft>
                        <a:tabLst>
                          <a:tab pos="2637155" algn="ctr"/>
                          <a:tab pos="5274310" algn="r"/>
                          <a:tab pos="449580" algn="l"/>
                        </a:tabLst>
                      </a:pPr>
                      <a:r>
                        <a:rPr lang="nl-NL" sz="1000">
                          <a:effectLst/>
                        </a:rPr>
                        <a:t>Begeleiding</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20"/>
                  </a:ext>
                </a:extLst>
              </a:tr>
              <a:tr h="167359">
                <a:tc>
                  <a:txBody>
                    <a:bodyPr/>
                    <a:lstStyle/>
                    <a:p>
                      <a:pPr marL="342900" lvl="0" indent="-342900">
                        <a:lnSpc>
                          <a:spcPts val="1400"/>
                        </a:lnSpc>
                        <a:spcAft>
                          <a:spcPts val="0"/>
                        </a:spcAft>
                        <a:buFont typeface="Arial" panose="020B0604020202020204" pitchFamily="34" charset="0"/>
                        <a:buChar char="-"/>
                        <a:tabLst>
                          <a:tab pos="2637155" algn="ctr"/>
                          <a:tab pos="5274310" algn="r"/>
                          <a:tab pos="449580" algn="l"/>
                        </a:tabLst>
                      </a:pPr>
                      <a:r>
                        <a:rPr lang="nl-NL" sz="1000">
                          <a:effectLst/>
                        </a:rPr>
                        <a:t>Duikcoördinator</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21"/>
                  </a:ext>
                </a:extLst>
              </a:tr>
              <a:tr h="167359">
                <a:tc>
                  <a:txBody>
                    <a:bodyPr/>
                    <a:lstStyle/>
                    <a:p>
                      <a:pPr marL="342900" lvl="0" indent="-342900">
                        <a:lnSpc>
                          <a:spcPts val="1400"/>
                        </a:lnSpc>
                        <a:spcAft>
                          <a:spcPts val="0"/>
                        </a:spcAft>
                        <a:buFont typeface="Arial" panose="020B0604020202020204" pitchFamily="34" charset="0"/>
                        <a:buChar char="-"/>
                        <a:tabLst>
                          <a:tab pos="2637155" algn="ctr"/>
                          <a:tab pos="5274310" algn="r"/>
                          <a:tab pos="449580" algn="l"/>
                        </a:tabLst>
                      </a:pPr>
                      <a:r>
                        <a:rPr lang="nl-NL" sz="1000">
                          <a:effectLst/>
                        </a:rPr>
                        <a:t>Begeleiding in water</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22"/>
                  </a:ext>
                </a:extLst>
              </a:tr>
              <a:tr h="167359">
                <a:tc>
                  <a:txBody>
                    <a:bodyPr/>
                    <a:lstStyle/>
                    <a:p>
                      <a:pPr marL="342900" lvl="0" indent="-342900">
                        <a:lnSpc>
                          <a:spcPts val="1400"/>
                        </a:lnSpc>
                        <a:spcAft>
                          <a:spcPts val="0"/>
                        </a:spcAft>
                        <a:buFont typeface="Arial" panose="020B0604020202020204" pitchFamily="34" charset="0"/>
                        <a:buChar char="-"/>
                        <a:tabLst>
                          <a:tab pos="2637155" algn="ctr"/>
                          <a:tab pos="5274310" algn="r"/>
                          <a:tab pos="449580" algn="l"/>
                        </a:tabLst>
                      </a:pPr>
                      <a:r>
                        <a:rPr lang="nl-NL" sz="1000" dirty="0">
                          <a:effectLst/>
                        </a:rPr>
                        <a:t>Werven</a:t>
                      </a:r>
                      <a:endParaRPr lang="nl-NL"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4553" marR="64553" marT="0" marB="0"/>
                </a:tc>
                <a:extLst>
                  <a:ext uri="{0D108BD9-81ED-4DB2-BD59-A6C34878D82A}">
                    <a16:rowId xmlns:a16="http://schemas.microsoft.com/office/drawing/2014/main" val="10023"/>
                  </a:ext>
                </a:extLst>
              </a:tr>
            </a:tbl>
          </a:graphicData>
        </a:graphic>
      </p:graphicFrame>
      <p:sp>
        <p:nvSpPr>
          <p:cNvPr id="58422" name="Rechthoek 7"/>
          <p:cNvSpPr>
            <a:spLocks noChangeArrowheads="1"/>
          </p:cNvSpPr>
          <p:nvPr/>
        </p:nvSpPr>
        <p:spPr bwMode="auto">
          <a:xfrm>
            <a:off x="838200" y="1370013"/>
            <a:ext cx="1428750" cy="271462"/>
          </a:xfrm>
          <a:prstGeom prst="rect">
            <a:avLst/>
          </a:prstGeom>
          <a:noFill/>
          <a:ln w="9525">
            <a:noFill/>
            <a:miter lim="800000"/>
            <a:headEnd/>
            <a:tailEnd/>
          </a:ln>
        </p:spPr>
        <p:txBody>
          <a:bodyPr wrap="none">
            <a:spAutoFit/>
          </a:bodyPr>
          <a:lstStyle/>
          <a:p>
            <a:pPr>
              <a:lnSpc>
                <a:spcPts val="1400"/>
              </a:lnSpc>
              <a:tabLst>
                <a:tab pos="449263" algn="l"/>
                <a:tab pos="2636838" algn="ctr"/>
                <a:tab pos="5273675" algn="r"/>
              </a:tabLst>
            </a:pPr>
            <a:r>
              <a:rPr lang="nl-NL" b="1">
                <a:cs typeface="Times New Roman" pitchFamily="18" charset="0"/>
              </a:rPr>
              <a:t>Analyseren</a:t>
            </a:r>
            <a:endParaRPr lang="nl-NL" sz="1400">
              <a:cs typeface="Times New Roman" pitchFamily="18" charset="0"/>
            </a:endParaRPr>
          </a:p>
        </p:txBody>
      </p:sp>
      <p:sp>
        <p:nvSpPr>
          <p:cNvPr id="58423" name="Rechthoek 8"/>
          <p:cNvSpPr>
            <a:spLocks noChangeArrowheads="1"/>
          </p:cNvSpPr>
          <p:nvPr/>
        </p:nvSpPr>
        <p:spPr bwMode="auto">
          <a:xfrm>
            <a:off x="3246438" y="1376363"/>
            <a:ext cx="1081087" cy="271462"/>
          </a:xfrm>
          <a:prstGeom prst="rect">
            <a:avLst/>
          </a:prstGeom>
          <a:noFill/>
          <a:ln w="9525">
            <a:noFill/>
            <a:miter lim="800000"/>
            <a:headEnd/>
            <a:tailEnd/>
          </a:ln>
        </p:spPr>
        <p:txBody>
          <a:bodyPr wrap="none">
            <a:spAutoFit/>
          </a:bodyPr>
          <a:lstStyle/>
          <a:p>
            <a:pPr>
              <a:lnSpc>
                <a:spcPts val="1400"/>
              </a:lnSpc>
              <a:tabLst>
                <a:tab pos="449263" algn="l"/>
                <a:tab pos="2636838" algn="ctr"/>
                <a:tab pos="5273675" algn="r"/>
              </a:tabLst>
            </a:pPr>
            <a:r>
              <a:rPr lang="nl-NL" b="1">
                <a:cs typeface="Times New Roman" pitchFamily="18" charset="0"/>
              </a:rPr>
              <a:t>Plannen</a:t>
            </a:r>
            <a:endParaRPr lang="nl-NL" sz="1400">
              <a:cs typeface="Times New Roman" pitchFamily="18" charset="0"/>
            </a:endParaRPr>
          </a:p>
        </p:txBody>
      </p:sp>
      <p:sp>
        <p:nvSpPr>
          <p:cNvPr id="58424" name="Rechthoek 11"/>
          <p:cNvSpPr>
            <a:spLocks noChangeArrowheads="1"/>
          </p:cNvSpPr>
          <p:nvPr/>
        </p:nvSpPr>
        <p:spPr bwMode="auto">
          <a:xfrm>
            <a:off x="3036888" y="1690688"/>
            <a:ext cx="1500187" cy="1727200"/>
          </a:xfrm>
          <a:prstGeom prst="rect">
            <a:avLst/>
          </a:prstGeom>
          <a:noFill/>
          <a:ln w="9525">
            <a:solidFill>
              <a:schemeClr val="accent1"/>
            </a:solidFill>
            <a:miter lim="800000"/>
            <a:headEnd/>
            <a:tailEnd/>
          </a:ln>
        </p:spPr>
        <p:txBody>
          <a:bodyPr>
            <a:spAutoFit/>
          </a:bodyPr>
          <a:lstStyle/>
          <a:p>
            <a:pPr>
              <a:lnSpc>
                <a:spcPts val="1400"/>
              </a:lnSpc>
              <a:tabLst>
                <a:tab pos="449263" algn="l"/>
                <a:tab pos="2636838" algn="ctr"/>
                <a:tab pos="5273675" algn="r"/>
              </a:tabLst>
            </a:pPr>
            <a:r>
              <a:rPr lang="nl-NL" sz="1200" i="1">
                <a:cs typeface="Times New Roman" pitchFamily="18" charset="0"/>
              </a:rPr>
              <a:t>Planning van de leergang:</a:t>
            </a:r>
            <a:endParaRPr lang="nl-NL" sz="1200">
              <a:cs typeface="Times New Roman" pitchFamily="18" charset="0"/>
            </a:endParaRPr>
          </a:p>
          <a:p>
            <a:pPr>
              <a:lnSpc>
                <a:spcPts val="1400"/>
              </a:lnSpc>
              <a:buFontTx/>
              <a:buChar char="-"/>
              <a:tabLst>
                <a:tab pos="449263" algn="l"/>
                <a:tab pos="2636838" algn="ctr"/>
                <a:tab pos="5273675" algn="r"/>
              </a:tabLst>
            </a:pPr>
            <a:r>
              <a:rPr lang="nl-NL" sz="1200">
                <a:cs typeface="Times New Roman" pitchFamily="18" charset="0"/>
              </a:rPr>
              <a:t>Uitnodiging</a:t>
            </a:r>
          </a:p>
          <a:p>
            <a:pPr>
              <a:lnSpc>
                <a:spcPts val="1400"/>
              </a:lnSpc>
              <a:buFontTx/>
              <a:buChar char="-"/>
              <a:tabLst>
                <a:tab pos="449263" algn="l"/>
                <a:tab pos="2636838" algn="ctr"/>
                <a:tab pos="5273675" algn="r"/>
              </a:tabLst>
            </a:pPr>
            <a:r>
              <a:rPr lang="nl-NL" sz="1200">
                <a:cs typeface="Times New Roman" pitchFamily="18" charset="0"/>
              </a:rPr>
              <a:t>Cursusmateriaal</a:t>
            </a:r>
          </a:p>
          <a:p>
            <a:pPr>
              <a:lnSpc>
                <a:spcPts val="1400"/>
              </a:lnSpc>
              <a:buFontTx/>
              <a:buChar char="-"/>
              <a:tabLst>
                <a:tab pos="449263" algn="l"/>
                <a:tab pos="2636838" algn="ctr"/>
                <a:tab pos="5273675" algn="r"/>
              </a:tabLst>
            </a:pPr>
            <a:r>
              <a:rPr lang="nl-NL" sz="1200">
                <a:cs typeface="Times New Roman" pitchFamily="18" charset="0"/>
              </a:rPr>
              <a:t>Start cursus</a:t>
            </a:r>
          </a:p>
          <a:p>
            <a:pPr>
              <a:lnSpc>
                <a:spcPts val="1400"/>
              </a:lnSpc>
              <a:spcBef>
                <a:spcPts val="1200"/>
              </a:spcBef>
              <a:spcAft>
                <a:spcPts val="300"/>
              </a:spcAft>
              <a:tabLst>
                <a:tab pos="449263" algn="l"/>
                <a:tab pos="2636838" algn="ctr"/>
                <a:tab pos="5273675" algn="r"/>
              </a:tabLst>
            </a:pPr>
            <a:r>
              <a:rPr lang="nl-NL" sz="1200">
                <a:cs typeface="Times New Roman" pitchFamily="18" charset="0"/>
              </a:rPr>
              <a:t> </a:t>
            </a:r>
            <a:r>
              <a:rPr lang="nl-NL" sz="1200" u="sng">
                <a:cs typeface="Times New Roman" pitchFamily="18" charset="0"/>
              </a:rPr>
              <a:t>Theorie</a:t>
            </a:r>
            <a:endParaRPr lang="nl-NL" sz="1200">
              <a:cs typeface="Times New Roman" pitchFamily="18" charset="0"/>
            </a:endParaRPr>
          </a:p>
          <a:p>
            <a:pPr>
              <a:lnSpc>
                <a:spcPts val="1400"/>
              </a:lnSpc>
              <a:spcBef>
                <a:spcPts val="1200"/>
              </a:spcBef>
              <a:spcAft>
                <a:spcPts val="300"/>
              </a:spcAft>
              <a:tabLst>
                <a:tab pos="449263" algn="l"/>
                <a:tab pos="2636838" algn="ctr"/>
                <a:tab pos="5273675" algn="r"/>
              </a:tabLst>
            </a:pPr>
            <a:r>
              <a:rPr lang="nl-NL" sz="1200" u="sng">
                <a:cs typeface="Times New Roman" pitchFamily="18" charset="0"/>
              </a:rPr>
              <a:t>Start praktijk dag</a:t>
            </a:r>
            <a:endParaRPr lang="nl-NL" sz="1200">
              <a:cs typeface="Times New Roman" pitchFamily="18" charset="0"/>
            </a:endParaRPr>
          </a:p>
        </p:txBody>
      </p:sp>
      <p:graphicFrame>
        <p:nvGraphicFramePr>
          <p:cNvPr id="14" name="Tabel 13"/>
          <p:cNvGraphicFramePr>
            <a:graphicFrameLocks noGrp="1"/>
          </p:cNvGraphicFramePr>
          <p:nvPr/>
        </p:nvGraphicFramePr>
        <p:xfrm>
          <a:off x="3025775" y="4637088"/>
          <a:ext cx="1500188" cy="1235964"/>
        </p:xfrm>
        <a:graphic>
          <a:graphicData uri="http://schemas.openxmlformats.org/drawingml/2006/table">
            <a:tbl>
              <a:tblPr/>
              <a:tblGrid>
                <a:gridCol w="1500188">
                  <a:extLst>
                    <a:ext uri="{9D8B030D-6E8A-4147-A177-3AD203B41FA5}">
                      <a16:colId xmlns:a16="http://schemas.microsoft.com/office/drawing/2014/main" val="20000"/>
                    </a:ext>
                  </a:extLst>
                </a:gridCol>
              </a:tblGrid>
              <a:tr h="163513">
                <a:tc>
                  <a:txBody>
                    <a:bodyPr/>
                    <a:lstStyle/>
                    <a:p>
                      <a:pPr marL="0" marR="0" lvl="0" indent="0" algn="l" defTabSz="914400" rtl="0" eaLnBrk="1" fontAlgn="base" latinLnBrk="0" hangingPunct="1">
                        <a:lnSpc>
                          <a:spcPts val="1400"/>
                        </a:lnSpc>
                        <a:spcBef>
                          <a:spcPct val="0"/>
                        </a:spcBef>
                        <a:spcAft>
                          <a:spcPct val="0"/>
                        </a:spcAft>
                        <a:buClrTx/>
                        <a:buSzTx/>
                        <a:buFontTx/>
                        <a:buNone/>
                        <a:tabLst/>
                      </a:pPr>
                      <a:r>
                        <a:rPr kumimoji="0" lang="nl-NL" sz="1100" b="1" i="0" u="none" strike="noStrike" cap="none" normalizeH="0" baseline="0">
                          <a:ln>
                            <a:noFill/>
                          </a:ln>
                          <a:solidFill>
                            <a:srgbClr val="FFFFFF"/>
                          </a:solidFill>
                          <a:effectLst/>
                          <a:latin typeface="Calibri" pitchFamily="34" charset="0"/>
                          <a:cs typeface="Arial" charset="0"/>
                        </a:rPr>
                        <a:t>Doel:</a:t>
                      </a:r>
                      <a:endParaRPr kumimoji="0" lang="nl-NL" sz="1000" b="1" i="0" u="none" strike="noStrike" cap="none" normalizeH="0" baseline="0">
                        <a:ln>
                          <a:noFill/>
                        </a:ln>
                        <a:solidFill>
                          <a:srgbClr val="FFFFFF"/>
                        </a:solidFill>
                        <a:effectLst/>
                        <a:latin typeface="Arial"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77800">
                <a:tc>
                  <a:txBody>
                    <a:bodyPr/>
                    <a:lstStyle/>
                    <a:p>
                      <a:pPr marL="0" marR="0" lvl="0" indent="0" algn="l" defTabSz="914400" rtl="0" eaLnBrk="1" fontAlgn="base" latinLnBrk="0" hangingPunct="1">
                        <a:lnSpc>
                          <a:spcPts val="1400"/>
                        </a:lnSpc>
                        <a:spcBef>
                          <a:spcPct val="0"/>
                        </a:spcBef>
                        <a:spcAft>
                          <a:spcPct val="0"/>
                        </a:spcAft>
                        <a:buClrTx/>
                        <a:buSzTx/>
                        <a:buFontTx/>
                        <a:buNone/>
                        <a:tabLst/>
                      </a:pPr>
                      <a:r>
                        <a:rPr kumimoji="0" lang="nl-NL" sz="1100" b="1" i="0" u="none" strike="noStrike" cap="none" normalizeH="0" baseline="0">
                          <a:ln>
                            <a:noFill/>
                          </a:ln>
                          <a:solidFill>
                            <a:srgbClr val="FFFFFF"/>
                          </a:solidFill>
                          <a:effectLst/>
                          <a:latin typeface="Calibri" pitchFamily="34" charset="0"/>
                          <a:cs typeface="Arial" charset="0"/>
                        </a:rPr>
                        <a:t>Werkvorm:</a:t>
                      </a:r>
                      <a:endParaRPr kumimoji="0" lang="nl-NL" sz="1000" b="1" i="0" u="none" strike="noStrike" cap="none" normalizeH="0" baseline="0">
                        <a:ln>
                          <a:noFill/>
                        </a:ln>
                        <a:solidFill>
                          <a:srgbClr val="FFFFFF"/>
                        </a:solidFill>
                        <a:effectLst/>
                        <a:latin typeface="Arial"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177800">
                <a:tc>
                  <a:txBody>
                    <a:bodyPr/>
                    <a:lstStyle/>
                    <a:p>
                      <a:pPr marL="0" marR="0" lvl="0" indent="0" algn="l" defTabSz="914400" rtl="0" eaLnBrk="1" fontAlgn="base" latinLnBrk="0" hangingPunct="1">
                        <a:lnSpc>
                          <a:spcPts val="1400"/>
                        </a:lnSpc>
                        <a:spcBef>
                          <a:spcPct val="0"/>
                        </a:spcBef>
                        <a:spcAft>
                          <a:spcPct val="0"/>
                        </a:spcAft>
                        <a:buClrTx/>
                        <a:buSzTx/>
                        <a:buFontTx/>
                        <a:buNone/>
                        <a:tabLst/>
                      </a:pPr>
                      <a:r>
                        <a:rPr kumimoji="0" lang="nl-NL" sz="1100" b="1" i="0" u="none" strike="noStrike" cap="none" normalizeH="0" baseline="0">
                          <a:ln>
                            <a:noFill/>
                          </a:ln>
                          <a:solidFill>
                            <a:srgbClr val="FFFFFF"/>
                          </a:solidFill>
                          <a:effectLst/>
                          <a:latin typeface="Calibri" pitchFamily="34" charset="0"/>
                          <a:cs typeface="Arial" charset="0"/>
                        </a:rPr>
                        <a:t>Groeperingsvorm:</a:t>
                      </a:r>
                      <a:endParaRPr kumimoji="0" lang="nl-NL" sz="1000" b="1" i="0" u="none" strike="noStrike" cap="none" normalizeH="0" baseline="0">
                        <a:ln>
                          <a:noFill/>
                        </a:ln>
                        <a:solidFill>
                          <a:srgbClr val="FFFFFF"/>
                        </a:solidFill>
                        <a:effectLst/>
                        <a:latin typeface="Arial"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2"/>
                  </a:ext>
                </a:extLst>
              </a:tr>
              <a:tr h="177800">
                <a:tc>
                  <a:txBody>
                    <a:bodyPr/>
                    <a:lstStyle/>
                    <a:p>
                      <a:pPr marL="0" marR="0" lvl="0" indent="0" algn="l" defTabSz="914400" rtl="0" eaLnBrk="1" fontAlgn="base" latinLnBrk="0" hangingPunct="1">
                        <a:lnSpc>
                          <a:spcPts val="1400"/>
                        </a:lnSpc>
                        <a:spcBef>
                          <a:spcPct val="0"/>
                        </a:spcBef>
                        <a:spcAft>
                          <a:spcPct val="0"/>
                        </a:spcAft>
                        <a:buClrTx/>
                        <a:buSzTx/>
                        <a:buFontTx/>
                        <a:buNone/>
                        <a:tabLst/>
                      </a:pPr>
                      <a:r>
                        <a:rPr kumimoji="0" lang="nl-NL" sz="1100" b="1" i="0" u="none" strike="noStrike" cap="none" normalizeH="0" baseline="0">
                          <a:ln>
                            <a:noFill/>
                          </a:ln>
                          <a:solidFill>
                            <a:srgbClr val="FFFFFF"/>
                          </a:solidFill>
                          <a:effectLst/>
                          <a:latin typeface="Calibri" pitchFamily="34" charset="0"/>
                          <a:cs typeface="Arial" charset="0"/>
                        </a:rPr>
                        <a:t>Benodigde materialen:</a:t>
                      </a:r>
                      <a:endParaRPr kumimoji="0" lang="nl-NL" sz="1000" b="1" i="0" u="none" strike="noStrike" cap="none" normalizeH="0" baseline="0">
                        <a:ln>
                          <a:noFill/>
                        </a:ln>
                        <a:solidFill>
                          <a:srgbClr val="FFFFFF"/>
                        </a:solidFill>
                        <a:effectLst/>
                        <a:latin typeface="Arial"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3"/>
                  </a:ext>
                </a:extLst>
              </a:tr>
              <a:tr h="177800">
                <a:tc>
                  <a:txBody>
                    <a:bodyPr/>
                    <a:lstStyle/>
                    <a:p>
                      <a:pPr marL="0" marR="0" lvl="0" indent="0" algn="l" defTabSz="914400" rtl="0" eaLnBrk="1" fontAlgn="base" latinLnBrk="0" hangingPunct="1">
                        <a:lnSpc>
                          <a:spcPts val="1400"/>
                        </a:lnSpc>
                        <a:spcBef>
                          <a:spcPct val="0"/>
                        </a:spcBef>
                        <a:spcAft>
                          <a:spcPct val="0"/>
                        </a:spcAft>
                        <a:buClrTx/>
                        <a:buSzTx/>
                        <a:buFontTx/>
                        <a:buNone/>
                        <a:tabLst/>
                      </a:pPr>
                      <a:r>
                        <a:rPr kumimoji="0" lang="nl-NL" sz="1100" b="1" i="0" u="none" strike="noStrike" cap="none" normalizeH="0" baseline="0">
                          <a:ln>
                            <a:noFill/>
                          </a:ln>
                          <a:solidFill>
                            <a:srgbClr val="FFFFFF"/>
                          </a:solidFill>
                          <a:effectLst/>
                          <a:latin typeface="Calibri" pitchFamily="34" charset="0"/>
                          <a:cs typeface="Arial" charset="0"/>
                        </a:rPr>
                        <a:t>Opdracht:</a:t>
                      </a:r>
                      <a:endParaRPr kumimoji="0" lang="nl-NL" sz="1000" b="1" i="0" u="none" strike="noStrike" cap="none" normalizeH="0" baseline="0">
                        <a:ln>
                          <a:noFill/>
                        </a:ln>
                        <a:solidFill>
                          <a:srgbClr val="FFFFFF"/>
                        </a:solidFill>
                        <a:effectLst/>
                        <a:latin typeface="Arial"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4"/>
                  </a:ext>
                </a:extLst>
              </a:tr>
              <a:tr h="177800">
                <a:tc>
                  <a:txBody>
                    <a:bodyPr/>
                    <a:lstStyle/>
                    <a:p>
                      <a:pPr marL="0" marR="0" lvl="0" indent="0" algn="l" defTabSz="914400" rtl="0" eaLnBrk="1" fontAlgn="base" latinLnBrk="0" hangingPunct="1">
                        <a:lnSpc>
                          <a:spcPts val="1400"/>
                        </a:lnSpc>
                        <a:spcBef>
                          <a:spcPct val="0"/>
                        </a:spcBef>
                        <a:spcAft>
                          <a:spcPct val="0"/>
                        </a:spcAft>
                        <a:buClrTx/>
                        <a:buSzTx/>
                        <a:buFontTx/>
                        <a:buNone/>
                        <a:tabLst/>
                      </a:pPr>
                      <a:r>
                        <a:rPr kumimoji="0" lang="nl-NL" sz="1100" b="1" i="0" u="none" strike="noStrike" cap="none" normalizeH="0" baseline="0">
                          <a:ln>
                            <a:noFill/>
                          </a:ln>
                          <a:solidFill>
                            <a:srgbClr val="FFFFFF"/>
                          </a:solidFill>
                          <a:effectLst/>
                          <a:latin typeface="Calibri" pitchFamily="34" charset="0"/>
                          <a:cs typeface="Arial" charset="0"/>
                        </a:rPr>
                        <a:t>Norm</a:t>
                      </a:r>
                      <a:endParaRPr kumimoji="0" lang="nl-NL" sz="1000" b="1" i="0" u="none" strike="noStrike" cap="none" normalizeH="0" baseline="0">
                        <a:ln>
                          <a:noFill/>
                        </a:ln>
                        <a:solidFill>
                          <a:srgbClr val="FFFFFF"/>
                        </a:solidFill>
                        <a:effectLst/>
                        <a:latin typeface="Arial"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5"/>
                  </a:ext>
                </a:extLst>
              </a:tr>
              <a:tr h="177800">
                <a:tc>
                  <a:txBody>
                    <a:bodyPr/>
                    <a:lstStyle/>
                    <a:p>
                      <a:pPr marL="0" marR="0" lvl="0" indent="0" algn="l" defTabSz="914400" rtl="0" eaLnBrk="1" fontAlgn="base" latinLnBrk="0" hangingPunct="1">
                        <a:lnSpc>
                          <a:spcPts val="1400"/>
                        </a:lnSpc>
                        <a:spcBef>
                          <a:spcPct val="0"/>
                        </a:spcBef>
                        <a:spcAft>
                          <a:spcPct val="0"/>
                        </a:spcAft>
                        <a:buClrTx/>
                        <a:buSzTx/>
                        <a:buFontTx/>
                        <a:buNone/>
                        <a:tabLst/>
                      </a:pPr>
                      <a:r>
                        <a:rPr kumimoji="0" lang="nl-NL" sz="1100" b="1" i="0" u="none" strike="noStrike" cap="none" normalizeH="0" baseline="0">
                          <a:ln>
                            <a:noFill/>
                          </a:ln>
                          <a:solidFill>
                            <a:srgbClr val="FFFFFF"/>
                          </a:solidFill>
                          <a:effectLst/>
                          <a:latin typeface="Calibri" pitchFamily="34" charset="0"/>
                          <a:cs typeface="Arial" charset="0"/>
                        </a:rPr>
                        <a:t>Beschikbare tijd:</a:t>
                      </a:r>
                      <a:endParaRPr kumimoji="0" lang="nl-NL" sz="1000" b="1" i="0" u="none" strike="noStrike" cap="none" normalizeH="0" baseline="0">
                        <a:ln>
                          <a:noFill/>
                        </a:ln>
                        <a:solidFill>
                          <a:srgbClr val="FFFFFF"/>
                        </a:solidFill>
                        <a:effectLst/>
                        <a:latin typeface="Arial"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6"/>
                  </a:ext>
                </a:extLst>
              </a:tr>
            </a:tbl>
          </a:graphicData>
        </a:graphic>
      </p:graphicFrame>
      <p:sp>
        <p:nvSpPr>
          <p:cNvPr id="58443" name="Rechthoek 14"/>
          <p:cNvSpPr>
            <a:spLocks noChangeArrowheads="1"/>
          </p:cNvSpPr>
          <p:nvPr/>
        </p:nvSpPr>
        <p:spPr bwMode="auto">
          <a:xfrm>
            <a:off x="5519738" y="1403350"/>
            <a:ext cx="2254250" cy="271463"/>
          </a:xfrm>
          <a:prstGeom prst="rect">
            <a:avLst/>
          </a:prstGeom>
          <a:noFill/>
          <a:ln w="9525">
            <a:noFill/>
            <a:miter lim="800000"/>
            <a:headEnd/>
            <a:tailEnd/>
          </a:ln>
        </p:spPr>
        <p:txBody>
          <a:bodyPr wrap="none">
            <a:spAutoFit/>
          </a:bodyPr>
          <a:lstStyle/>
          <a:p>
            <a:pPr>
              <a:lnSpc>
                <a:spcPts val="1400"/>
              </a:lnSpc>
              <a:tabLst>
                <a:tab pos="449263" algn="l"/>
                <a:tab pos="2636838" algn="ctr"/>
                <a:tab pos="5273675" algn="r"/>
              </a:tabLst>
            </a:pPr>
            <a:r>
              <a:rPr lang="nl-NL" b="1">
                <a:cs typeface="Times New Roman" pitchFamily="18" charset="0"/>
              </a:rPr>
              <a:t>Realiseren </a:t>
            </a:r>
            <a:r>
              <a:rPr lang="nl-NL" sz="1100" b="1">
                <a:cs typeface="Times New Roman" pitchFamily="18" charset="0"/>
              </a:rPr>
              <a:t>(voorbeeld)</a:t>
            </a:r>
            <a:endParaRPr lang="nl-NL" sz="1400">
              <a:cs typeface="Times New Roman" pitchFamily="18" charset="0"/>
            </a:endParaRPr>
          </a:p>
        </p:txBody>
      </p:sp>
      <p:sp>
        <p:nvSpPr>
          <p:cNvPr id="58444" name="Rechthoek 15"/>
          <p:cNvSpPr>
            <a:spLocks noChangeArrowheads="1"/>
          </p:cNvSpPr>
          <p:nvPr/>
        </p:nvSpPr>
        <p:spPr bwMode="auto">
          <a:xfrm>
            <a:off x="4899025" y="1690688"/>
            <a:ext cx="2847975" cy="4760912"/>
          </a:xfrm>
          <a:prstGeom prst="rect">
            <a:avLst/>
          </a:prstGeom>
          <a:noFill/>
          <a:ln w="9525">
            <a:solidFill>
              <a:schemeClr val="accent1"/>
            </a:solidFill>
            <a:miter lim="800000"/>
            <a:headEnd/>
            <a:tailEnd/>
          </a:ln>
        </p:spPr>
        <p:txBody>
          <a:bodyPr>
            <a:spAutoFit/>
          </a:bodyPr>
          <a:lstStyle/>
          <a:p>
            <a:pPr>
              <a:lnSpc>
                <a:spcPts val="1400"/>
              </a:lnSpc>
              <a:tabLst>
                <a:tab pos="449263" algn="l"/>
                <a:tab pos="2636838" algn="ctr"/>
                <a:tab pos="5273675" algn="r"/>
              </a:tabLst>
            </a:pPr>
            <a:r>
              <a:rPr lang="nl-NL" sz="1100">
                <a:cs typeface="Times New Roman" pitchFamily="18" charset="0"/>
              </a:rPr>
              <a:t>De lessen worden op een actieve manier gegeven. De cursisten worden gestimuleerd zo veel mogelijk zelf bezig te zijn met de leerstof en de uitvoering. Omdat het minimaal 2* duikers zijn, maken we gebruik van hun ervaringen; Beide instructeurs hebben ervaring met bergingen. Verder willen we een leuke, leerzame, veilige en gezellige leergang verzorgen. Aandacht voor een ontspannen sfeer is dan belangrijk, zonder dat dit de veiligheid mag beïnvloeden.</a:t>
            </a:r>
          </a:p>
          <a:p>
            <a:pPr>
              <a:lnSpc>
                <a:spcPts val="1400"/>
              </a:lnSpc>
              <a:tabLst>
                <a:tab pos="449263" algn="l"/>
                <a:tab pos="2636838" algn="ctr"/>
                <a:tab pos="5273675" algn="r"/>
              </a:tabLst>
            </a:pPr>
            <a:r>
              <a:rPr lang="nl-NL" sz="1100">
                <a:cs typeface="Times New Roman" pitchFamily="18" charset="0"/>
              </a:rPr>
              <a:t>Bij het onderwerp zoeken en bergen speelt veiligheid een belangrijke rol. Het maken van goede stevige knopen wordt daarom op het droge beoefend. Ook worden de bergingsactiviteiten eerste op het droge praktisch doorgenomen worden ze gewezen op mogelijk risico’s in het water. Met als doel de risico’s in het water te beperken en hiermee een veilige leersituatie te creëren. Tijdens de duiken wordt een assistent ingezet, die specifiek op de veiligheid zal letten.</a:t>
            </a:r>
          </a:p>
          <a:p>
            <a:pPr>
              <a:lnSpc>
                <a:spcPts val="1400"/>
              </a:lnSpc>
              <a:tabLst>
                <a:tab pos="449263" algn="l"/>
                <a:tab pos="2636838" algn="ctr"/>
                <a:tab pos="5273675" algn="r"/>
              </a:tabLst>
            </a:pPr>
            <a:r>
              <a:rPr lang="nl-NL" sz="1100">
                <a:cs typeface="Times New Roman" pitchFamily="18" charset="0"/>
              </a:rPr>
              <a:t>De instructeur geeft bij aanvang van de les een check de stek.</a:t>
            </a:r>
          </a:p>
        </p:txBody>
      </p:sp>
      <p:sp>
        <p:nvSpPr>
          <p:cNvPr id="58445" name="Rechthoek 16"/>
          <p:cNvSpPr>
            <a:spLocks noChangeArrowheads="1"/>
          </p:cNvSpPr>
          <p:nvPr/>
        </p:nvSpPr>
        <p:spPr bwMode="auto">
          <a:xfrm>
            <a:off x="9009063" y="1273175"/>
            <a:ext cx="2120900" cy="368300"/>
          </a:xfrm>
          <a:prstGeom prst="rect">
            <a:avLst/>
          </a:prstGeom>
          <a:noFill/>
          <a:ln w="9525">
            <a:noFill/>
            <a:miter lim="800000"/>
            <a:headEnd/>
            <a:tailEnd/>
          </a:ln>
        </p:spPr>
        <p:txBody>
          <a:bodyPr wrap="none">
            <a:spAutoFit/>
          </a:bodyPr>
          <a:lstStyle/>
          <a:p>
            <a:r>
              <a:rPr lang="nl-NL" b="1">
                <a:cs typeface="Times New Roman" pitchFamily="18" charset="0"/>
              </a:rPr>
              <a:t>Evalueren </a:t>
            </a:r>
            <a:r>
              <a:rPr lang="nl-NL" sz="1100" b="1">
                <a:cs typeface="Times New Roman" pitchFamily="18" charset="0"/>
              </a:rPr>
              <a:t>(voorbeeld)</a:t>
            </a:r>
            <a:endParaRPr lang="nl-NL" sz="1100">
              <a:latin typeface="Calibri" pitchFamily="34" charset="0"/>
            </a:endParaRPr>
          </a:p>
        </p:txBody>
      </p:sp>
      <p:sp>
        <p:nvSpPr>
          <p:cNvPr id="58446" name="Rechthoek 17"/>
          <p:cNvSpPr>
            <a:spLocks noChangeArrowheads="1"/>
          </p:cNvSpPr>
          <p:nvPr/>
        </p:nvSpPr>
        <p:spPr bwMode="auto">
          <a:xfrm>
            <a:off x="8305800" y="1690688"/>
            <a:ext cx="3341688" cy="5080000"/>
          </a:xfrm>
          <a:prstGeom prst="rect">
            <a:avLst/>
          </a:prstGeom>
          <a:noFill/>
          <a:ln w="9525">
            <a:solidFill>
              <a:schemeClr val="accent1"/>
            </a:solidFill>
            <a:miter lim="800000"/>
            <a:headEnd/>
            <a:tailEnd/>
          </a:ln>
        </p:spPr>
        <p:txBody>
          <a:bodyPr>
            <a:spAutoFit/>
          </a:bodyPr>
          <a:lstStyle/>
          <a:p>
            <a:pPr>
              <a:lnSpc>
                <a:spcPts val="1400"/>
              </a:lnSpc>
              <a:tabLst>
                <a:tab pos="449263" algn="l"/>
                <a:tab pos="2636838" algn="ctr"/>
                <a:tab pos="5273675" algn="r"/>
              </a:tabLst>
            </a:pPr>
            <a:r>
              <a:rPr lang="nl-NL" sz="1100">
                <a:cs typeface="Times New Roman" pitchFamily="18" charset="0"/>
              </a:rPr>
              <a:t>Na iedere les wordt een evaluatie gehouden van product en proces. Bij de productevaluatie wordt bepaald of de cursisten de lesdoelen hebben behaald. In de procesevaluatie wordt lesaanpak bekeken op effectiviteit. Indien van toepassing wordt tijdens de theorielessen de inhoudelijke kennis beoordeeld aan de hand van de uitgevoerde opdrachten. Verder wordt gevraagd wat de leerlingen van de inhoud en de manier van lesgeven vonden. Dit wordt gebruikt om de lesplannen aan te passen.</a:t>
            </a:r>
          </a:p>
          <a:p>
            <a:pPr>
              <a:lnSpc>
                <a:spcPts val="1400"/>
              </a:lnSpc>
              <a:tabLst>
                <a:tab pos="449263" algn="l"/>
                <a:tab pos="2636838" algn="ctr"/>
                <a:tab pos="5273675" algn="r"/>
              </a:tabLst>
            </a:pPr>
            <a:r>
              <a:rPr lang="nl-NL" sz="1100">
                <a:cs typeface="Times New Roman" pitchFamily="18" charset="0"/>
              </a:rPr>
              <a:t>Tijdens de praktijkgedeelten worden tussentijdse evaluaties gehouden na ieder afgerond onderwerp.</a:t>
            </a:r>
          </a:p>
          <a:p>
            <a:pPr>
              <a:lnSpc>
                <a:spcPts val="1400"/>
              </a:lnSpc>
              <a:tabLst>
                <a:tab pos="449263" algn="l"/>
                <a:tab pos="2636838" algn="ctr"/>
                <a:tab pos="5273675" algn="r"/>
              </a:tabLst>
            </a:pPr>
            <a:r>
              <a:rPr lang="nl-NL" sz="1100">
                <a:cs typeface="Times New Roman" pitchFamily="18" charset="0"/>
              </a:rPr>
              <a:t>Na de praktijkles en de oefenduiken wordt de leerlingen gevraagd welke punten ze goed vonden gaan en welke punten ze nog beter zouden kunnen doen. De verbeterpunten uit de eerste oefenduik krijgen extra aandacht in de tweede oefenduik.</a:t>
            </a:r>
          </a:p>
          <a:p>
            <a:pPr>
              <a:lnSpc>
                <a:spcPts val="1400"/>
              </a:lnSpc>
              <a:tabLst>
                <a:tab pos="449263" algn="l"/>
                <a:tab pos="2636838" algn="ctr"/>
                <a:tab pos="5273675" algn="r"/>
              </a:tabLst>
            </a:pPr>
            <a:r>
              <a:rPr lang="nl-NL" sz="1100">
                <a:cs typeface="Times New Roman" pitchFamily="18" charset="0"/>
              </a:rPr>
              <a:t>Aan het einde van de leergang wordt een algehele evaluatie gehouden. De leerlingen wordt gevraagd om aan te geven wat ze goed vonden aan de leergang en waar ze mogelijkheden zien tot verbetering. De verbeterpunten worden verwerkt in de leergang. De punten die goed werken gevonden worden behouden en eventueel verder uitgebouwd.</a:t>
            </a:r>
          </a:p>
        </p:txBody>
      </p:sp>
      <p:sp>
        <p:nvSpPr>
          <p:cNvPr id="58447" name="Rectangle 80"/>
          <p:cNvSpPr>
            <a:spLocks noChangeArrowheads="1"/>
          </p:cNvSpPr>
          <p:nvPr/>
        </p:nvSpPr>
        <p:spPr bwMode="auto">
          <a:xfrm>
            <a:off x="3035300" y="4340225"/>
            <a:ext cx="1416050" cy="269875"/>
          </a:xfrm>
          <a:prstGeom prst="rect">
            <a:avLst/>
          </a:prstGeom>
          <a:noFill/>
          <a:ln w="9525">
            <a:noFill/>
            <a:miter lim="800000"/>
            <a:headEnd/>
            <a:tailEnd/>
          </a:ln>
        </p:spPr>
        <p:txBody>
          <a:bodyPr wrap="none">
            <a:spAutoFit/>
          </a:bodyPr>
          <a:lstStyle/>
          <a:p>
            <a:pPr defTabSz="914400">
              <a:lnSpc>
                <a:spcPts val="1400"/>
              </a:lnSpc>
              <a:spcBef>
                <a:spcPts val="1200"/>
              </a:spcBef>
              <a:spcAft>
                <a:spcPts val="300"/>
              </a:spcAft>
            </a:pPr>
            <a:r>
              <a:rPr lang="nl-NL" u="sng"/>
              <a:t>Praktijkles 1</a:t>
            </a:r>
          </a:p>
        </p:txBody>
      </p:sp>
      <p:sp>
        <p:nvSpPr>
          <p:cNvPr id="2" name="Tijdelijke aanduiding voor voettekst 1">
            <a:extLst>
              <a:ext uri="{FF2B5EF4-FFF2-40B4-BE49-F238E27FC236}">
                <a16:creationId xmlns:a16="http://schemas.microsoft.com/office/drawing/2014/main" id="{C1B1FB30-6925-5F89-8F35-D817BCC4560C}"/>
              </a:ext>
            </a:extLst>
          </p:cNvPr>
          <p:cNvSpPr>
            <a:spLocks noGrp="1"/>
          </p:cNvSpPr>
          <p:nvPr>
            <p:ph type="ftr" sz="quarter" idx="11"/>
          </p:nvPr>
        </p:nvSpPr>
        <p:spPr/>
        <p:txBody>
          <a:bodyPr/>
          <a:lstStyle/>
          <a:p>
            <a:pPr>
              <a:defRPr/>
            </a:pPr>
            <a:r>
              <a:rPr lang="nl-NL"/>
              <a:t>2I Losser 2024</a:t>
            </a:r>
            <a:endParaRPr lang="nl-NL"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615950" y="461963"/>
            <a:ext cx="10515600" cy="1325562"/>
          </a:xfrm>
        </p:spPr>
        <p:txBody>
          <a:bodyPr/>
          <a:lstStyle/>
          <a:p>
            <a:pPr eaLnBrk="1" hangingPunct="1"/>
            <a:r>
              <a:rPr lang="nl-NL"/>
              <a:t>Doelstellingen</a:t>
            </a:r>
          </a:p>
        </p:txBody>
      </p:sp>
      <p:sp>
        <p:nvSpPr>
          <p:cNvPr id="96259" name="Text Box 3"/>
          <p:cNvSpPr txBox="1">
            <a:spLocks noChangeArrowheads="1"/>
          </p:cNvSpPr>
          <p:nvPr/>
        </p:nvSpPr>
        <p:spPr bwMode="auto">
          <a:xfrm>
            <a:off x="5972175" y="1741488"/>
            <a:ext cx="5786438" cy="4394200"/>
          </a:xfrm>
          <a:prstGeom prst="rect">
            <a:avLst/>
          </a:prstGeom>
          <a:noFill/>
          <a:ln w="9525">
            <a:solidFill>
              <a:schemeClr val="accent1"/>
            </a:solidFill>
            <a:miter lim="800000"/>
            <a:headEnd/>
            <a:tailEnd/>
          </a:ln>
        </p:spPr>
        <p:txBody>
          <a:bodyPr>
            <a:spAutoFit/>
          </a:bodyPr>
          <a:lstStyle/>
          <a:p>
            <a:pPr>
              <a:spcBef>
                <a:spcPct val="50000"/>
              </a:spcBef>
            </a:pPr>
            <a:r>
              <a:rPr lang="nl-NL" sz="2400" b="1">
                <a:solidFill>
                  <a:srgbClr val="106AB3"/>
                </a:solidFill>
                <a:latin typeface="Calibri" pitchFamily="34" charset="0"/>
              </a:rPr>
              <a:t>S</a:t>
            </a:r>
            <a:r>
              <a:rPr lang="nl-NL" sz="2400">
                <a:latin typeface="Calibri" pitchFamily="34" charset="0"/>
              </a:rPr>
              <a:t>pecifiek: 		een vaardigheid tegelijk.</a:t>
            </a:r>
          </a:p>
          <a:p>
            <a:pPr>
              <a:spcBef>
                <a:spcPct val="50000"/>
              </a:spcBef>
            </a:pPr>
            <a:r>
              <a:rPr lang="nl-NL" sz="2400" b="1">
                <a:solidFill>
                  <a:srgbClr val="106AB3"/>
                </a:solidFill>
                <a:latin typeface="Calibri" pitchFamily="34" charset="0"/>
              </a:rPr>
              <a:t>M</a:t>
            </a:r>
            <a:r>
              <a:rPr lang="nl-NL" sz="2400">
                <a:latin typeface="Calibri" pitchFamily="34" charset="0"/>
              </a:rPr>
              <a:t>eetbaar:		concreet gedrag.	</a:t>
            </a:r>
          </a:p>
          <a:p>
            <a:pPr>
              <a:spcBef>
                <a:spcPct val="50000"/>
              </a:spcBef>
            </a:pPr>
            <a:r>
              <a:rPr lang="nl-NL" sz="2400" b="1">
                <a:solidFill>
                  <a:srgbClr val="106AB3"/>
                </a:solidFill>
                <a:latin typeface="Calibri" pitchFamily="34" charset="0"/>
              </a:rPr>
              <a:t>A</a:t>
            </a:r>
            <a:r>
              <a:rPr lang="nl-NL" sz="2400">
                <a:latin typeface="Calibri" pitchFamily="34" charset="0"/>
              </a:rPr>
              <a:t>cceptabel: 	passend binnen de scholing /    </a:t>
            </a:r>
            <a:br>
              <a:rPr lang="nl-NL" sz="2400">
                <a:latin typeface="Calibri" pitchFamily="34" charset="0"/>
              </a:rPr>
            </a:br>
            <a:r>
              <a:rPr lang="nl-NL" sz="2400">
                <a:latin typeface="Calibri" pitchFamily="34" charset="0"/>
              </a:rPr>
              <a:t>          	         	cursus</a:t>
            </a:r>
          </a:p>
          <a:p>
            <a:pPr>
              <a:spcBef>
                <a:spcPct val="50000"/>
              </a:spcBef>
            </a:pPr>
            <a:r>
              <a:rPr lang="nl-NL" sz="2400" b="1">
                <a:solidFill>
                  <a:srgbClr val="106AB3"/>
                </a:solidFill>
                <a:latin typeface="Calibri" pitchFamily="34" charset="0"/>
              </a:rPr>
              <a:t>R</a:t>
            </a:r>
            <a:r>
              <a:rPr lang="nl-NL" sz="2400">
                <a:latin typeface="Calibri" pitchFamily="34" charset="0"/>
              </a:rPr>
              <a:t>ealistisch: 	niet te makkelijk/moeilijk - 					prikkelend</a:t>
            </a:r>
          </a:p>
          <a:p>
            <a:pPr>
              <a:spcBef>
                <a:spcPct val="50000"/>
              </a:spcBef>
            </a:pPr>
            <a:r>
              <a:rPr lang="nl-NL" sz="2400" b="1">
                <a:solidFill>
                  <a:srgbClr val="106AB3"/>
                </a:solidFill>
                <a:latin typeface="Calibri" pitchFamily="34" charset="0"/>
              </a:rPr>
              <a:t>T</a:t>
            </a:r>
            <a:r>
              <a:rPr lang="nl-NL" sz="2400">
                <a:latin typeface="Calibri" pitchFamily="34" charset="0"/>
              </a:rPr>
              <a:t>ijdgebonden:	datum haalbaarheid doel is 					gepland</a:t>
            </a:r>
          </a:p>
          <a:p>
            <a:pPr algn="ctr">
              <a:spcBef>
                <a:spcPct val="50000"/>
              </a:spcBef>
            </a:pPr>
            <a:r>
              <a:rPr lang="nl-NL" sz="2800">
                <a:latin typeface="Calibri" pitchFamily="34" charset="0"/>
              </a:rPr>
              <a:t>Houd je doelen altijd </a:t>
            </a:r>
            <a:r>
              <a:rPr lang="nl-NL" sz="2800" b="1">
                <a:solidFill>
                  <a:srgbClr val="106AB3"/>
                </a:solidFill>
                <a:latin typeface="Calibri" pitchFamily="34" charset="0"/>
              </a:rPr>
              <a:t>SMART</a:t>
            </a:r>
          </a:p>
        </p:txBody>
      </p:sp>
      <p:sp>
        <p:nvSpPr>
          <p:cNvPr id="60421" name="Rectangle 3"/>
          <p:cNvSpPr>
            <a:spLocks noChangeArrowheads="1"/>
          </p:cNvSpPr>
          <p:nvPr/>
        </p:nvSpPr>
        <p:spPr bwMode="auto">
          <a:xfrm>
            <a:off x="533400" y="1727200"/>
            <a:ext cx="5054600" cy="3109913"/>
          </a:xfrm>
          <a:prstGeom prst="rect">
            <a:avLst/>
          </a:prstGeom>
          <a:noFill/>
          <a:ln w="9525">
            <a:noFill/>
            <a:miter lim="800000"/>
            <a:headEnd/>
            <a:tailEnd/>
          </a:ln>
        </p:spPr>
        <p:txBody>
          <a:bodyPr/>
          <a:lstStyle/>
          <a:p>
            <a:pPr marL="342900" indent="-342900" defTabSz="914400">
              <a:lnSpc>
                <a:spcPct val="90000"/>
              </a:lnSpc>
              <a:spcBef>
                <a:spcPts val="1000"/>
              </a:spcBef>
              <a:buBlip>
                <a:blip r:embed="rId3"/>
              </a:buBlip>
            </a:pPr>
            <a:r>
              <a:rPr lang="nl-NL" sz="2400" dirty="0">
                <a:latin typeface="Calibri" pitchFamily="34" charset="0"/>
              </a:rPr>
              <a:t>Doelstelling is de kapstok van de les</a:t>
            </a:r>
            <a:br>
              <a:rPr lang="nl-NL" sz="2400" dirty="0">
                <a:latin typeface="Calibri" pitchFamily="34" charset="0"/>
              </a:rPr>
            </a:br>
            <a:endParaRPr lang="nl-NL" sz="2400" dirty="0">
              <a:latin typeface="Calibri" pitchFamily="34" charset="0"/>
            </a:endParaRPr>
          </a:p>
          <a:p>
            <a:pPr marL="342900" indent="-342900" defTabSz="914400">
              <a:lnSpc>
                <a:spcPct val="90000"/>
              </a:lnSpc>
              <a:spcBef>
                <a:spcPts val="1000"/>
              </a:spcBef>
              <a:buBlip>
                <a:blip r:embed="rId3"/>
              </a:buBlip>
            </a:pPr>
            <a:r>
              <a:rPr lang="nl-NL" sz="2400" dirty="0">
                <a:latin typeface="Calibri" pitchFamily="34" charset="0"/>
              </a:rPr>
              <a:t>Vooraf zorgvuldig formuleren</a:t>
            </a:r>
            <a:br>
              <a:rPr lang="nl-NL" sz="2400" dirty="0">
                <a:latin typeface="Calibri" pitchFamily="34" charset="0"/>
              </a:rPr>
            </a:br>
            <a:endParaRPr lang="nl-NL" sz="2400" dirty="0">
              <a:latin typeface="Calibri" pitchFamily="34" charset="0"/>
            </a:endParaRPr>
          </a:p>
          <a:p>
            <a:pPr marL="342900" indent="-342900" defTabSz="914400">
              <a:lnSpc>
                <a:spcPct val="90000"/>
              </a:lnSpc>
              <a:spcBef>
                <a:spcPts val="1000"/>
              </a:spcBef>
              <a:buBlip>
                <a:blip r:embed="rId3"/>
              </a:buBlip>
            </a:pPr>
            <a:r>
              <a:rPr lang="nl-NL" sz="2400" dirty="0">
                <a:latin typeface="Calibri" pitchFamily="34" charset="0"/>
              </a:rPr>
              <a:t>Is een onmisbaar hulpmiddel bij het evalueren</a:t>
            </a:r>
          </a:p>
        </p:txBody>
      </p:sp>
      <p:sp>
        <p:nvSpPr>
          <p:cNvPr id="60420" name="Text Box 6"/>
          <p:cNvSpPr txBox="1">
            <a:spLocks noChangeArrowheads="1"/>
          </p:cNvSpPr>
          <p:nvPr/>
        </p:nvSpPr>
        <p:spPr bwMode="auto">
          <a:xfrm>
            <a:off x="434975" y="4943475"/>
            <a:ext cx="5334000" cy="366713"/>
          </a:xfrm>
          <a:prstGeom prst="rect">
            <a:avLst/>
          </a:prstGeom>
          <a:noFill/>
          <a:ln w="9525">
            <a:noFill/>
            <a:miter lim="800000"/>
            <a:headEnd/>
            <a:tailEnd/>
          </a:ln>
        </p:spPr>
        <p:txBody>
          <a:bodyPr>
            <a:spAutoFit/>
          </a:bodyPr>
          <a:lstStyle/>
          <a:p>
            <a:pPr defTabSz="914400">
              <a:spcBef>
                <a:spcPct val="50000"/>
              </a:spcBef>
            </a:pPr>
            <a:endParaRPr lang="nl-NL"/>
          </a:p>
        </p:txBody>
      </p:sp>
      <p:sp>
        <p:nvSpPr>
          <p:cNvPr id="60423" name="Text Box 7"/>
          <p:cNvSpPr txBox="1">
            <a:spLocks noChangeArrowheads="1"/>
          </p:cNvSpPr>
          <p:nvPr/>
        </p:nvSpPr>
        <p:spPr bwMode="auto">
          <a:xfrm>
            <a:off x="508000" y="4392613"/>
            <a:ext cx="5049838" cy="1744662"/>
          </a:xfrm>
          <a:prstGeom prst="rect">
            <a:avLst/>
          </a:prstGeom>
          <a:solidFill>
            <a:srgbClr val="106AB3"/>
          </a:solidFill>
          <a:ln w="9525">
            <a:solidFill>
              <a:schemeClr val="accent1"/>
            </a:solidFill>
            <a:miter lim="800000"/>
            <a:headEnd/>
            <a:tailEnd/>
          </a:ln>
        </p:spPr>
        <p:txBody>
          <a:bodyPr>
            <a:spAutoFit/>
          </a:bodyPr>
          <a:lstStyle/>
          <a:p>
            <a:pPr defTabSz="914400">
              <a:spcBef>
                <a:spcPct val="50000"/>
              </a:spcBef>
            </a:pPr>
            <a:r>
              <a:rPr lang="nl-NL" sz="2400" b="1">
                <a:solidFill>
                  <a:srgbClr val="FFFFFF"/>
                </a:solidFill>
              </a:rPr>
              <a:t>Voorbeeld:</a:t>
            </a:r>
          </a:p>
          <a:p>
            <a:pPr defTabSz="914400">
              <a:spcBef>
                <a:spcPct val="50000"/>
              </a:spcBef>
            </a:pPr>
            <a:r>
              <a:rPr lang="nl-NL" sz="2400" b="1">
                <a:solidFill>
                  <a:srgbClr val="FFFFFF"/>
                </a:solidFill>
              </a:rPr>
              <a:t>“Na deze les weten de cursisten waarom een duikfles nooit onbeheerd rechtop mag staan”</a:t>
            </a:r>
          </a:p>
        </p:txBody>
      </p:sp>
      <p:sp>
        <p:nvSpPr>
          <p:cNvPr id="2" name="Tijdelijke aanduiding voor voettekst 1">
            <a:extLst>
              <a:ext uri="{FF2B5EF4-FFF2-40B4-BE49-F238E27FC236}">
                <a16:creationId xmlns:a16="http://schemas.microsoft.com/office/drawing/2014/main" id="{7E5B0EA1-16AC-13AC-1C4B-72D09830060F}"/>
              </a:ext>
            </a:extLst>
          </p:cNvPr>
          <p:cNvSpPr>
            <a:spLocks noGrp="1"/>
          </p:cNvSpPr>
          <p:nvPr>
            <p:ph type="ftr" sz="quarter" idx="11"/>
          </p:nvPr>
        </p:nvSpPr>
        <p:spPr/>
        <p:txBody>
          <a:bodyPr/>
          <a:lstStyle/>
          <a:p>
            <a:pPr>
              <a:defRPr/>
            </a:pPr>
            <a:r>
              <a:rPr lang="nl-NL"/>
              <a:t>2I Losser 2024</a:t>
            </a:r>
            <a:endParaRPr lang="nl-NL"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6259"/>
                                        </p:tgtEl>
                                        <p:attrNameLst>
                                          <p:attrName>style.visibility</p:attrName>
                                        </p:attrNameLst>
                                      </p:cBhvr>
                                      <p:to>
                                        <p:strVal val="visible"/>
                                      </p:to>
                                    </p:set>
                                    <p:animEffect transition="in" filter="wipe(up)">
                                      <p:cBhvr>
                                        <p:cTn id="7" dur="500"/>
                                        <p:tgtEl>
                                          <p:spTgt spid="9625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60421"/>
                                        </p:tgtEl>
                                      </p:cBhvr>
                                    </p:animEffect>
                                    <p:set>
                                      <p:cBhvr>
                                        <p:cTn id="12" dur="1" fill="hold">
                                          <p:stCondLst>
                                            <p:cond delay="499"/>
                                          </p:stCondLst>
                                        </p:cTn>
                                        <p:tgtEl>
                                          <p:spTgt spid="60421"/>
                                        </p:tgtEl>
                                        <p:attrNameLst>
                                          <p:attrName>style.visibility</p:attrName>
                                        </p:attrNameLst>
                                      </p:cBhvr>
                                      <p:to>
                                        <p:strVal val="hidden"/>
                                      </p:to>
                                    </p:set>
                                  </p:childTnLst>
                                </p:cTn>
                              </p:par>
                            </p:childTnLst>
                          </p:cTn>
                        </p:par>
                        <p:par>
                          <p:cTn id="13" fill="hold">
                            <p:stCondLst>
                              <p:cond delay="500"/>
                            </p:stCondLst>
                            <p:childTnLst>
                              <p:par>
                                <p:cTn id="14" presetID="3" presetClass="entr" presetSubtype="5" fill="hold" grpId="0" nodeType="afterEffect">
                                  <p:stCondLst>
                                    <p:cond delay="0"/>
                                  </p:stCondLst>
                                  <p:childTnLst>
                                    <p:set>
                                      <p:cBhvr>
                                        <p:cTn id="15" dur="1" fill="hold">
                                          <p:stCondLst>
                                            <p:cond delay="0"/>
                                          </p:stCondLst>
                                        </p:cTn>
                                        <p:tgtEl>
                                          <p:spTgt spid="60423"/>
                                        </p:tgtEl>
                                        <p:attrNameLst>
                                          <p:attrName>style.visibility</p:attrName>
                                        </p:attrNameLst>
                                      </p:cBhvr>
                                      <p:to>
                                        <p:strVal val="visible"/>
                                      </p:to>
                                    </p:set>
                                    <p:animEffect transition="in" filter="blinds(vertical)">
                                      <p:cBhvr>
                                        <p:cTn id="16" dur="500"/>
                                        <p:tgtEl>
                                          <p:spTgt spid="604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animBg="1"/>
      <p:bldP spid="60421" grpId="0"/>
      <p:bldP spid="6042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kstvak 15"/>
          <p:cNvSpPr txBox="1"/>
          <p:nvPr/>
        </p:nvSpPr>
        <p:spPr>
          <a:xfrm>
            <a:off x="10304463" y="6276975"/>
            <a:ext cx="1562100" cy="296863"/>
          </a:xfrm>
          <a:prstGeom prst="rect">
            <a:avLst/>
          </a:prstGeom>
          <a:noFill/>
        </p:spPr>
        <p:txBody>
          <a:bodyPr>
            <a:spAutoFit/>
          </a:bodyPr>
          <a:lstStyle/>
          <a:p>
            <a:pPr>
              <a:defRPr/>
            </a:pPr>
            <a:r>
              <a:rPr lang="nl-NL" sz="1333" i="1" dirty="0">
                <a:solidFill>
                  <a:schemeClr val="bg1">
                    <a:lumMod val="50000"/>
                  </a:schemeClr>
                </a:solidFill>
                <a:latin typeface="Lucida Sans Std"/>
                <a:cs typeface="Lucida Sans Std"/>
              </a:rPr>
              <a:t>Slide 3 van 16</a:t>
            </a:r>
            <a:endParaRPr lang="nl-NL" sz="1333" i="1" dirty="0">
              <a:solidFill>
                <a:schemeClr val="bg1">
                  <a:lumMod val="50000"/>
                </a:schemeClr>
              </a:solidFill>
              <a:latin typeface="Lucida Sans Serif"/>
              <a:cs typeface="Lucida Sans Serif"/>
            </a:endParaRPr>
          </a:p>
        </p:txBody>
      </p:sp>
      <p:sp>
        <p:nvSpPr>
          <p:cNvPr id="37890" name="Tekstvak 22"/>
          <p:cNvSpPr txBox="1">
            <a:spLocks noChangeArrowheads="1"/>
          </p:cNvSpPr>
          <p:nvPr/>
        </p:nvSpPr>
        <p:spPr bwMode="auto">
          <a:xfrm>
            <a:off x="417513" y="1941513"/>
            <a:ext cx="5394325" cy="2554287"/>
          </a:xfrm>
          <a:prstGeom prst="rect">
            <a:avLst/>
          </a:prstGeom>
          <a:noFill/>
          <a:ln w="9525">
            <a:noFill/>
            <a:miter lim="800000"/>
            <a:headEnd/>
            <a:tailEnd/>
          </a:ln>
        </p:spPr>
        <p:txBody>
          <a:bodyPr>
            <a:spAutoFit/>
          </a:bodyPr>
          <a:lstStyle/>
          <a:p>
            <a:r>
              <a:rPr lang="nl-NL" sz="3200" dirty="0">
                <a:latin typeface="Lucida Sans Serif"/>
              </a:rPr>
              <a:t>Jij biedt in het </a:t>
            </a:r>
            <a:r>
              <a:rPr lang="nl-NL" sz="3200" b="1" dirty="0">
                <a:latin typeface="Lucida Sans Serif"/>
              </a:rPr>
              <a:t>begin</a:t>
            </a:r>
            <a:r>
              <a:rPr lang="nl-NL" sz="3200" dirty="0">
                <a:latin typeface="Lucida Sans Serif"/>
              </a:rPr>
              <a:t> veel </a:t>
            </a:r>
            <a:r>
              <a:rPr lang="nl-NL" sz="3200" b="1" dirty="0">
                <a:latin typeface="Lucida Sans Serif"/>
              </a:rPr>
              <a:t>ondersteuning </a:t>
            </a:r>
            <a:r>
              <a:rPr lang="nl-NL" sz="3200" dirty="0">
                <a:latin typeface="Lucida Sans Serif"/>
              </a:rPr>
              <a:t>aan je leerling. Dan </a:t>
            </a:r>
            <a:r>
              <a:rPr lang="nl-NL" sz="3200" b="1" dirty="0">
                <a:latin typeface="Lucida Sans Serif"/>
              </a:rPr>
              <a:t>draag </a:t>
            </a:r>
            <a:r>
              <a:rPr lang="nl-NL" sz="3200" dirty="0">
                <a:latin typeface="Lucida Sans Serif"/>
              </a:rPr>
              <a:t>je de </a:t>
            </a:r>
            <a:r>
              <a:rPr lang="nl-NL" sz="3200" b="1" dirty="0">
                <a:latin typeface="Lucida Sans Serif"/>
              </a:rPr>
              <a:t>regie over</a:t>
            </a:r>
            <a:r>
              <a:rPr lang="nl-NL" sz="3200" dirty="0">
                <a:latin typeface="Lucida Sans Serif"/>
              </a:rPr>
              <a:t>. Je haalt steeds meer </a:t>
            </a:r>
            <a:r>
              <a:rPr lang="nl-NL" sz="3200" b="1" dirty="0">
                <a:latin typeface="Lucida Sans Serif"/>
              </a:rPr>
              <a:t>‘steigers’ weg</a:t>
            </a:r>
            <a:r>
              <a:rPr lang="nl-NL" sz="3200" dirty="0">
                <a:latin typeface="Lucida Sans Serif"/>
              </a:rPr>
              <a:t>.</a:t>
            </a:r>
            <a:endParaRPr lang="nl-NL" sz="3200" dirty="0">
              <a:latin typeface="Lucida Sans Serif"/>
              <a:ea typeface="Lucida Sans Serif"/>
              <a:cs typeface="Lucida Sans Serif"/>
            </a:endParaRPr>
          </a:p>
        </p:txBody>
      </p:sp>
      <p:pic>
        <p:nvPicPr>
          <p:cNvPr id="37891" name="Afbeelding 2"/>
          <p:cNvPicPr>
            <a:picLocks noChangeAspect="1"/>
          </p:cNvPicPr>
          <p:nvPr/>
        </p:nvPicPr>
        <p:blipFill>
          <a:blip r:embed="rId3"/>
          <a:srcRect/>
          <a:stretch>
            <a:fillRect/>
          </a:stretch>
        </p:blipFill>
        <p:spPr bwMode="auto">
          <a:xfrm>
            <a:off x="6808788" y="0"/>
            <a:ext cx="5383212" cy="6858000"/>
          </a:xfrm>
          <a:prstGeom prst="rect">
            <a:avLst/>
          </a:prstGeom>
          <a:noFill/>
          <a:ln w="9525">
            <a:noFill/>
            <a:miter lim="800000"/>
            <a:headEnd/>
            <a:tailEnd/>
          </a:ln>
        </p:spPr>
      </p:pic>
      <p:pic>
        <p:nvPicPr>
          <p:cNvPr id="37893" name="Afbeelding 3"/>
          <p:cNvPicPr>
            <a:picLocks noChangeAspect="1"/>
          </p:cNvPicPr>
          <p:nvPr/>
        </p:nvPicPr>
        <p:blipFill>
          <a:blip r:embed="rId4"/>
          <a:srcRect/>
          <a:stretch>
            <a:fillRect/>
          </a:stretch>
        </p:blipFill>
        <p:spPr bwMode="auto">
          <a:xfrm>
            <a:off x="6808788" y="0"/>
            <a:ext cx="5553075" cy="6858000"/>
          </a:xfrm>
          <a:prstGeom prst="rect">
            <a:avLst/>
          </a:prstGeom>
          <a:noFill/>
          <a:ln w="9525">
            <a:noFill/>
            <a:miter lim="800000"/>
            <a:headEnd/>
            <a:tailEnd/>
          </a:ln>
        </p:spPr>
      </p:pic>
      <p:pic>
        <p:nvPicPr>
          <p:cNvPr id="37894" name="Afbeelding 8"/>
          <p:cNvPicPr>
            <a:picLocks noChangeAspect="1"/>
          </p:cNvPicPr>
          <p:nvPr/>
        </p:nvPicPr>
        <p:blipFill>
          <a:blip r:embed="rId5"/>
          <a:srcRect/>
          <a:stretch>
            <a:fillRect/>
          </a:stretch>
        </p:blipFill>
        <p:spPr bwMode="auto">
          <a:xfrm>
            <a:off x="6202363" y="-1347788"/>
            <a:ext cx="9640887" cy="10775951"/>
          </a:xfrm>
          <a:prstGeom prst="rect">
            <a:avLst/>
          </a:prstGeom>
          <a:noFill/>
          <a:ln w="9525">
            <a:noFill/>
            <a:miter lim="800000"/>
            <a:headEnd/>
            <a:tailEnd/>
          </a:ln>
        </p:spPr>
      </p:pic>
      <p:sp>
        <p:nvSpPr>
          <p:cNvPr id="10" name="Tekstvak 9"/>
          <p:cNvSpPr txBox="1"/>
          <p:nvPr/>
        </p:nvSpPr>
        <p:spPr>
          <a:xfrm>
            <a:off x="417513" y="508000"/>
            <a:ext cx="6510337" cy="769441"/>
          </a:xfrm>
          <a:prstGeom prst="rect">
            <a:avLst/>
          </a:prstGeom>
          <a:noFill/>
        </p:spPr>
        <p:txBody>
          <a:bodyPr>
            <a:spAutoFit/>
          </a:bodyPr>
          <a:lstStyle/>
          <a:p>
            <a:pPr algn="ctr">
              <a:defRPr/>
            </a:pPr>
            <a:r>
              <a:rPr lang="nl-NL" sz="4400" dirty="0" err="1">
                <a:solidFill>
                  <a:srgbClr val="FF6600"/>
                </a:solidFill>
                <a:latin typeface="Lucida Sans Serif"/>
                <a:cs typeface="Lucida Sans Serif"/>
              </a:rPr>
              <a:t>Scaffolding</a:t>
            </a:r>
            <a:r>
              <a:rPr lang="nl-NL" sz="4400" dirty="0">
                <a:solidFill>
                  <a:srgbClr val="FF6600"/>
                </a:solidFill>
                <a:latin typeface="Lucida Sans Serif"/>
                <a:cs typeface="Lucida Sans Serif"/>
              </a:rPr>
              <a:t> = ‘steigerbouw’</a:t>
            </a:r>
          </a:p>
        </p:txBody>
      </p:sp>
      <p:sp>
        <p:nvSpPr>
          <p:cNvPr id="2" name="Tijdelijke aanduiding voor voettekst 1">
            <a:extLst>
              <a:ext uri="{FF2B5EF4-FFF2-40B4-BE49-F238E27FC236}">
                <a16:creationId xmlns:a16="http://schemas.microsoft.com/office/drawing/2014/main" id="{EF525AC5-EA83-B3FB-C789-F7D980926894}"/>
              </a:ext>
            </a:extLst>
          </p:cNvPr>
          <p:cNvSpPr>
            <a:spLocks noGrp="1"/>
          </p:cNvSpPr>
          <p:nvPr>
            <p:ph type="ftr" sz="quarter" idx="11"/>
          </p:nvPr>
        </p:nvSpPr>
        <p:spPr/>
        <p:txBody>
          <a:bodyPr/>
          <a:lstStyle/>
          <a:p>
            <a:pPr>
              <a:defRPr/>
            </a:pPr>
            <a:r>
              <a:rPr lang="nl-NL"/>
              <a:t>2I Losser 2024</a:t>
            </a:r>
            <a:endParaRPr lang="nl-NL"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kstvak 15"/>
          <p:cNvSpPr txBox="1"/>
          <p:nvPr/>
        </p:nvSpPr>
        <p:spPr>
          <a:xfrm>
            <a:off x="10304463" y="6276975"/>
            <a:ext cx="1562100" cy="296863"/>
          </a:xfrm>
          <a:prstGeom prst="rect">
            <a:avLst/>
          </a:prstGeom>
          <a:noFill/>
        </p:spPr>
        <p:txBody>
          <a:bodyPr>
            <a:spAutoFit/>
          </a:bodyPr>
          <a:lstStyle/>
          <a:p>
            <a:pPr>
              <a:defRPr/>
            </a:pPr>
            <a:r>
              <a:rPr lang="nl-NL" sz="1333" i="1" dirty="0">
                <a:solidFill>
                  <a:schemeClr val="bg1">
                    <a:lumMod val="50000"/>
                  </a:schemeClr>
                </a:solidFill>
                <a:latin typeface="+mn-lt"/>
                <a:cs typeface="Lucida Sans Std"/>
              </a:rPr>
              <a:t>Slide 3 van 16</a:t>
            </a:r>
            <a:endParaRPr lang="nl-NL" sz="1333" i="1" dirty="0">
              <a:solidFill>
                <a:schemeClr val="bg1">
                  <a:lumMod val="50000"/>
                </a:schemeClr>
              </a:solidFill>
              <a:latin typeface="+mn-lt"/>
              <a:cs typeface="Lucida Sans Serif"/>
            </a:endParaRPr>
          </a:p>
        </p:txBody>
      </p:sp>
      <p:sp>
        <p:nvSpPr>
          <p:cNvPr id="38914" name="Tekstvak 22"/>
          <p:cNvSpPr txBox="1">
            <a:spLocks noChangeArrowheads="1"/>
          </p:cNvSpPr>
          <p:nvPr/>
        </p:nvSpPr>
        <p:spPr bwMode="auto">
          <a:xfrm>
            <a:off x="417511" y="2524147"/>
            <a:ext cx="5394325" cy="1076325"/>
          </a:xfrm>
          <a:prstGeom prst="rect">
            <a:avLst/>
          </a:prstGeom>
          <a:noFill/>
          <a:ln w="9525">
            <a:noFill/>
            <a:miter lim="800000"/>
            <a:headEnd/>
            <a:tailEnd/>
          </a:ln>
        </p:spPr>
        <p:txBody>
          <a:bodyPr>
            <a:spAutoFit/>
          </a:bodyPr>
          <a:lstStyle/>
          <a:p>
            <a:pPr>
              <a:defRPr/>
            </a:pPr>
            <a:r>
              <a:rPr lang="nl-NL" sz="3200" dirty="0">
                <a:latin typeface="Lucida Sans Serif"/>
              </a:rPr>
              <a:t>Jij staat model voor het gewenste gedrag.</a:t>
            </a:r>
            <a:endParaRPr lang="nl-NL" sz="3200" dirty="0">
              <a:latin typeface="Lucida Sans Serif"/>
              <a:ea typeface="Lucida Sans Serif"/>
              <a:cs typeface="Lucida Sans Serif"/>
            </a:endParaRPr>
          </a:p>
        </p:txBody>
      </p:sp>
      <p:sp>
        <p:nvSpPr>
          <p:cNvPr id="10" name="Tekstvak 9"/>
          <p:cNvSpPr txBox="1"/>
          <p:nvPr/>
        </p:nvSpPr>
        <p:spPr>
          <a:xfrm>
            <a:off x="-140494" y="487903"/>
            <a:ext cx="6510337" cy="769441"/>
          </a:xfrm>
          <a:prstGeom prst="rect">
            <a:avLst/>
          </a:prstGeom>
          <a:noFill/>
        </p:spPr>
        <p:txBody>
          <a:bodyPr>
            <a:spAutoFit/>
          </a:bodyPr>
          <a:lstStyle/>
          <a:p>
            <a:pPr algn="ctr">
              <a:defRPr/>
            </a:pPr>
            <a:r>
              <a:rPr lang="nl-NL" sz="4400" dirty="0" err="1">
                <a:solidFill>
                  <a:srgbClr val="FF6600"/>
                </a:solidFill>
                <a:latin typeface="Lucida Sans Serif"/>
                <a:cs typeface="Lucida Sans Serif"/>
              </a:rPr>
              <a:t>Modeling</a:t>
            </a:r>
            <a:endParaRPr lang="nl-NL" sz="4400" dirty="0">
              <a:solidFill>
                <a:srgbClr val="FF6600"/>
              </a:solidFill>
              <a:latin typeface="Lucida Sans Serif"/>
              <a:cs typeface="Lucida Sans Serif"/>
            </a:endParaRPr>
          </a:p>
        </p:txBody>
      </p:sp>
      <p:pic>
        <p:nvPicPr>
          <p:cNvPr id="39940" name="Afbeelding 3"/>
          <p:cNvPicPr>
            <a:picLocks noChangeAspect="1"/>
          </p:cNvPicPr>
          <p:nvPr/>
        </p:nvPicPr>
        <p:blipFill>
          <a:blip r:embed="rId3"/>
          <a:srcRect/>
          <a:stretch>
            <a:fillRect/>
          </a:stretch>
        </p:blipFill>
        <p:spPr bwMode="auto">
          <a:xfrm>
            <a:off x="5013325" y="2081213"/>
            <a:ext cx="7412038" cy="4524375"/>
          </a:xfrm>
          <a:prstGeom prst="rect">
            <a:avLst/>
          </a:prstGeom>
          <a:noFill/>
          <a:ln w="9525">
            <a:noFill/>
            <a:miter lim="800000"/>
            <a:headEnd/>
            <a:tailEnd/>
          </a:ln>
        </p:spPr>
      </p:pic>
      <p:pic>
        <p:nvPicPr>
          <p:cNvPr id="39941" name="Afbeelding 8"/>
          <p:cNvPicPr>
            <a:picLocks noChangeAspect="1"/>
          </p:cNvPicPr>
          <p:nvPr/>
        </p:nvPicPr>
        <p:blipFill>
          <a:blip r:embed="rId4"/>
          <a:srcRect/>
          <a:stretch>
            <a:fillRect/>
          </a:stretch>
        </p:blipFill>
        <p:spPr bwMode="auto">
          <a:xfrm>
            <a:off x="4845050" y="-3756025"/>
            <a:ext cx="9639300" cy="10775950"/>
          </a:xfrm>
          <a:prstGeom prst="rect">
            <a:avLst/>
          </a:prstGeom>
          <a:noFill/>
          <a:ln w="9525">
            <a:noFill/>
            <a:miter lim="800000"/>
            <a:headEnd/>
            <a:tailEnd/>
          </a:ln>
        </p:spPr>
      </p:pic>
      <p:sp>
        <p:nvSpPr>
          <p:cNvPr id="2" name="Tijdelijke aanduiding voor voettekst 1">
            <a:extLst>
              <a:ext uri="{FF2B5EF4-FFF2-40B4-BE49-F238E27FC236}">
                <a16:creationId xmlns:a16="http://schemas.microsoft.com/office/drawing/2014/main" id="{5F06FD7B-BBB3-06CC-7013-ADB279F4DBAC}"/>
              </a:ext>
            </a:extLst>
          </p:cNvPr>
          <p:cNvSpPr>
            <a:spLocks noGrp="1"/>
          </p:cNvSpPr>
          <p:nvPr>
            <p:ph type="ftr" sz="quarter" idx="11"/>
          </p:nvPr>
        </p:nvSpPr>
        <p:spPr/>
        <p:txBody>
          <a:bodyPr/>
          <a:lstStyle/>
          <a:p>
            <a:pPr>
              <a:defRPr/>
            </a:pPr>
            <a:r>
              <a:rPr lang="nl-NL"/>
              <a:t>2I Losser 2024</a:t>
            </a:r>
            <a:endParaRPr lang="nl-NL"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kstvak 15"/>
          <p:cNvSpPr txBox="1"/>
          <p:nvPr/>
        </p:nvSpPr>
        <p:spPr>
          <a:xfrm>
            <a:off x="10304463" y="6276975"/>
            <a:ext cx="1562100" cy="296863"/>
          </a:xfrm>
          <a:prstGeom prst="rect">
            <a:avLst/>
          </a:prstGeom>
          <a:noFill/>
        </p:spPr>
        <p:txBody>
          <a:bodyPr>
            <a:spAutoFit/>
          </a:bodyPr>
          <a:lstStyle/>
          <a:p>
            <a:pPr>
              <a:defRPr/>
            </a:pPr>
            <a:r>
              <a:rPr lang="nl-NL" sz="1333" i="1" dirty="0">
                <a:solidFill>
                  <a:schemeClr val="bg1">
                    <a:lumMod val="50000"/>
                  </a:schemeClr>
                </a:solidFill>
                <a:latin typeface="Lucida Sans Std"/>
                <a:cs typeface="Lucida Sans Std"/>
              </a:rPr>
              <a:t>Slide 3 van 16</a:t>
            </a:r>
            <a:endParaRPr lang="nl-NL" sz="1333" i="1" dirty="0">
              <a:solidFill>
                <a:schemeClr val="bg1">
                  <a:lumMod val="50000"/>
                </a:schemeClr>
              </a:solidFill>
              <a:latin typeface="Lucida Sans Serif"/>
              <a:cs typeface="Lucida Sans Serif"/>
            </a:endParaRPr>
          </a:p>
        </p:txBody>
      </p:sp>
      <p:sp>
        <p:nvSpPr>
          <p:cNvPr id="10" name="Tekstvak 9"/>
          <p:cNvSpPr txBox="1"/>
          <p:nvPr/>
        </p:nvSpPr>
        <p:spPr>
          <a:xfrm>
            <a:off x="417513" y="508000"/>
            <a:ext cx="6510337" cy="666750"/>
          </a:xfrm>
          <a:prstGeom prst="rect">
            <a:avLst/>
          </a:prstGeom>
          <a:noFill/>
        </p:spPr>
        <p:txBody>
          <a:bodyPr>
            <a:spAutoFit/>
          </a:bodyPr>
          <a:lstStyle/>
          <a:p>
            <a:pPr algn="ctr">
              <a:defRPr/>
            </a:pPr>
            <a:r>
              <a:rPr lang="nl-NL" sz="3733" dirty="0" err="1">
                <a:solidFill>
                  <a:srgbClr val="FF6600"/>
                </a:solidFill>
                <a:latin typeface="Lucida Sans Serif"/>
                <a:cs typeface="Lucida Sans Serif"/>
              </a:rPr>
              <a:t>Shaping</a:t>
            </a:r>
            <a:r>
              <a:rPr lang="nl-NL" sz="3733" dirty="0">
                <a:solidFill>
                  <a:srgbClr val="FF6600"/>
                </a:solidFill>
                <a:latin typeface="Lucida Sans Serif"/>
                <a:cs typeface="Lucida Sans Serif"/>
              </a:rPr>
              <a:t> / Vormen</a:t>
            </a:r>
          </a:p>
        </p:txBody>
      </p:sp>
      <p:pic>
        <p:nvPicPr>
          <p:cNvPr id="41987" name="Afbeelding 1"/>
          <p:cNvPicPr>
            <a:picLocks noChangeAspect="1"/>
          </p:cNvPicPr>
          <p:nvPr/>
        </p:nvPicPr>
        <p:blipFill>
          <a:blip r:embed="rId3"/>
          <a:srcRect/>
          <a:stretch>
            <a:fillRect/>
          </a:stretch>
        </p:blipFill>
        <p:spPr bwMode="auto">
          <a:xfrm>
            <a:off x="5721350" y="155575"/>
            <a:ext cx="10055225" cy="6702425"/>
          </a:xfrm>
          <a:prstGeom prst="rect">
            <a:avLst/>
          </a:prstGeom>
          <a:noFill/>
          <a:ln w="9525">
            <a:noFill/>
            <a:miter lim="800000"/>
            <a:headEnd/>
            <a:tailEnd/>
          </a:ln>
        </p:spPr>
      </p:pic>
      <p:pic>
        <p:nvPicPr>
          <p:cNvPr id="41988" name="Afbeelding 8"/>
          <p:cNvPicPr>
            <a:picLocks noChangeAspect="1"/>
          </p:cNvPicPr>
          <p:nvPr/>
        </p:nvPicPr>
        <p:blipFill>
          <a:blip r:embed="rId4"/>
          <a:srcRect/>
          <a:stretch>
            <a:fillRect/>
          </a:stretch>
        </p:blipFill>
        <p:spPr bwMode="auto">
          <a:xfrm>
            <a:off x="5608638" y="-1000125"/>
            <a:ext cx="10234612" cy="10777538"/>
          </a:xfrm>
          <a:prstGeom prst="rect">
            <a:avLst/>
          </a:prstGeom>
          <a:noFill/>
          <a:ln w="9525">
            <a:noFill/>
            <a:miter lim="800000"/>
            <a:headEnd/>
            <a:tailEnd/>
          </a:ln>
        </p:spPr>
      </p:pic>
      <p:sp>
        <p:nvSpPr>
          <p:cNvPr id="41989" name="Tekstvak 22"/>
          <p:cNvSpPr txBox="1">
            <a:spLocks noChangeArrowheads="1"/>
          </p:cNvSpPr>
          <p:nvPr/>
        </p:nvSpPr>
        <p:spPr bwMode="auto">
          <a:xfrm>
            <a:off x="417513" y="1941513"/>
            <a:ext cx="5394325" cy="3046988"/>
          </a:xfrm>
          <a:prstGeom prst="rect">
            <a:avLst/>
          </a:prstGeom>
          <a:noFill/>
          <a:ln w="9525">
            <a:noFill/>
            <a:miter lim="800000"/>
            <a:headEnd/>
            <a:tailEnd/>
          </a:ln>
        </p:spPr>
        <p:txBody>
          <a:bodyPr>
            <a:spAutoFit/>
          </a:bodyPr>
          <a:lstStyle/>
          <a:p>
            <a:r>
              <a:rPr lang="nl-NL" sz="3200" dirty="0">
                <a:latin typeface="Lucida Sans Serif"/>
              </a:rPr>
              <a:t>Jij </a:t>
            </a:r>
            <a:r>
              <a:rPr lang="nl-NL" sz="3200" b="1" dirty="0">
                <a:latin typeface="Lucida Sans Serif"/>
              </a:rPr>
              <a:t>vormt </a:t>
            </a:r>
            <a:r>
              <a:rPr lang="nl-NL" sz="3200" dirty="0">
                <a:latin typeface="Lucida Sans Serif"/>
              </a:rPr>
              <a:t>het </a:t>
            </a:r>
            <a:r>
              <a:rPr lang="nl-NL" sz="3200" b="1" dirty="0">
                <a:latin typeface="Lucida Sans Serif"/>
              </a:rPr>
              <a:t>gewenste gedrag </a:t>
            </a:r>
            <a:r>
              <a:rPr lang="nl-NL" sz="3200" dirty="0">
                <a:latin typeface="Lucida Sans Serif"/>
              </a:rPr>
              <a:t>door </a:t>
            </a:r>
            <a:r>
              <a:rPr lang="nl-NL" sz="3200" b="1" dirty="0">
                <a:latin typeface="Lucida Sans Serif"/>
              </a:rPr>
              <a:t>elke aanzet </a:t>
            </a:r>
            <a:r>
              <a:rPr lang="nl-NL" sz="3200" dirty="0">
                <a:latin typeface="Lucida Sans Serif"/>
              </a:rPr>
              <a:t>richting het gewenste gedrag bij je leerling te </a:t>
            </a:r>
            <a:r>
              <a:rPr lang="nl-NL" sz="3200" b="1" dirty="0">
                <a:latin typeface="Lucida Sans Serif"/>
              </a:rPr>
              <a:t>benoemen </a:t>
            </a:r>
            <a:r>
              <a:rPr lang="nl-NL" sz="3200" dirty="0">
                <a:latin typeface="Lucida Sans Serif"/>
              </a:rPr>
              <a:t>als je het ziet	 (oftewel: zeg dat het goed gaat, maar wees specifiek)</a:t>
            </a:r>
            <a:endParaRPr lang="nl-NL" sz="3200" dirty="0">
              <a:latin typeface="Lucida Sans Serif"/>
              <a:ea typeface="Lucida Sans Serif"/>
              <a:cs typeface="Lucida Sans Serif"/>
            </a:endParaRPr>
          </a:p>
        </p:txBody>
      </p:sp>
      <p:sp>
        <p:nvSpPr>
          <p:cNvPr id="2" name="Tijdelijke aanduiding voor voettekst 1">
            <a:extLst>
              <a:ext uri="{FF2B5EF4-FFF2-40B4-BE49-F238E27FC236}">
                <a16:creationId xmlns:a16="http://schemas.microsoft.com/office/drawing/2014/main" id="{48E97324-8BBF-09BC-4D38-917E1149E01E}"/>
              </a:ext>
            </a:extLst>
          </p:cNvPr>
          <p:cNvSpPr>
            <a:spLocks noGrp="1"/>
          </p:cNvSpPr>
          <p:nvPr>
            <p:ph type="ftr" sz="quarter" idx="11"/>
          </p:nvPr>
        </p:nvSpPr>
        <p:spPr/>
        <p:txBody>
          <a:bodyPr/>
          <a:lstStyle/>
          <a:p>
            <a:pPr>
              <a:defRPr/>
            </a:pPr>
            <a:r>
              <a:rPr lang="nl-NL"/>
              <a:t>2I Losser 2024</a:t>
            </a:r>
            <a:endParaRPr lang="nl-NL"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el 1"/>
          <p:cNvSpPr>
            <a:spLocks noGrp="1"/>
          </p:cNvSpPr>
          <p:nvPr>
            <p:ph type="title"/>
          </p:nvPr>
        </p:nvSpPr>
        <p:spPr/>
        <p:txBody>
          <a:bodyPr/>
          <a:lstStyle/>
          <a:p>
            <a:pPr eaLnBrk="1" hangingPunct="1"/>
            <a:r>
              <a:rPr lang="nl-NL"/>
              <a:t>Pauze</a:t>
            </a:r>
          </a:p>
        </p:txBody>
      </p:sp>
      <p:pic>
        <p:nvPicPr>
          <p:cNvPr id="50178" name="Tijdelijke aanduiding voor inhoud 4"/>
          <p:cNvPicPr>
            <a:picLocks noGrp="1" noChangeAspect="1"/>
          </p:cNvPicPr>
          <p:nvPr>
            <p:ph idx="1"/>
          </p:nvPr>
        </p:nvPicPr>
        <p:blipFill>
          <a:blip r:embed="rId3"/>
          <a:srcRect/>
          <a:stretch>
            <a:fillRect/>
          </a:stretch>
        </p:blipFill>
        <p:spPr>
          <a:xfrm>
            <a:off x="3636963" y="1438275"/>
            <a:ext cx="4918075" cy="4918075"/>
          </a:xfrm>
        </p:spPr>
      </p:pic>
      <p:sp>
        <p:nvSpPr>
          <p:cNvPr id="2" name="Tijdelijke aanduiding voor voettekst 1">
            <a:extLst>
              <a:ext uri="{FF2B5EF4-FFF2-40B4-BE49-F238E27FC236}">
                <a16:creationId xmlns:a16="http://schemas.microsoft.com/office/drawing/2014/main" id="{7CDF100D-789A-1259-87BE-9D1DD4BD1FBB}"/>
              </a:ext>
            </a:extLst>
          </p:cNvPr>
          <p:cNvSpPr>
            <a:spLocks noGrp="1"/>
          </p:cNvSpPr>
          <p:nvPr>
            <p:ph type="ftr" sz="quarter" idx="11"/>
          </p:nvPr>
        </p:nvSpPr>
        <p:spPr/>
        <p:txBody>
          <a:bodyPr/>
          <a:lstStyle/>
          <a:p>
            <a:pPr>
              <a:defRPr/>
            </a:pPr>
            <a:r>
              <a:rPr lang="nl-NL"/>
              <a:t>2I Losser 2024</a:t>
            </a:r>
            <a:endParaRPr lang="nl-NL" dirty="0"/>
          </a:p>
        </p:txBody>
      </p:sp>
    </p:spTree>
    <p:extLst>
      <p:ext uri="{BB962C8B-B14F-4D97-AF65-F5344CB8AC3E}">
        <p14:creationId xmlns:p14="http://schemas.microsoft.com/office/powerpoint/2010/main" val="5511900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el 1"/>
          <p:cNvSpPr>
            <a:spLocks noGrp="1"/>
          </p:cNvSpPr>
          <p:nvPr>
            <p:ph type="title"/>
          </p:nvPr>
        </p:nvSpPr>
        <p:spPr/>
        <p:txBody>
          <a:bodyPr/>
          <a:lstStyle/>
          <a:p>
            <a:pPr algn="ctr" eaLnBrk="1" hangingPunct="1"/>
            <a:r>
              <a:rPr lang="nl-NL" dirty="0"/>
              <a:t>Minilessen (zwembad)</a:t>
            </a:r>
            <a:br>
              <a:rPr lang="nl-NL" dirty="0"/>
            </a:br>
            <a:r>
              <a:rPr lang="nl-NL" sz="2400" dirty="0"/>
              <a:t>(duur 15 minuten, 15 minuten evalueren)</a:t>
            </a:r>
          </a:p>
        </p:txBody>
      </p:sp>
      <p:sp>
        <p:nvSpPr>
          <p:cNvPr id="3" name="Tijdelijke aanduiding voor inhoud 2"/>
          <p:cNvSpPr>
            <a:spLocks noGrp="1"/>
          </p:cNvSpPr>
          <p:nvPr>
            <p:ph sz="half" idx="1"/>
          </p:nvPr>
        </p:nvSpPr>
        <p:spPr/>
        <p:txBody>
          <a:bodyPr rtlCol="0">
            <a:normAutofit fontScale="92500" lnSpcReduction="20000"/>
          </a:bodyPr>
          <a:lstStyle/>
          <a:p>
            <a:pPr eaLnBrk="1" fontAlgn="auto" hangingPunct="1">
              <a:spcAft>
                <a:spcPts val="0"/>
              </a:spcAft>
              <a:buBlip>
                <a:blip r:embed="rId3"/>
              </a:buBlip>
              <a:defRPr/>
            </a:pPr>
            <a:r>
              <a:rPr lang="nl-NL" dirty="0"/>
              <a:t>Op 16 november gaan we aan elkaar een </a:t>
            </a:r>
            <a:r>
              <a:rPr lang="nl-NL" dirty="0" err="1"/>
              <a:t>zwembadles</a:t>
            </a:r>
            <a:r>
              <a:rPr lang="nl-NL" dirty="0"/>
              <a:t> geven</a:t>
            </a:r>
          </a:p>
          <a:p>
            <a:pPr eaLnBrk="1" fontAlgn="auto" hangingPunct="1">
              <a:spcAft>
                <a:spcPts val="0"/>
              </a:spcAft>
              <a:buBlip>
                <a:blip r:embed="rId3"/>
              </a:buBlip>
              <a:defRPr/>
            </a:pPr>
            <a:endParaRPr lang="nl-NL" dirty="0"/>
          </a:p>
          <a:p>
            <a:pPr eaLnBrk="1" fontAlgn="auto" hangingPunct="1">
              <a:spcAft>
                <a:spcPts val="0"/>
              </a:spcAft>
              <a:buBlip>
                <a:blip r:embed="rId3"/>
              </a:buBlip>
              <a:defRPr/>
            </a:pPr>
            <a:r>
              <a:rPr lang="nl-NL" dirty="0"/>
              <a:t>Jullie geven elkaar feedback op:</a:t>
            </a:r>
          </a:p>
          <a:p>
            <a:pPr lvl="1" eaLnBrk="1" fontAlgn="auto" hangingPunct="1">
              <a:spcAft>
                <a:spcPts val="0"/>
              </a:spcAft>
              <a:buBlip>
                <a:blip r:embed="rId3"/>
              </a:buBlip>
              <a:defRPr/>
            </a:pPr>
            <a:r>
              <a:rPr lang="nl-NL" dirty="0"/>
              <a:t>Geven van de les</a:t>
            </a:r>
          </a:p>
          <a:p>
            <a:pPr lvl="1" eaLnBrk="1" fontAlgn="auto" hangingPunct="1">
              <a:spcAft>
                <a:spcPts val="0"/>
              </a:spcAft>
              <a:buBlip>
                <a:blip r:embed="rId3"/>
              </a:buBlip>
              <a:defRPr/>
            </a:pPr>
            <a:r>
              <a:rPr lang="nl-NL" dirty="0"/>
              <a:t>Werken aan je persoonlijke leerbehoefte</a:t>
            </a:r>
          </a:p>
          <a:p>
            <a:pPr eaLnBrk="1" fontAlgn="auto" hangingPunct="1">
              <a:spcAft>
                <a:spcPts val="0"/>
              </a:spcAft>
              <a:buBlip>
                <a:blip r:embed="rId3"/>
              </a:buBlip>
              <a:defRPr/>
            </a:pPr>
            <a:endParaRPr lang="nl-NL" dirty="0"/>
          </a:p>
          <a:p>
            <a:pPr eaLnBrk="1" fontAlgn="auto" hangingPunct="1">
              <a:spcAft>
                <a:spcPts val="0"/>
              </a:spcAft>
              <a:buBlip>
                <a:blip r:embed="rId3"/>
              </a:buBlip>
              <a:defRPr/>
            </a:pPr>
            <a:r>
              <a:rPr lang="nl-NL" dirty="0"/>
              <a:t>Over welk onderwerp ga jij een </a:t>
            </a:r>
            <a:r>
              <a:rPr lang="nl-NL" dirty="0" err="1"/>
              <a:t>miniles</a:t>
            </a:r>
            <a:r>
              <a:rPr lang="nl-NL" dirty="0"/>
              <a:t> geven?  </a:t>
            </a:r>
          </a:p>
          <a:p>
            <a:pPr eaLnBrk="1" fontAlgn="auto" hangingPunct="1">
              <a:spcAft>
                <a:spcPts val="0"/>
              </a:spcAft>
              <a:buBlip>
                <a:blip r:embed="rId3"/>
              </a:buBlip>
              <a:defRPr/>
            </a:pPr>
            <a:r>
              <a:rPr lang="nl-NL" dirty="0"/>
              <a:t>Op welke leerbehoefte wil je inzoomen voor jezelf</a:t>
            </a:r>
          </a:p>
        </p:txBody>
      </p:sp>
      <p:sp>
        <p:nvSpPr>
          <p:cNvPr id="5" name="Tijdelijke aanduiding voor inhoud 4"/>
          <p:cNvSpPr>
            <a:spLocks noGrp="1"/>
          </p:cNvSpPr>
          <p:nvPr>
            <p:ph sz="half" idx="2"/>
          </p:nvPr>
        </p:nvSpPr>
        <p:spPr>
          <a:xfrm>
            <a:off x="5779706" y="2112580"/>
            <a:ext cx="6002338" cy="4597545"/>
          </a:xfrm>
          <a:ln w="25400">
            <a:solidFill>
              <a:schemeClr val="accent1"/>
            </a:solidFill>
          </a:ln>
        </p:spPr>
        <p:txBody>
          <a:bodyPr rtlCol="0">
            <a:normAutofit fontScale="92500" lnSpcReduction="20000"/>
          </a:bodyPr>
          <a:lstStyle/>
          <a:p>
            <a:pPr marL="0" indent="0" eaLnBrk="1" fontAlgn="auto" hangingPunct="1">
              <a:spcAft>
                <a:spcPts val="0"/>
              </a:spcAft>
              <a:buNone/>
              <a:defRPr/>
            </a:pPr>
            <a:endParaRPr lang="nl-NL" dirty="0">
              <a:highlight>
                <a:srgbClr val="FFFFFF"/>
              </a:highlight>
            </a:endParaRPr>
          </a:p>
          <a:p>
            <a:pPr marL="0" indent="0" eaLnBrk="1" fontAlgn="auto" hangingPunct="1">
              <a:spcAft>
                <a:spcPts val="0"/>
              </a:spcAft>
              <a:buNone/>
              <a:defRPr/>
            </a:pPr>
            <a:r>
              <a:rPr lang="nl-NL" dirty="0">
                <a:highlight>
                  <a:srgbClr val="FFFFFF"/>
                </a:highlight>
              </a:rPr>
              <a:t>Onderwerpen – door wie? </a:t>
            </a:r>
          </a:p>
          <a:p>
            <a:pPr marL="0" indent="0" eaLnBrk="1" fontAlgn="auto" hangingPunct="1">
              <a:spcAft>
                <a:spcPts val="0"/>
              </a:spcAft>
              <a:buNone/>
              <a:defRPr/>
            </a:pPr>
            <a:endParaRPr lang="nl-NL" dirty="0">
              <a:highlight>
                <a:srgbClr val="FFFFFF"/>
              </a:highlight>
            </a:endParaRPr>
          </a:p>
          <a:p>
            <a:pPr marL="0" indent="0" eaLnBrk="1" fontAlgn="auto" hangingPunct="1">
              <a:spcAft>
                <a:spcPts val="0"/>
              </a:spcAft>
              <a:buNone/>
              <a:defRPr/>
            </a:pPr>
            <a:endParaRPr lang="nl-NL" dirty="0">
              <a:highlight>
                <a:srgbClr val="FFFFFF"/>
              </a:highlight>
            </a:endParaRPr>
          </a:p>
          <a:p>
            <a:pPr marL="0" indent="0" eaLnBrk="1" fontAlgn="auto" hangingPunct="1">
              <a:spcAft>
                <a:spcPts val="0"/>
              </a:spcAft>
              <a:buNone/>
              <a:defRPr/>
            </a:pPr>
            <a:r>
              <a:rPr lang="nl-NL" dirty="0">
                <a:highlight>
                  <a:srgbClr val="FFFFFF"/>
                </a:highlight>
              </a:rPr>
              <a:t>	Zelf afstemmen binnen de groep.</a:t>
            </a:r>
          </a:p>
          <a:p>
            <a:pPr marL="0" indent="0" eaLnBrk="1" fontAlgn="auto" hangingPunct="1">
              <a:spcAft>
                <a:spcPts val="0"/>
              </a:spcAft>
              <a:buNone/>
              <a:defRPr/>
            </a:pPr>
            <a:r>
              <a:rPr lang="nl-NL" dirty="0">
                <a:highlight>
                  <a:srgbClr val="FFFFFF"/>
                </a:highlight>
              </a:rPr>
              <a:t>	Wees Creatief! Gebruik de demo</a:t>
            </a:r>
          </a:p>
          <a:p>
            <a:pPr marL="0" indent="0" eaLnBrk="1" fontAlgn="auto" hangingPunct="1">
              <a:spcAft>
                <a:spcPts val="0"/>
              </a:spcAft>
              <a:buNone/>
              <a:defRPr/>
            </a:pPr>
            <a:r>
              <a:rPr lang="nl-NL" dirty="0">
                <a:highlight>
                  <a:srgbClr val="FFFFFF"/>
                </a:highlight>
              </a:rPr>
              <a:t> 	filmpjes van de skills als voorbeeld</a:t>
            </a:r>
          </a:p>
          <a:p>
            <a:pPr marL="0" indent="0" eaLnBrk="1" fontAlgn="auto" hangingPunct="1">
              <a:spcAft>
                <a:spcPts val="0"/>
              </a:spcAft>
              <a:buNone/>
              <a:defRPr/>
            </a:pPr>
            <a:r>
              <a:rPr lang="nl-NL" dirty="0"/>
              <a:t>		</a:t>
            </a:r>
          </a:p>
        </p:txBody>
      </p:sp>
      <p:sp>
        <p:nvSpPr>
          <p:cNvPr id="7" name="Pijl: rechts 6"/>
          <p:cNvSpPr/>
          <p:nvPr/>
        </p:nvSpPr>
        <p:spPr>
          <a:xfrm>
            <a:off x="3502025" y="4937125"/>
            <a:ext cx="1984375" cy="2047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a:p>
        </p:txBody>
      </p:sp>
      <p:sp>
        <p:nvSpPr>
          <p:cNvPr id="2" name="Tijdelijke aanduiding voor voettekst 1">
            <a:extLst>
              <a:ext uri="{FF2B5EF4-FFF2-40B4-BE49-F238E27FC236}">
                <a16:creationId xmlns:a16="http://schemas.microsoft.com/office/drawing/2014/main" id="{C9BCACD2-6771-B81B-7389-AB02CEE950E9}"/>
              </a:ext>
            </a:extLst>
          </p:cNvPr>
          <p:cNvSpPr>
            <a:spLocks noGrp="1"/>
          </p:cNvSpPr>
          <p:nvPr>
            <p:ph type="ftr" sz="quarter" idx="11"/>
          </p:nvPr>
        </p:nvSpPr>
        <p:spPr/>
        <p:txBody>
          <a:bodyPr/>
          <a:lstStyle/>
          <a:p>
            <a:pPr>
              <a:defRPr/>
            </a:pPr>
            <a:r>
              <a:rPr lang="nl-NL"/>
              <a:t>2I Losser 2024</a:t>
            </a:r>
          </a:p>
        </p:txBody>
      </p:sp>
      <p:pic>
        <p:nvPicPr>
          <p:cNvPr id="4" name="Afbeelding 1">
            <a:extLst>
              <a:ext uri="{FF2B5EF4-FFF2-40B4-BE49-F238E27FC236}">
                <a16:creationId xmlns:a16="http://schemas.microsoft.com/office/drawing/2014/main" id="{F9E4437A-DDA4-2D9F-3C94-125F14CC80E0}"/>
              </a:ext>
            </a:extLst>
          </p:cNvPr>
          <p:cNvPicPr>
            <a:picLocks noChangeAspect="1"/>
          </p:cNvPicPr>
          <p:nvPr/>
        </p:nvPicPr>
        <p:blipFill>
          <a:blip r:embed="rId4"/>
          <a:srcRect/>
          <a:stretch>
            <a:fillRect/>
          </a:stretch>
        </p:blipFill>
        <p:spPr bwMode="auto">
          <a:xfrm>
            <a:off x="11369086" y="1948173"/>
            <a:ext cx="498475" cy="498475"/>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el 1"/>
          <p:cNvSpPr>
            <a:spLocks noGrp="1"/>
          </p:cNvSpPr>
          <p:nvPr>
            <p:ph type="title"/>
          </p:nvPr>
        </p:nvSpPr>
        <p:spPr/>
        <p:txBody>
          <a:bodyPr/>
          <a:lstStyle/>
          <a:p>
            <a:pPr algn="ctr" eaLnBrk="1" hangingPunct="1"/>
            <a:r>
              <a:rPr lang="nl-NL" dirty="0"/>
              <a:t>Minilessen (Theorie). </a:t>
            </a:r>
            <a:br>
              <a:rPr lang="nl-NL" dirty="0"/>
            </a:br>
            <a:r>
              <a:rPr lang="nl-NL" sz="2400" dirty="0"/>
              <a:t>(duur 15 minuten, 15 minuten evalueren)</a:t>
            </a:r>
          </a:p>
        </p:txBody>
      </p:sp>
      <p:sp>
        <p:nvSpPr>
          <p:cNvPr id="3" name="Tijdelijke aanduiding voor inhoud 2"/>
          <p:cNvSpPr>
            <a:spLocks noGrp="1"/>
          </p:cNvSpPr>
          <p:nvPr>
            <p:ph sz="half" idx="1"/>
          </p:nvPr>
        </p:nvSpPr>
        <p:spPr/>
        <p:txBody>
          <a:bodyPr rtlCol="0">
            <a:normAutofit fontScale="92500" lnSpcReduction="20000"/>
          </a:bodyPr>
          <a:lstStyle/>
          <a:p>
            <a:pPr eaLnBrk="1" fontAlgn="auto" hangingPunct="1">
              <a:spcAft>
                <a:spcPts val="0"/>
              </a:spcAft>
              <a:buBlip>
                <a:blip r:embed="rId3"/>
              </a:buBlip>
              <a:defRPr/>
            </a:pPr>
            <a:r>
              <a:rPr lang="nl-NL" dirty="0"/>
              <a:t>Op 7 december gaan we aan elkaar theorieles geven</a:t>
            </a:r>
          </a:p>
          <a:p>
            <a:pPr eaLnBrk="1" fontAlgn="auto" hangingPunct="1">
              <a:spcAft>
                <a:spcPts val="0"/>
              </a:spcAft>
              <a:buBlip>
                <a:blip r:embed="rId3"/>
              </a:buBlip>
              <a:defRPr/>
            </a:pPr>
            <a:endParaRPr lang="nl-NL" dirty="0"/>
          </a:p>
          <a:p>
            <a:pPr eaLnBrk="1" fontAlgn="auto" hangingPunct="1">
              <a:spcAft>
                <a:spcPts val="0"/>
              </a:spcAft>
              <a:buBlip>
                <a:blip r:embed="rId3"/>
              </a:buBlip>
              <a:defRPr/>
            </a:pPr>
            <a:r>
              <a:rPr lang="nl-NL" dirty="0"/>
              <a:t>Jullie geven elkaar feedback op:</a:t>
            </a:r>
          </a:p>
          <a:p>
            <a:pPr lvl="1" eaLnBrk="1" fontAlgn="auto" hangingPunct="1">
              <a:spcAft>
                <a:spcPts val="0"/>
              </a:spcAft>
              <a:buBlip>
                <a:blip r:embed="rId3"/>
              </a:buBlip>
              <a:defRPr/>
            </a:pPr>
            <a:r>
              <a:rPr lang="nl-NL" dirty="0"/>
              <a:t>Geven van de les</a:t>
            </a:r>
          </a:p>
          <a:p>
            <a:pPr lvl="1" eaLnBrk="1" fontAlgn="auto" hangingPunct="1">
              <a:spcAft>
                <a:spcPts val="0"/>
              </a:spcAft>
              <a:buBlip>
                <a:blip r:embed="rId3"/>
              </a:buBlip>
              <a:defRPr/>
            </a:pPr>
            <a:r>
              <a:rPr lang="nl-NL" dirty="0"/>
              <a:t>Werken aan je persoonlijke leerbehoefte</a:t>
            </a:r>
          </a:p>
          <a:p>
            <a:pPr eaLnBrk="1" fontAlgn="auto" hangingPunct="1">
              <a:spcAft>
                <a:spcPts val="0"/>
              </a:spcAft>
              <a:buBlip>
                <a:blip r:embed="rId3"/>
              </a:buBlip>
              <a:defRPr/>
            </a:pPr>
            <a:endParaRPr lang="nl-NL" dirty="0"/>
          </a:p>
          <a:p>
            <a:pPr eaLnBrk="1" fontAlgn="auto" hangingPunct="1">
              <a:spcAft>
                <a:spcPts val="0"/>
              </a:spcAft>
              <a:buBlip>
                <a:blip r:embed="rId3"/>
              </a:buBlip>
              <a:defRPr/>
            </a:pPr>
            <a:r>
              <a:rPr lang="nl-NL" dirty="0"/>
              <a:t>Over welk onderwerp ga jij een </a:t>
            </a:r>
            <a:r>
              <a:rPr lang="nl-NL" dirty="0" err="1"/>
              <a:t>miniles</a:t>
            </a:r>
            <a:r>
              <a:rPr lang="nl-NL" dirty="0"/>
              <a:t> geven?  </a:t>
            </a:r>
          </a:p>
          <a:p>
            <a:pPr eaLnBrk="1" fontAlgn="auto" hangingPunct="1">
              <a:spcAft>
                <a:spcPts val="0"/>
              </a:spcAft>
              <a:buBlip>
                <a:blip r:embed="rId3"/>
              </a:buBlip>
              <a:defRPr/>
            </a:pPr>
            <a:r>
              <a:rPr lang="nl-NL" dirty="0"/>
              <a:t>Op welke leerbehoefte wil je inzoomen voor jezelf</a:t>
            </a:r>
          </a:p>
        </p:txBody>
      </p:sp>
      <p:sp>
        <p:nvSpPr>
          <p:cNvPr id="5" name="Tijdelijke aanduiding voor inhoud 4"/>
          <p:cNvSpPr>
            <a:spLocks noGrp="1"/>
          </p:cNvSpPr>
          <p:nvPr>
            <p:ph sz="half" idx="2"/>
          </p:nvPr>
        </p:nvSpPr>
        <p:spPr>
          <a:xfrm>
            <a:off x="5988050" y="1579418"/>
            <a:ext cx="6002338" cy="4597545"/>
          </a:xfrm>
          <a:ln w="25400">
            <a:solidFill>
              <a:schemeClr val="accent1"/>
            </a:solidFill>
          </a:ln>
        </p:spPr>
        <p:txBody>
          <a:bodyPr rtlCol="0">
            <a:normAutofit fontScale="92500" lnSpcReduction="20000"/>
          </a:bodyPr>
          <a:lstStyle/>
          <a:p>
            <a:pPr marL="0" indent="0" eaLnBrk="1" fontAlgn="auto" hangingPunct="1">
              <a:spcAft>
                <a:spcPts val="0"/>
              </a:spcAft>
              <a:buNone/>
              <a:defRPr/>
            </a:pPr>
            <a:endParaRPr lang="nl-NL" dirty="0">
              <a:highlight>
                <a:srgbClr val="FFFFFF"/>
              </a:highlight>
            </a:endParaRPr>
          </a:p>
          <a:p>
            <a:pPr marL="0" indent="0" eaLnBrk="1" fontAlgn="auto" hangingPunct="1">
              <a:spcAft>
                <a:spcPts val="0"/>
              </a:spcAft>
              <a:buNone/>
              <a:defRPr/>
            </a:pPr>
            <a:r>
              <a:rPr lang="nl-NL" dirty="0">
                <a:highlight>
                  <a:srgbClr val="FFFFFF"/>
                </a:highlight>
              </a:rPr>
              <a:t>Onderwerpen – door wie?</a:t>
            </a:r>
          </a:p>
          <a:p>
            <a:pPr marL="0" indent="0" eaLnBrk="1" fontAlgn="auto" hangingPunct="1">
              <a:spcAft>
                <a:spcPts val="0"/>
              </a:spcAft>
              <a:buNone/>
              <a:defRPr/>
            </a:pPr>
            <a:r>
              <a:rPr lang="nl-NL" dirty="0"/>
              <a:t>	Mark		3*Duiker als assistent</a:t>
            </a:r>
          </a:p>
          <a:p>
            <a:pPr marL="0" indent="0" eaLnBrk="1" fontAlgn="auto" hangingPunct="1">
              <a:spcAft>
                <a:spcPts val="0"/>
              </a:spcAft>
              <a:buNone/>
              <a:defRPr/>
            </a:pPr>
            <a:r>
              <a:rPr lang="nl-NL" dirty="0"/>
              <a:t>	Rutger		Omkeerdruk</a:t>
            </a:r>
          </a:p>
          <a:p>
            <a:pPr marL="0" indent="0" eaLnBrk="1" fontAlgn="auto" hangingPunct="1">
              <a:spcAft>
                <a:spcPts val="0"/>
              </a:spcAft>
              <a:buNone/>
              <a:defRPr/>
            </a:pPr>
            <a:r>
              <a:rPr lang="nl-NL" dirty="0"/>
              <a:t>	Justin		Bevoegdheden 2*I</a:t>
            </a:r>
          </a:p>
          <a:p>
            <a:pPr marL="0" indent="0" eaLnBrk="1" fontAlgn="auto" hangingPunct="1">
              <a:spcAft>
                <a:spcPts val="0"/>
              </a:spcAft>
              <a:buNone/>
              <a:defRPr/>
            </a:pPr>
            <a:r>
              <a:rPr lang="nl-NL" dirty="0"/>
              <a:t>	Harco		Factoren duikplan</a:t>
            </a:r>
          </a:p>
          <a:p>
            <a:pPr marL="0" indent="0" eaLnBrk="1" fontAlgn="auto" hangingPunct="1">
              <a:spcAft>
                <a:spcPts val="0"/>
              </a:spcAft>
              <a:buNone/>
              <a:defRPr/>
            </a:pPr>
            <a:r>
              <a:rPr lang="nl-NL" dirty="0"/>
              <a:t>	Daan		EN250 (a)</a:t>
            </a:r>
          </a:p>
          <a:p>
            <a:pPr marL="0" indent="0" eaLnBrk="1" fontAlgn="auto" hangingPunct="1">
              <a:spcAft>
                <a:spcPts val="0"/>
              </a:spcAft>
              <a:buNone/>
              <a:defRPr/>
            </a:pPr>
            <a:r>
              <a:rPr lang="nl-NL" dirty="0"/>
              <a:t>	Joey		Uitrusting Nachtduik</a:t>
            </a:r>
          </a:p>
          <a:p>
            <a:pPr marL="0" indent="0" eaLnBrk="1" fontAlgn="auto" hangingPunct="1">
              <a:spcAft>
                <a:spcPts val="0"/>
              </a:spcAft>
              <a:buNone/>
              <a:defRPr/>
            </a:pPr>
            <a:r>
              <a:rPr lang="nl-NL" dirty="0"/>
              <a:t>	Jeroen		Model duikplan 1*</a:t>
            </a:r>
          </a:p>
          <a:p>
            <a:pPr marL="0" indent="0" eaLnBrk="1" fontAlgn="auto" hangingPunct="1">
              <a:spcAft>
                <a:spcPts val="0"/>
              </a:spcAft>
              <a:buNone/>
              <a:defRPr/>
            </a:pPr>
            <a:r>
              <a:rPr lang="nl-NL" dirty="0"/>
              <a:t>	Sander	Computer </a:t>
            </a:r>
            <a:r>
              <a:rPr lang="nl-NL" dirty="0" err="1"/>
              <a:t>v.s.</a:t>
            </a:r>
            <a:r>
              <a:rPr lang="nl-NL" dirty="0"/>
              <a:t> Tabel</a:t>
            </a:r>
          </a:p>
          <a:p>
            <a:pPr marL="0" indent="0" eaLnBrk="1" fontAlgn="auto" hangingPunct="1">
              <a:spcAft>
                <a:spcPts val="0"/>
              </a:spcAft>
              <a:buNone/>
              <a:defRPr/>
            </a:pPr>
            <a:r>
              <a:rPr lang="nl-NL" dirty="0"/>
              <a:t>	</a:t>
            </a:r>
          </a:p>
        </p:txBody>
      </p:sp>
      <p:sp>
        <p:nvSpPr>
          <p:cNvPr id="7" name="Pijl: rechts 6"/>
          <p:cNvSpPr/>
          <p:nvPr/>
        </p:nvSpPr>
        <p:spPr>
          <a:xfrm>
            <a:off x="3502025" y="4937125"/>
            <a:ext cx="1984375" cy="2047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a:p>
        </p:txBody>
      </p:sp>
      <p:sp>
        <p:nvSpPr>
          <p:cNvPr id="2" name="Tijdelijke aanduiding voor voettekst 1">
            <a:extLst>
              <a:ext uri="{FF2B5EF4-FFF2-40B4-BE49-F238E27FC236}">
                <a16:creationId xmlns:a16="http://schemas.microsoft.com/office/drawing/2014/main" id="{C9BCACD2-6771-B81B-7389-AB02CEE950E9}"/>
              </a:ext>
            </a:extLst>
          </p:cNvPr>
          <p:cNvSpPr>
            <a:spLocks noGrp="1"/>
          </p:cNvSpPr>
          <p:nvPr>
            <p:ph type="ftr" sz="quarter" idx="11"/>
          </p:nvPr>
        </p:nvSpPr>
        <p:spPr/>
        <p:txBody>
          <a:bodyPr/>
          <a:lstStyle/>
          <a:p>
            <a:pPr>
              <a:defRPr/>
            </a:pPr>
            <a:r>
              <a:rPr lang="nl-NL"/>
              <a:t>2I Losser 2024</a:t>
            </a:r>
          </a:p>
        </p:txBody>
      </p:sp>
      <p:pic>
        <p:nvPicPr>
          <p:cNvPr id="4" name="Afbeelding 1">
            <a:extLst>
              <a:ext uri="{FF2B5EF4-FFF2-40B4-BE49-F238E27FC236}">
                <a16:creationId xmlns:a16="http://schemas.microsoft.com/office/drawing/2014/main" id="{F9E4437A-DDA4-2D9F-3C94-125F14CC80E0}"/>
              </a:ext>
            </a:extLst>
          </p:cNvPr>
          <p:cNvPicPr>
            <a:picLocks noChangeAspect="1"/>
          </p:cNvPicPr>
          <p:nvPr/>
        </p:nvPicPr>
        <p:blipFill>
          <a:blip r:embed="rId4"/>
          <a:srcRect/>
          <a:stretch>
            <a:fillRect/>
          </a:stretch>
        </p:blipFill>
        <p:spPr bwMode="auto">
          <a:xfrm>
            <a:off x="11369086" y="1948173"/>
            <a:ext cx="498475" cy="498475"/>
          </a:xfrm>
          <a:prstGeom prst="rect">
            <a:avLst/>
          </a:prstGeom>
          <a:noFill/>
          <a:ln w="9525">
            <a:noFill/>
            <a:miter lim="800000"/>
            <a:headEnd/>
            <a:tailEnd/>
          </a:ln>
        </p:spPr>
      </p:pic>
    </p:spTree>
    <p:extLst>
      <p:ext uri="{BB962C8B-B14F-4D97-AF65-F5344CB8AC3E}">
        <p14:creationId xmlns:p14="http://schemas.microsoft.com/office/powerpoint/2010/main" val="23627971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p:txBody>
          <a:bodyPr/>
          <a:lstStyle/>
          <a:p>
            <a:pPr eaLnBrk="1" hangingPunct="1"/>
            <a:r>
              <a:rPr lang="nl-NL" dirty="0"/>
              <a:t>Huiswerk</a:t>
            </a:r>
          </a:p>
        </p:txBody>
      </p:sp>
      <p:sp>
        <p:nvSpPr>
          <p:cNvPr id="66562" name="Tijdelijke aanduiding voor tekst 5"/>
          <p:cNvSpPr>
            <a:spLocks noGrp="1"/>
          </p:cNvSpPr>
          <p:nvPr>
            <p:ph type="body" idx="1"/>
          </p:nvPr>
        </p:nvSpPr>
        <p:spPr/>
        <p:txBody>
          <a:bodyPr/>
          <a:lstStyle/>
          <a:p>
            <a:pPr eaLnBrk="1" hangingPunct="1"/>
            <a:r>
              <a:rPr lang="nl-NL" dirty="0">
                <a:highlight>
                  <a:srgbClr val="FFFFFF"/>
                </a:highlight>
              </a:rPr>
              <a:t>Voor 16 november 2024:</a:t>
            </a:r>
          </a:p>
          <a:p>
            <a:pPr eaLnBrk="1" hangingPunct="1"/>
            <a:endParaRPr lang="nl-NL" dirty="0"/>
          </a:p>
        </p:txBody>
      </p:sp>
      <p:sp>
        <p:nvSpPr>
          <p:cNvPr id="66563" name="Tijdelijke aanduiding voor inhoud 2"/>
          <p:cNvSpPr>
            <a:spLocks noGrp="1"/>
          </p:cNvSpPr>
          <p:nvPr>
            <p:ph sz="half" idx="2"/>
          </p:nvPr>
        </p:nvSpPr>
        <p:spPr>
          <a:xfrm>
            <a:off x="814388" y="2505075"/>
            <a:ext cx="5183188" cy="3684588"/>
          </a:xfrm>
        </p:spPr>
        <p:txBody>
          <a:bodyPr/>
          <a:lstStyle/>
          <a:p>
            <a:pPr eaLnBrk="1" hangingPunct="1"/>
            <a:r>
              <a:rPr lang="nl-NL" dirty="0"/>
              <a:t>Leerpuntverslag van vandaag maken (met hulp van een handleiding)</a:t>
            </a:r>
          </a:p>
          <a:p>
            <a:pPr eaLnBrk="1" hangingPunct="1"/>
            <a:r>
              <a:rPr lang="nl-NL" dirty="0"/>
              <a:t>Leerpuntverslag uploaden in je leeromgeving (mijn NOB)</a:t>
            </a:r>
          </a:p>
          <a:p>
            <a:pPr eaLnBrk="1" hangingPunct="1"/>
            <a:r>
              <a:rPr lang="nl-NL" dirty="0">
                <a:cs typeface="Calibri"/>
              </a:rPr>
              <a:t>Skills </a:t>
            </a:r>
            <a:r>
              <a:rPr lang="nl-NL" dirty="0" err="1">
                <a:cs typeface="Calibri"/>
              </a:rPr>
              <a:t>zwembadles</a:t>
            </a:r>
            <a:r>
              <a:rPr lang="nl-NL" dirty="0">
                <a:cs typeface="Calibri"/>
              </a:rPr>
              <a:t>.</a:t>
            </a:r>
          </a:p>
          <a:p>
            <a:pPr eaLnBrk="1" hangingPunct="1"/>
            <a:r>
              <a:rPr lang="nl-NL" u="sng" dirty="0" err="1"/>
              <a:t>Mini</a:t>
            </a:r>
            <a:r>
              <a:rPr lang="nl-NL" dirty="0" err="1"/>
              <a:t>les</a:t>
            </a:r>
            <a:r>
              <a:rPr lang="nl-NL" dirty="0"/>
              <a:t> voorbereiden (zwembad)</a:t>
            </a:r>
            <a:endParaRPr lang="nl-NL" dirty="0">
              <a:cs typeface="Calibri"/>
            </a:endParaRPr>
          </a:p>
          <a:p>
            <a:pPr eaLnBrk="1" hangingPunct="1"/>
            <a:r>
              <a:rPr lang="nl-NL" dirty="0" err="1"/>
              <a:t>Lesmap</a:t>
            </a:r>
            <a:r>
              <a:rPr lang="nl-NL" dirty="0"/>
              <a:t> </a:t>
            </a:r>
            <a:r>
              <a:rPr lang="nl-NL" dirty="0">
                <a:highlight>
                  <a:srgbClr val="FFFFFF"/>
                </a:highlight>
              </a:rPr>
              <a:t>H1 t/m H5 </a:t>
            </a:r>
            <a:r>
              <a:rPr lang="nl-NL" dirty="0"/>
              <a:t>doornemen</a:t>
            </a:r>
            <a:endParaRPr lang="nl-NL" dirty="0">
              <a:cs typeface="Calibri"/>
            </a:endParaRPr>
          </a:p>
          <a:p>
            <a:pPr eaLnBrk="1" hangingPunct="1"/>
            <a:endParaRPr lang="nl-NL" dirty="0">
              <a:cs typeface="Calibri"/>
            </a:endParaRPr>
          </a:p>
        </p:txBody>
      </p:sp>
      <p:sp>
        <p:nvSpPr>
          <p:cNvPr id="66564" name="Tijdelijke aanduiding voor tekst 6"/>
          <p:cNvSpPr>
            <a:spLocks noGrp="1"/>
          </p:cNvSpPr>
          <p:nvPr>
            <p:ph type="body" sz="quarter" idx="3"/>
          </p:nvPr>
        </p:nvSpPr>
        <p:spPr/>
        <p:txBody>
          <a:bodyPr/>
          <a:lstStyle/>
          <a:p>
            <a:pPr eaLnBrk="1" hangingPunct="1"/>
            <a:r>
              <a:rPr lang="nl-NL" dirty="0">
                <a:highlight>
                  <a:srgbClr val="FFFFFF"/>
                </a:highlight>
              </a:rPr>
              <a:t>Voor 7 december 2024</a:t>
            </a:r>
            <a:r>
              <a:rPr lang="nl-NL" dirty="0"/>
              <a:t>:</a:t>
            </a:r>
          </a:p>
          <a:p>
            <a:pPr eaLnBrk="1" hangingPunct="1"/>
            <a:endParaRPr lang="nl-NL" dirty="0"/>
          </a:p>
        </p:txBody>
      </p:sp>
      <p:sp>
        <p:nvSpPr>
          <p:cNvPr id="66565" name="Tijdelijke aanduiding voor inhoud 7"/>
          <p:cNvSpPr>
            <a:spLocks noGrp="1"/>
          </p:cNvSpPr>
          <p:nvPr>
            <p:ph sz="quarter" idx="4"/>
          </p:nvPr>
        </p:nvSpPr>
        <p:spPr>
          <a:xfrm>
            <a:off x="6172200" y="2505075"/>
            <a:ext cx="5760720" cy="3684588"/>
          </a:xfrm>
        </p:spPr>
        <p:txBody>
          <a:bodyPr/>
          <a:lstStyle/>
          <a:p>
            <a:pPr eaLnBrk="1" hangingPunct="1"/>
            <a:r>
              <a:rPr lang="nl-NL" dirty="0"/>
              <a:t>Keuze maken welke leergang je gaat uitwerken</a:t>
            </a:r>
          </a:p>
          <a:p>
            <a:pPr eaLnBrk="1" hangingPunct="1"/>
            <a:r>
              <a:rPr lang="nl-NL" dirty="0"/>
              <a:t>Voorbeeld leergangen doornemen</a:t>
            </a:r>
            <a:endParaRPr lang="nl-NL" dirty="0">
              <a:cs typeface="Calibri"/>
            </a:endParaRPr>
          </a:p>
          <a:p>
            <a:pPr eaLnBrk="1" hangingPunct="1"/>
            <a:r>
              <a:rPr lang="nl-NL" dirty="0"/>
              <a:t>Online omgeving bekijken</a:t>
            </a:r>
            <a:endParaRPr lang="nl-NL" dirty="0">
              <a:cs typeface="Calibri"/>
            </a:endParaRPr>
          </a:p>
          <a:p>
            <a:pPr eaLnBrk="1" hangingPunct="1"/>
            <a:r>
              <a:rPr lang="nl-NL" u="sng" dirty="0" err="1"/>
              <a:t>Mini</a:t>
            </a:r>
            <a:r>
              <a:rPr lang="nl-NL" dirty="0" err="1"/>
              <a:t>les</a:t>
            </a:r>
            <a:r>
              <a:rPr lang="nl-NL" dirty="0"/>
              <a:t> voorbereiden (theorie).</a:t>
            </a:r>
            <a:endParaRPr lang="nl-NL" dirty="0">
              <a:cs typeface="Calibri"/>
            </a:endParaRPr>
          </a:p>
          <a:p>
            <a:pPr eaLnBrk="1" hangingPunct="1"/>
            <a:endParaRPr lang="nl-NL" dirty="0"/>
          </a:p>
        </p:txBody>
      </p:sp>
      <p:sp>
        <p:nvSpPr>
          <p:cNvPr id="2" name="Tijdelijke aanduiding voor voettekst 1">
            <a:extLst>
              <a:ext uri="{FF2B5EF4-FFF2-40B4-BE49-F238E27FC236}">
                <a16:creationId xmlns:a16="http://schemas.microsoft.com/office/drawing/2014/main" id="{7759D27F-D072-AC59-5E8A-5C75C8BAD4CC}"/>
              </a:ext>
            </a:extLst>
          </p:cNvPr>
          <p:cNvSpPr>
            <a:spLocks noGrp="1"/>
          </p:cNvSpPr>
          <p:nvPr>
            <p:ph type="ftr" sz="quarter" idx="11"/>
          </p:nvPr>
        </p:nvSpPr>
        <p:spPr/>
        <p:txBody>
          <a:bodyPr/>
          <a:lstStyle/>
          <a:p>
            <a:pPr>
              <a:defRPr/>
            </a:pPr>
            <a:r>
              <a:rPr lang="nl-NL"/>
              <a:t>2I Losser 2024</a:t>
            </a:r>
          </a:p>
        </p:txBody>
      </p:sp>
    </p:spTree>
  </p:cSld>
  <p:clrMapOvr>
    <a:masterClrMapping/>
  </p:clrMapOvr>
  <p:extLst>
    <p:ext uri="{6950BFC3-D8DA-4A85-94F7-54DA5524770B}">
      <p188:commentRel xmlns:p188="http://schemas.microsoft.com/office/powerpoint/2018/8/main" r:id="rId3"/>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voettekst 4"/>
          <p:cNvSpPr>
            <a:spLocks noGrp="1"/>
          </p:cNvSpPr>
          <p:nvPr>
            <p:ph type="ftr" sz="quarter" idx="11"/>
          </p:nvPr>
        </p:nvSpPr>
        <p:spPr/>
        <p:txBody>
          <a:bodyPr/>
          <a:lstStyle/>
          <a:p>
            <a:pPr>
              <a:defRPr/>
            </a:pPr>
            <a:r>
              <a:rPr lang="nl-NL"/>
              <a:t>2I Losser 2024</a:t>
            </a:r>
            <a:endParaRPr lang="nl-NL" dirty="0"/>
          </a:p>
        </p:txBody>
      </p:sp>
      <p:sp>
        <p:nvSpPr>
          <p:cNvPr id="37891" name="Titel 1"/>
          <p:cNvSpPr>
            <a:spLocks noGrp="1"/>
          </p:cNvSpPr>
          <p:nvPr>
            <p:ph type="title"/>
          </p:nvPr>
        </p:nvSpPr>
        <p:spPr>
          <a:xfrm>
            <a:off x="742950" y="136525"/>
            <a:ext cx="10515600" cy="1325563"/>
          </a:xfrm>
        </p:spPr>
        <p:txBody>
          <a:bodyPr/>
          <a:lstStyle/>
          <a:p>
            <a:pPr eaLnBrk="1" hangingPunct="1"/>
            <a:r>
              <a:rPr lang="nl-NL"/>
              <a:t>Portfolio</a:t>
            </a:r>
          </a:p>
        </p:txBody>
      </p:sp>
      <p:pic>
        <p:nvPicPr>
          <p:cNvPr id="3" name="Afbeelding 2">
            <a:extLst>
              <a:ext uri="{FF2B5EF4-FFF2-40B4-BE49-F238E27FC236}">
                <a16:creationId xmlns:a16="http://schemas.microsoft.com/office/drawing/2014/main" id="{883E72CD-83BC-910C-864E-B261186AB8E2}"/>
              </a:ext>
            </a:extLst>
          </p:cNvPr>
          <p:cNvPicPr>
            <a:picLocks noChangeAspect="1"/>
          </p:cNvPicPr>
          <p:nvPr/>
        </p:nvPicPr>
        <p:blipFill>
          <a:blip r:embed="rId4"/>
          <a:stretch>
            <a:fillRect/>
          </a:stretch>
        </p:blipFill>
        <p:spPr>
          <a:xfrm>
            <a:off x="593606" y="1131341"/>
            <a:ext cx="10664944" cy="5590134"/>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voettekst 4"/>
          <p:cNvSpPr>
            <a:spLocks noGrp="1"/>
          </p:cNvSpPr>
          <p:nvPr>
            <p:ph type="ftr" sz="quarter" idx="11"/>
          </p:nvPr>
        </p:nvSpPr>
        <p:spPr/>
        <p:txBody>
          <a:bodyPr/>
          <a:lstStyle/>
          <a:p>
            <a:pPr>
              <a:defRPr/>
            </a:pPr>
            <a:r>
              <a:rPr lang="nl-NL"/>
              <a:t>2I Losser 2024</a:t>
            </a:r>
            <a:endParaRPr lang="nl-NL" dirty="0"/>
          </a:p>
        </p:txBody>
      </p:sp>
      <p:sp>
        <p:nvSpPr>
          <p:cNvPr id="37891" name="Titel 1"/>
          <p:cNvSpPr>
            <a:spLocks noGrp="1"/>
          </p:cNvSpPr>
          <p:nvPr>
            <p:ph type="title"/>
          </p:nvPr>
        </p:nvSpPr>
        <p:spPr>
          <a:xfrm>
            <a:off x="742950" y="136525"/>
            <a:ext cx="10515600" cy="1325563"/>
          </a:xfrm>
        </p:spPr>
        <p:txBody>
          <a:bodyPr/>
          <a:lstStyle/>
          <a:p>
            <a:pPr eaLnBrk="1" hangingPunct="1"/>
            <a:r>
              <a:rPr lang="nl-NL"/>
              <a:t>Portfolio</a:t>
            </a:r>
          </a:p>
        </p:txBody>
      </p:sp>
      <p:pic>
        <p:nvPicPr>
          <p:cNvPr id="4" name="Afbeelding 3">
            <a:extLst>
              <a:ext uri="{FF2B5EF4-FFF2-40B4-BE49-F238E27FC236}">
                <a16:creationId xmlns:a16="http://schemas.microsoft.com/office/drawing/2014/main" id="{F8017B47-6CAD-EEA7-D032-D8BF31FACC09}"/>
              </a:ext>
            </a:extLst>
          </p:cNvPr>
          <p:cNvPicPr>
            <a:picLocks noChangeAspect="1"/>
          </p:cNvPicPr>
          <p:nvPr/>
        </p:nvPicPr>
        <p:blipFill>
          <a:blip r:embed="rId3"/>
          <a:stretch>
            <a:fillRect/>
          </a:stretch>
        </p:blipFill>
        <p:spPr>
          <a:xfrm>
            <a:off x="3820886" y="1628097"/>
            <a:ext cx="6228540" cy="4930302"/>
          </a:xfrm>
          <a:prstGeom prst="rect">
            <a:avLst/>
          </a:prstGeom>
        </p:spPr>
      </p:pic>
    </p:spTree>
    <p:extLst>
      <p:ext uri="{BB962C8B-B14F-4D97-AF65-F5344CB8AC3E}">
        <p14:creationId xmlns:p14="http://schemas.microsoft.com/office/powerpoint/2010/main" val="2982360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DF15D08-7080-49C9-B1C2-56E2D0D4E29A}"/>
              </a:ext>
            </a:extLst>
          </p:cNvPr>
          <p:cNvSpPr>
            <a:spLocks noGrp="1"/>
          </p:cNvSpPr>
          <p:nvPr>
            <p:ph type="title"/>
          </p:nvPr>
        </p:nvSpPr>
        <p:spPr/>
        <p:txBody>
          <a:bodyPr/>
          <a:lstStyle/>
          <a:p>
            <a:r>
              <a:rPr lang="en-US" dirty="0"/>
              <a:t>P-flap en Tips en Tops</a:t>
            </a:r>
          </a:p>
        </p:txBody>
      </p:sp>
      <p:sp>
        <p:nvSpPr>
          <p:cNvPr id="6" name="Content Placeholder 5">
            <a:extLst>
              <a:ext uri="{FF2B5EF4-FFF2-40B4-BE49-F238E27FC236}">
                <a16:creationId xmlns:a16="http://schemas.microsoft.com/office/drawing/2014/main" id="{F7C19CD5-057B-4E1B-8595-C0C4736D3312}"/>
              </a:ext>
            </a:extLst>
          </p:cNvPr>
          <p:cNvSpPr>
            <a:spLocks noGrp="1"/>
          </p:cNvSpPr>
          <p:nvPr>
            <p:ph idx="1"/>
          </p:nvPr>
        </p:nvSpPr>
        <p:spPr/>
        <p:txBody>
          <a:bodyPr/>
          <a:lstStyle/>
          <a:p>
            <a:r>
              <a:rPr lang="en-US" dirty="0" err="1"/>
              <a:t>Hebben</a:t>
            </a:r>
            <a:r>
              <a:rPr lang="en-US" dirty="0"/>
              <a:t> we nog </a:t>
            </a:r>
            <a:r>
              <a:rPr lang="en-US" dirty="0" err="1"/>
              <a:t>mooie</a:t>
            </a:r>
            <a:r>
              <a:rPr lang="en-US" dirty="0"/>
              <a:t> </a:t>
            </a:r>
            <a:r>
              <a:rPr lang="en-US" dirty="0" err="1"/>
              <a:t>gedachten</a:t>
            </a:r>
            <a:r>
              <a:rPr lang="en-US" dirty="0"/>
              <a:t>, </a:t>
            </a:r>
            <a:r>
              <a:rPr lang="en-US" dirty="0" err="1"/>
              <a:t>ideeen</a:t>
            </a:r>
            <a:r>
              <a:rPr lang="en-US" dirty="0"/>
              <a:t> </a:t>
            </a:r>
            <a:r>
              <a:rPr lang="en-US" dirty="0" err="1"/>
              <a:t>en</a:t>
            </a:r>
            <a:r>
              <a:rPr lang="en-US" dirty="0"/>
              <a:t> </a:t>
            </a:r>
            <a:r>
              <a:rPr lang="en-US" dirty="0" err="1"/>
              <a:t>andere</a:t>
            </a:r>
            <a:r>
              <a:rPr lang="en-US" dirty="0"/>
              <a:t> </a:t>
            </a:r>
            <a:r>
              <a:rPr lang="en-US" dirty="0" err="1"/>
              <a:t>zaken</a:t>
            </a:r>
            <a:r>
              <a:rPr lang="en-US" dirty="0"/>
              <a:t> </a:t>
            </a:r>
            <a:r>
              <a:rPr lang="en-US" dirty="0" err="1"/>
              <a:t>opgeschreven</a:t>
            </a:r>
            <a:r>
              <a:rPr lang="en-US" dirty="0"/>
              <a:t>? </a:t>
            </a:r>
          </a:p>
        </p:txBody>
      </p:sp>
      <p:sp>
        <p:nvSpPr>
          <p:cNvPr id="2" name="Tijdelijke aanduiding voor voettekst 1">
            <a:extLst>
              <a:ext uri="{FF2B5EF4-FFF2-40B4-BE49-F238E27FC236}">
                <a16:creationId xmlns:a16="http://schemas.microsoft.com/office/drawing/2014/main" id="{B2D43966-57AF-2534-42D5-668ABE9FC39A}"/>
              </a:ext>
            </a:extLst>
          </p:cNvPr>
          <p:cNvSpPr>
            <a:spLocks noGrp="1"/>
          </p:cNvSpPr>
          <p:nvPr>
            <p:ph type="ftr" sz="quarter" idx="11"/>
          </p:nvPr>
        </p:nvSpPr>
        <p:spPr/>
        <p:txBody>
          <a:bodyPr/>
          <a:lstStyle/>
          <a:p>
            <a:pPr>
              <a:defRPr/>
            </a:pPr>
            <a:r>
              <a:rPr lang="nl-NL"/>
              <a:t>2I Losser 2024</a:t>
            </a:r>
            <a:endParaRPr lang="nl-NL" dirty="0"/>
          </a:p>
        </p:txBody>
      </p:sp>
    </p:spTree>
    <p:extLst>
      <p:ext uri="{BB962C8B-B14F-4D97-AF65-F5344CB8AC3E}">
        <p14:creationId xmlns:p14="http://schemas.microsoft.com/office/powerpoint/2010/main" val="37301301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lstStyle/>
          <a:p>
            <a:pPr eaLnBrk="1" hangingPunct="1"/>
            <a:r>
              <a:rPr lang="nl-NL"/>
              <a:t>Doelstellingen van vandaag</a:t>
            </a:r>
          </a:p>
        </p:txBody>
      </p:sp>
      <p:sp>
        <p:nvSpPr>
          <p:cNvPr id="2" name="Tekstballon: ovaal 1"/>
          <p:cNvSpPr/>
          <p:nvPr/>
        </p:nvSpPr>
        <p:spPr>
          <a:xfrm>
            <a:off x="8315325" y="1685925"/>
            <a:ext cx="3830638" cy="2989263"/>
          </a:xfrm>
          <a:prstGeom prst="wedgeEllipseCallout">
            <a:avLst>
              <a:gd name="adj1" fmla="val -68340"/>
              <a:gd name="adj2" fmla="val -61957"/>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l-NL" sz="4000" dirty="0">
                <a:solidFill>
                  <a:srgbClr val="00B050"/>
                </a:solidFill>
              </a:rPr>
              <a:t>Behaald?</a:t>
            </a:r>
          </a:p>
        </p:txBody>
      </p:sp>
      <p:sp>
        <p:nvSpPr>
          <p:cNvPr id="3" name="Tijdelijke aanduiding voor voettekst 2">
            <a:extLst>
              <a:ext uri="{FF2B5EF4-FFF2-40B4-BE49-F238E27FC236}">
                <a16:creationId xmlns:a16="http://schemas.microsoft.com/office/drawing/2014/main" id="{254A70C5-378A-7661-2ED3-8A421D6385F2}"/>
              </a:ext>
            </a:extLst>
          </p:cNvPr>
          <p:cNvSpPr>
            <a:spLocks noGrp="1"/>
          </p:cNvSpPr>
          <p:nvPr>
            <p:ph type="ftr" sz="quarter" idx="11"/>
          </p:nvPr>
        </p:nvSpPr>
        <p:spPr/>
        <p:txBody>
          <a:bodyPr/>
          <a:lstStyle/>
          <a:p>
            <a:pPr>
              <a:defRPr/>
            </a:pPr>
            <a:r>
              <a:rPr lang="nl-NL"/>
              <a:t>2I Losser 2024</a:t>
            </a:r>
            <a:endParaRPr lang="nl-NL" dirty="0"/>
          </a:p>
        </p:txBody>
      </p:sp>
      <mc:AlternateContent xmlns:mc="http://schemas.openxmlformats.org/markup-compatibility/2006" xmlns:pslz="http://schemas.microsoft.com/office/powerpoint/2016/slidezoom">
        <mc:Choice Requires="pslz">
          <p:graphicFrame>
            <p:nvGraphicFramePr>
              <p:cNvPr id="7" name="Diazoom 6">
                <a:extLst>
                  <a:ext uri="{FF2B5EF4-FFF2-40B4-BE49-F238E27FC236}">
                    <a16:creationId xmlns:a16="http://schemas.microsoft.com/office/drawing/2014/main" id="{8BD725CE-9B09-3B82-CEDE-20E9CDD9EE0D}"/>
                  </a:ext>
                </a:extLst>
              </p:cNvPr>
              <p:cNvGraphicFramePr>
                <a:graphicFrameLocks noChangeAspect="1"/>
              </p:cNvGraphicFramePr>
              <p:nvPr>
                <p:extLst>
                  <p:ext uri="{D42A27DB-BD31-4B8C-83A1-F6EECF244321}">
                    <p14:modId xmlns:p14="http://schemas.microsoft.com/office/powerpoint/2010/main" val="2538994393"/>
                  </p:ext>
                </p:extLst>
              </p:nvPr>
            </p:nvGraphicFramePr>
            <p:xfrm>
              <a:off x="1111623" y="4682938"/>
              <a:ext cx="3048000" cy="1714500"/>
            </p:xfrm>
            <a:graphic>
              <a:graphicData uri="http://schemas.microsoft.com/office/powerpoint/2016/slidezoom">
                <pslz:sldZm>
                  <pslz:sldZmObj sldId="282" cId="0">
                    <pslz:zmPr id="{06474CC5-5D58-41B4-B570-433F9EA2044A}"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a:ln w="3175">
                          <a:solidFill>
                            <a:prstClr val="ltGray"/>
                          </a:solidFill>
                        </a:ln>
                        <a:scene3d>
                          <a:camera prst="orthographicFront"/>
                          <a:lightRig rig="threePt" dir="t"/>
                        </a:scene3d>
                        <a:sp3d>
                          <a:bevelT/>
                        </a:sp3d>
                      </p166:spPr>
                    </pslz:zmPr>
                  </pslz:sldZmObj>
                </pslz:sldZm>
              </a:graphicData>
            </a:graphic>
          </p:graphicFrame>
        </mc:Choice>
        <mc:Fallback xmlns="">
          <p:pic>
            <p:nvPicPr>
              <p:cNvPr id="7" name="Diazoom 6">
                <a:hlinkClick r:id="rId4" action="ppaction://hlinksldjump"/>
                <a:extLst>
                  <a:ext uri="{FF2B5EF4-FFF2-40B4-BE49-F238E27FC236}">
                    <a16:creationId xmlns:a16="http://schemas.microsoft.com/office/drawing/2014/main" id="{8BD725CE-9B09-3B82-CEDE-20E9CDD9EE0D}"/>
                  </a:ext>
                </a:extLst>
              </p:cNvPr>
              <p:cNvPicPr>
                <a:picLocks noGrp="1" noRot="1" noChangeAspect="1" noMove="1" noResize="1" noEditPoints="1" noAdjustHandles="1" noChangeArrowheads="1" noChangeShapeType="1"/>
              </p:cNvPicPr>
              <p:nvPr/>
            </p:nvPicPr>
            <p:blipFill>
              <a:blip r:embed="rId5"/>
              <a:stretch>
                <a:fillRect/>
              </a:stretch>
            </p:blipFill>
            <p:spPr>
              <a:xfrm>
                <a:off x="1111623" y="4682938"/>
                <a:ext cx="3048000" cy="1714500"/>
              </a:xfrm>
              <a:prstGeom prst="rect">
                <a:avLst/>
              </a:prstGeom>
              <a:ln w="3175">
                <a:solidFill>
                  <a:prstClr val="ltGray"/>
                </a:solidFill>
              </a:ln>
              <a:scene3d>
                <a:camera prst="orthographicFront"/>
                <a:lightRig rig="threePt" dir="t"/>
              </a:scene3d>
              <a:sp3d>
                <a:bevelT/>
              </a:sp3d>
            </p:spPr>
          </p:pic>
        </mc:Fallback>
      </mc:AlternateContent>
    </p:spTree>
    <p:extLst>
      <p:ext uri="{BB962C8B-B14F-4D97-AF65-F5344CB8AC3E}">
        <p14:creationId xmlns:p14="http://schemas.microsoft.com/office/powerpoint/2010/main" val="8354515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el 1"/>
          <p:cNvSpPr>
            <a:spLocks noGrp="1"/>
          </p:cNvSpPr>
          <p:nvPr>
            <p:ph type="title"/>
          </p:nvPr>
        </p:nvSpPr>
        <p:spPr/>
        <p:txBody>
          <a:bodyPr/>
          <a:lstStyle/>
          <a:p>
            <a:pPr eaLnBrk="1" hangingPunct="1"/>
            <a:r>
              <a:rPr lang="nl-NL"/>
              <a:t>Leerpuntverslag</a:t>
            </a:r>
          </a:p>
        </p:txBody>
      </p:sp>
      <p:sp>
        <p:nvSpPr>
          <p:cNvPr id="3" name="Tijdelijke aanduiding voor inhoud 2"/>
          <p:cNvSpPr>
            <a:spLocks noGrp="1"/>
          </p:cNvSpPr>
          <p:nvPr>
            <p:ph idx="1"/>
          </p:nvPr>
        </p:nvSpPr>
        <p:spPr>
          <a:xfrm>
            <a:off x="838200" y="1825625"/>
            <a:ext cx="5441950" cy="4351338"/>
          </a:xfrm>
        </p:spPr>
        <p:txBody>
          <a:bodyPr rtlCol="0">
            <a:normAutofit lnSpcReduction="10000"/>
          </a:bodyPr>
          <a:lstStyle/>
          <a:p>
            <a:pPr eaLnBrk="1" fontAlgn="auto" hangingPunct="1">
              <a:spcAft>
                <a:spcPts val="0"/>
              </a:spcAft>
              <a:buFont typeface="Arial" panose="020B0604020202020204" pitchFamily="34" charset="0"/>
              <a:buChar char="•"/>
              <a:defRPr/>
            </a:pPr>
            <a:r>
              <a:rPr lang="nl-NL" dirty="0"/>
              <a:t>Per dag van deze cursus maak jij een leerpuntverslag voor jezelf</a:t>
            </a:r>
          </a:p>
          <a:p>
            <a:pPr eaLnBrk="1" fontAlgn="auto" hangingPunct="1">
              <a:spcAft>
                <a:spcPts val="0"/>
              </a:spcAft>
              <a:buFont typeface="Arial" panose="020B0604020202020204" pitchFamily="34" charset="0"/>
              <a:buChar char="•"/>
              <a:defRPr/>
            </a:pPr>
            <a:r>
              <a:rPr lang="nl-NL" dirty="0"/>
              <a:t>Dit is jouw weergave van leerpunten</a:t>
            </a:r>
          </a:p>
          <a:p>
            <a:pPr eaLnBrk="1" fontAlgn="auto" hangingPunct="1">
              <a:spcAft>
                <a:spcPts val="0"/>
              </a:spcAft>
              <a:buFont typeface="Arial" panose="020B0604020202020204" pitchFamily="34" charset="0"/>
              <a:buChar char="•"/>
              <a:defRPr/>
            </a:pPr>
            <a:r>
              <a:rPr lang="nl-NL" dirty="0"/>
              <a:t>GEEN weergave van feiten, programma enz.</a:t>
            </a:r>
          </a:p>
          <a:p>
            <a:pPr eaLnBrk="1" fontAlgn="auto" hangingPunct="1">
              <a:spcAft>
                <a:spcPts val="0"/>
              </a:spcAft>
              <a:buFont typeface="Arial" panose="020B0604020202020204" pitchFamily="34" charset="0"/>
              <a:buChar char="•"/>
              <a:defRPr/>
            </a:pPr>
            <a:r>
              <a:rPr lang="nl-NL" dirty="0"/>
              <a:t>Gebruik hiervoor de hele dag om aantekeningen te maken</a:t>
            </a:r>
          </a:p>
          <a:p>
            <a:pPr eaLnBrk="1" fontAlgn="auto" hangingPunct="1">
              <a:spcAft>
                <a:spcPts val="0"/>
              </a:spcAft>
              <a:buFont typeface="Arial" panose="020B0604020202020204" pitchFamily="34" charset="0"/>
              <a:buChar char="•"/>
              <a:defRPr/>
            </a:pPr>
            <a:r>
              <a:rPr lang="nl-NL" dirty="0"/>
              <a:t>Gebruik hierbij ook het document met aandachtspunten </a:t>
            </a:r>
          </a:p>
          <a:p>
            <a:pPr eaLnBrk="1" fontAlgn="auto" hangingPunct="1">
              <a:spcAft>
                <a:spcPts val="0"/>
              </a:spcAft>
              <a:buFont typeface="Arial" panose="020B0604020202020204" pitchFamily="34" charset="0"/>
              <a:buChar char="•"/>
              <a:defRPr/>
            </a:pPr>
            <a:endParaRPr lang="nl-NL" dirty="0"/>
          </a:p>
        </p:txBody>
      </p:sp>
      <p:sp>
        <p:nvSpPr>
          <p:cNvPr id="5" name="Dubbele golf 4"/>
          <p:cNvSpPr/>
          <p:nvPr/>
        </p:nvSpPr>
        <p:spPr>
          <a:xfrm>
            <a:off x="6400800" y="2328863"/>
            <a:ext cx="5653088" cy="3140075"/>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nl-NL" sz="2400" dirty="0"/>
              <a:t>Je kunt dit nu ook hier ter plekke nog maken inclusief overleg met je mede cursisten en beschikbare IT-</a:t>
            </a:r>
            <a:r>
              <a:rPr lang="nl-NL" sz="2400" dirty="0" err="1"/>
              <a:t>ers</a:t>
            </a:r>
            <a:r>
              <a:rPr lang="nl-NL" sz="2400" dirty="0"/>
              <a:t> en docenten. </a:t>
            </a:r>
            <a:br>
              <a:rPr lang="nl-NL" sz="2400" dirty="0"/>
            </a:br>
            <a:r>
              <a:rPr lang="nl-NL" sz="2400" dirty="0"/>
              <a:t>Dan is het maar klaar ;-) en kun je direct vragen stellen en antwoord krijgen.</a:t>
            </a:r>
          </a:p>
        </p:txBody>
      </p:sp>
      <p:sp>
        <p:nvSpPr>
          <p:cNvPr id="2" name="Tijdelijke aanduiding voor voettekst 1">
            <a:extLst>
              <a:ext uri="{FF2B5EF4-FFF2-40B4-BE49-F238E27FC236}">
                <a16:creationId xmlns:a16="http://schemas.microsoft.com/office/drawing/2014/main" id="{BFA783F1-9822-F22C-62D4-6A892BD6FC55}"/>
              </a:ext>
            </a:extLst>
          </p:cNvPr>
          <p:cNvSpPr>
            <a:spLocks noGrp="1"/>
          </p:cNvSpPr>
          <p:nvPr>
            <p:ph type="ftr" sz="quarter" idx="11"/>
          </p:nvPr>
        </p:nvSpPr>
        <p:spPr/>
        <p:txBody>
          <a:bodyPr/>
          <a:lstStyle/>
          <a:p>
            <a:pPr>
              <a:defRPr/>
            </a:pPr>
            <a:r>
              <a:rPr lang="nl-NL"/>
              <a:t>2I Losser 2024</a:t>
            </a:r>
            <a:endParaRPr lang="nl-NL"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el 1"/>
          <p:cNvSpPr>
            <a:spLocks noGrp="1"/>
          </p:cNvSpPr>
          <p:nvPr>
            <p:ph type="title"/>
          </p:nvPr>
        </p:nvSpPr>
        <p:spPr/>
        <p:txBody>
          <a:bodyPr/>
          <a:lstStyle/>
          <a:p>
            <a:pPr eaLnBrk="1" hangingPunct="1"/>
            <a:r>
              <a:rPr lang="nl-NL" dirty="0"/>
              <a:t>Tot 16 november!</a:t>
            </a:r>
          </a:p>
        </p:txBody>
      </p:sp>
      <p:sp>
        <p:nvSpPr>
          <p:cNvPr id="72706" name="Tijdelijke aanduiding voor inhoud 2"/>
          <p:cNvSpPr>
            <a:spLocks noGrp="1"/>
          </p:cNvSpPr>
          <p:nvPr>
            <p:ph idx="1"/>
          </p:nvPr>
        </p:nvSpPr>
        <p:spPr>
          <a:xfrm>
            <a:off x="838199" y="1825625"/>
            <a:ext cx="10762979" cy="4351338"/>
          </a:xfrm>
        </p:spPr>
        <p:txBody>
          <a:bodyPr/>
          <a:lstStyle/>
          <a:p>
            <a:pPr eaLnBrk="1" hangingPunct="1"/>
            <a:r>
              <a:rPr lang="nl-NL" dirty="0"/>
              <a:t>Veiligheid</a:t>
            </a:r>
          </a:p>
          <a:p>
            <a:pPr eaLnBrk="1" hangingPunct="1"/>
            <a:r>
              <a:rPr lang="nl-NL" dirty="0"/>
              <a:t>Stress</a:t>
            </a:r>
          </a:p>
          <a:p>
            <a:pPr eaLnBrk="1" hangingPunct="1"/>
            <a:r>
              <a:rPr lang="nl-NL" dirty="0"/>
              <a:t>Werkvormen</a:t>
            </a:r>
          </a:p>
          <a:p>
            <a:pPr eaLnBrk="1" hangingPunct="1"/>
            <a:r>
              <a:rPr lang="nl-NL" dirty="0"/>
              <a:t>Zwembad(perslucht)les (bereid de skills voor).</a:t>
            </a:r>
          </a:p>
          <a:p>
            <a:pPr lvl="1" eaLnBrk="1" hangingPunct="1"/>
            <a:r>
              <a:rPr lang="nl-NL" dirty="0"/>
              <a:t>Inzet assistent, </a:t>
            </a:r>
          </a:p>
          <a:p>
            <a:pPr lvl="1" eaLnBrk="1" hangingPunct="1"/>
            <a:r>
              <a:rPr lang="nl-NL" dirty="0"/>
              <a:t>Vaardigheden beoordelen</a:t>
            </a:r>
          </a:p>
          <a:p>
            <a:pPr lvl="1" eaLnBrk="1" hangingPunct="1"/>
            <a:r>
              <a:rPr lang="nl-NL" dirty="0"/>
              <a:t>Feedback geven</a:t>
            </a:r>
          </a:p>
          <a:p>
            <a:pPr lvl="1" eaLnBrk="1" hangingPunct="1"/>
            <a:endParaRPr lang="nl-NL" dirty="0"/>
          </a:p>
          <a:p>
            <a:pPr marL="457200" lvl="1" indent="0" eaLnBrk="1" hangingPunct="1">
              <a:buNone/>
            </a:pPr>
            <a:endParaRPr lang="nl-NL" dirty="0"/>
          </a:p>
          <a:p>
            <a:pPr eaLnBrk="1" hangingPunct="1"/>
            <a:r>
              <a:rPr lang="nl-NL" dirty="0"/>
              <a:t>Les van 25 jan 2024 is verplaatst naar 11-jan-2024</a:t>
            </a:r>
          </a:p>
        </p:txBody>
      </p:sp>
      <p:sp>
        <p:nvSpPr>
          <p:cNvPr id="2" name="Tijdelijke aanduiding voor voettekst 1">
            <a:extLst>
              <a:ext uri="{FF2B5EF4-FFF2-40B4-BE49-F238E27FC236}">
                <a16:creationId xmlns:a16="http://schemas.microsoft.com/office/drawing/2014/main" id="{9C1AF714-6666-7272-992F-8C4A6E50F3BB}"/>
              </a:ext>
            </a:extLst>
          </p:cNvPr>
          <p:cNvSpPr>
            <a:spLocks noGrp="1"/>
          </p:cNvSpPr>
          <p:nvPr>
            <p:ph type="ftr" sz="quarter" idx="11"/>
          </p:nvPr>
        </p:nvSpPr>
        <p:spPr/>
        <p:txBody>
          <a:bodyPr/>
          <a:lstStyle/>
          <a:p>
            <a:pPr>
              <a:defRPr/>
            </a:pPr>
            <a:r>
              <a:rPr lang="nl-NL"/>
              <a:t>2I Losser 2024</a:t>
            </a:r>
            <a:endParaRPr lang="nl-NL" dirty="0"/>
          </a:p>
        </p:txBody>
      </p:sp>
      <p:pic>
        <p:nvPicPr>
          <p:cNvPr id="4" name="Afbeelding 3">
            <a:extLst>
              <a:ext uri="{FF2B5EF4-FFF2-40B4-BE49-F238E27FC236}">
                <a16:creationId xmlns:a16="http://schemas.microsoft.com/office/drawing/2014/main" id="{2400F47B-D4F3-6354-8CDE-68C901906B24}"/>
              </a:ext>
            </a:extLst>
          </p:cNvPr>
          <p:cNvPicPr>
            <a:picLocks noChangeAspect="1"/>
          </p:cNvPicPr>
          <p:nvPr/>
        </p:nvPicPr>
        <p:blipFill>
          <a:blip r:embed="rId3"/>
          <a:stretch>
            <a:fillRect/>
          </a:stretch>
        </p:blipFill>
        <p:spPr>
          <a:xfrm>
            <a:off x="9623374" y="4161176"/>
            <a:ext cx="2372056" cy="2400635"/>
          </a:xfrm>
          <a:prstGeom prst="rect">
            <a:avLst/>
          </a:prstGeom>
        </p:spPr>
      </p:pic>
    </p:spTree>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5380</TotalTime>
  <Words>2638</Words>
  <Application>Microsoft Office PowerPoint</Application>
  <PresentationFormat>Breedbeeld</PresentationFormat>
  <Paragraphs>431</Paragraphs>
  <Slides>40</Slides>
  <Notes>33</Notes>
  <HiddenSlides>1</HiddenSlides>
  <MMClips>0</MMClips>
  <ScaleCrop>false</ScaleCrop>
  <HeadingPairs>
    <vt:vector size="4" baseType="variant">
      <vt:variant>
        <vt:lpstr>Thema</vt:lpstr>
      </vt:variant>
      <vt:variant>
        <vt:i4>1</vt:i4>
      </vt:variant>
      <vt:variant>
        <vt:lpstr>Diatitels</vt:lpstr>
      </vt:variant>
      <vt:variant>
        <vt:i4>40</vt:i4>
      </vt:variant>
    </vt:vector>
  </HeadingPairs>
  <TitlesOfParts>
    <vt:vector size="41" baseType="lpstr">
      <vt:lpstr>Kantoorthema</vt:lpstr>
      <vt:lpstr>Instructeursopleiding  19-10-2024  </vt:lpstr>
      <vt:lpstr>De veiligheid</vt:lpstr>
      <vt:lpstr>Leerpuntverslag</vt:lpstr>
      <vt:lpstr>Wat gaan we doen de eerste dag?</vt:lpstr>
      <vt:lpstr>Doelstellingen van vandaag</vt:lpstr>
      <vt:lpstr>Kennismaken</vt:lpstr>
      <vt:lpstr>Kennismaken</vt:lpstr>
      <vt:lpstr>Kennismaken</vt:lpstr>
      <vt:lpstr>Wij / zij &amp; de anderen</vt:lpstr>
      <vt:lpstr>Hoe ziet de cursus er uit?  Wat zijn de cursuseisen?</vt:lpstr>
      <vt:lpstr>Intermezzo…</vt:lpstr>
      <vt:lpstr>Jouw gereedschapskist</vt:lpstr>
      <vt:lpstr>Visie op leren  Leercircel van Kolb</vt:lpstr>
      <vt:lpstr>Wat weten jij en je buurman al?</vt:lpstr>
      <vt:lpstr>Wat opties Doener/Dromer:</vt:lpstr>
      <vt:lpstr>Wat opties Denker/Beslisser:</vt:lpstr>
      <vt:lpstr>Rode Draad</vt:lpstr>
      <vt:lpstr>PowerPoint-presentatie</vt:lpstr>
      <vt:lpstr>PowerPoint-presentatie</vt:lpstr>
      <vt:lpstr>Aan welke eisen moet een instructeur voldoen</vt:lpstr>
      <vt:lpstr>Aan welke eisen moet een instructeur voldoen?</vt:lpstr>
      <vt:lpstr>PowerPoint-presentatie</vt:lpstr>
      <vt:lpstr>Leergang</vt:lpstr>
      <vt:lpstr>Wat krijg je?</vt:lpstr>
      <vt:lpstr>APRE - Model</vt:lpstr>
      <vt:lpstr>Voorbeeld APRE</vt:lpstr>
      <vt:lpstr>Doelstellingen</vt:lpstr>
      <vt:lpstr>PowerPoint-presentatie</vt:lpstr>
      <vt:lpstr>PowerPoint-presentatie</vt:lpstr>
      <vt:lpstr>PowerPoint-presentatie</vt:lpstr>
      <vt:lpstr>Pauze</vt:lpstr>
      <vt:lpstr>Minilessen (zwembad) (duur 15 minuten, 15 minuten evalueren)</vt:lpstr>
      <vt:lpstr>Minilessen (Theorie).  (duur 15 minuten, 15 minuten evalueren)</vt:lpstr>
      <vt:lpstr>Huiswerk</vt:lpstr>
      <vt:lpstr>Portfolio</vt:lpstr>
      <vt:lpstr>Portfolio</vt:lpstr>
      <vt:lpstr>P-flap en Tips en Tops</vt:lpstr>
      <vt:lpstr>Doelstellingen van vandaag</vt:lpstr>
      <vt:lpstr>Leerpuntverslag</vt:lpstr>
      <vt:lpstr>Tot 16 november!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Rob en Nelleke Kool</dc:creator>
  <cp:lastModifiedBy>Kasper Evers</cp:lastModifiedBy>
  <cp:revision>178</cp:revision>
  <cp:lastPrinted>2019-01-18T08:06:06Z</cp:lastPrinted>
  <dcterms:created xsi:type="dcterms:W3CDTF">2017-06-17T11:10:25Z</dcterms:created>
  <dcterms:modified xsi:type="dcterms:W3CDTF">2024-10-18T14:23:46Z</dcterms:modified>
</cp:coreProperties>
</file>