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7" r:id="rId2"/>
    <p:sldId id="266" r:id="rId3"/>
    <p:sldId id="259" r:id="rId4"/>
    <p:sldId id="260" r:id="rId5"/>
    <p:sldId id="258" r:id="rId6"/>
    <p:sldId id="262" r:id="rId7"/>
    <p:sldId id="263" r:id="rId8"/>
    <p:sldId id="273" r:id="rId9"/>
    <p:sldId id="272" r:id="rId10"/>
    <p:sldId id="274" r:id="rId11"/>
    <p:sldId id="275" r:id="rId12"/>
    <p:sldId id="264" r:id="rId13"/>
    <p:sldId id="265" r:id="rId14"/>
    <p:sldId id="271" r:id="rId15"/>
    <p:sldId id="267" r:id="rId16"/>
    <p:sldId id="268" r:id="rId17"/>
    <p:sldId id="269" r:id="rId18"/>
    <p:sldId id="261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 en Nelleke Kool" initials="ReNK" lastIdx="1" clrIdx="0">
    <p:extLst>
      <p:ext uri="{19B8F6BF-5375-455C-9EA6-DF929625EA0E}">
        <p15:presenceInfo xmlns:p15="http://schemas.microsoft.com/office/powerpoint/2012/main" userId="d2d438272ec5561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AB3"/>
    <a:srgbClr val="4FAB4B"/>
    <a:srgbClr val="106AB3"/>
    <a:srgbClr val="60B54D"/>
    <a:srgbClr val="179EDA"/>
    <a:srgbClr val="F47A43"/>
    <a:srgbClr val="EF793E"/>
    <a:srgbClr val="5FB34D"/>
    <a:srgbClr val="F88044"/>
    <a:srgbClr val="5EB2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94" autoAdjust="0"/>
  </p:normalViewPr>
  <p:slideViewPr>
    <p:cSldViewPr snapToGrid="0">
      <p:cViewPr varScale="1">
        <p:scale>
          <a:sx n="101" d="100"/>
          <a:sy n="101" d="100"/>
        </p:scale>
        <p:origin x="60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AD8A9-69BD-4A2C-9CF4-7B7CAF875036}" type="datetimeFigureOut">
              <a:rPr lang="nl-NL" smtClean="0"/>
              <a:t>15-10-2024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6E35B-D865-477B-920F-A913517414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5573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6F7DC-8052-40AE-A4C8-8D1A925766A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699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6E35B-D865-477B-920F-A913517414E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338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6E35B-D865-477B-920F-A913517414E6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4571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6E35B-D865-477B-920F-A913517414E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2899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6E35B-D865-477B-920F-A913517414E6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4034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6E35B-D865-477B-920F-A913517414E6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3038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6E35B-D865-477B-920F-A913517414E6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5520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6E35B-D865-477B-920F-A913517414E6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05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70B9EE-AF59-4751-98C5-2A5B8FB5AB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6999" y="4024"/>
            <a:ext cx="9144000" cy="68562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505-5458-4817-9C4A-C1E96BA4C87C}" type="datetime1">
              <a:rPr lang="nl-NL" smtClean="0"/>
              <a:t>15-10-2024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3*/Divemaster opleiding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2A205D1A-590C-4C45-A9F7-054030D9A6B5}"/>
              </a:ext>
            </a:extLst>
          </p:cNvPr>
          <p:cNvSpPr/>
          <p:nvPr userDrawn="1"/>
        </p:nvSpPr>
        <p:spPr>
          <a:xfrm>
            <a:off x="8610601" y="-331321"/>
            <a:ext cx="3581400" cy="7189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8DCD066-A101-4588-A488-2F78E9AEC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63" y="-331322"/>
            <a:ext cx="8490052" cy="718932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E0BCB60-7FD1-41BD-BC2E-79FED643C4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7543" y="4233308"/>
            <a:ext cx="1802748" cy="2488167"/>
          </a:xfrm>
          <a:prstGeom prst="rect">
            <a:avLst/>
          </a:prstGeom>
        </p:spPr>
      </p:pic>
      <p:pic>
        <p:nvPicPr>
          <p:cNvPr id="13" name="Afbeelding 12" descr="Afbeelding met tekst, cirkel, logo, Graphics&#10;&#10;Automatisch gegenereerde beschrijving">
            <a:extLst>
              <a:ext uri="{FF2B5EF4-FFF2-40B4-BE49-F238E27FC236}">
                <a16:creationId xmlns:a16="http://schemas.microsoft.com/office/drawing/2014/main" id="{5955597D-6F3A-2BE4-5931-7FAC071128D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826" y="1780711"/>
            <a:ext cx="2163488" cy="216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013-D320-4488-A085-48A246742A87}" type="datetime1">
              <a:rPr lang="nl-NL" smtClean="0"/>
              <a:t>15-10-2024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500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8EF7-09D8-41C0-8EDB-6ED0A5FB968C}" type="datetime1">
              <a:rPr lang="nl-NL" smtClean="0"/>
              <a:t>15-10-2024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6566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A767-FC6F-4449-8B6E-C5AFF896E4F1}" type="datetime1">
              <a:rPr lang="nl-NL" smtClean="0"/>
              <a:t>15-10-2024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8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269E8-E27C-4FF4-A05C-63B43A895F04}" type="datetime1">
              <a:rPr lang="nl-NL" smtClean="0"/>
              <a:t>15-10-2024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187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2223-5027-4338-BB99-12E903F64E3F}" type="datetime1">
              <a:rPr lang="nl-NL" smtClean="0"/>
              <a:t>15-10-2024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7A7FDB0-04A9-4209-A6F9-215E5AA113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22" y="0"/>
            <a:ext cx="9639756" cy="808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0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8396-62FE-4024-ADC3-0F0E77D0B450}" type="datetime1">
              <a:rPr lang="nl-NL" smtClean="0"/>
              <a:t>15-10-2024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905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FBF1-C764-4C92-9765-A2B153893DDC}" type="datetime1">
              <a:rPr lang="nl-NL" smtClean="0"/>
              <a:t>15-10-2024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5157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A437C-398E-44C7-AD6F-8019C9FFB867}" type="datetime1">
              <a:rPr lang="nl-NL" smtClean="0"/>
              <a:t>15-10-2024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5935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C98B-0077-4A20-9DAE-42EFE2182988}" type="datetime1">
              <a:rPr lang="nl-NL" smtClean="0"/>
              <a:t>15-10-2024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312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CD73-67E8-4B76-BC5D-9CB620ADA8B0}" type="datetime1">
              <a:rPr lang="nl-NL" smtClean="0"/>
              <a:t>15-10-2024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608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DCE4CBB5-3341-46B2-AA2C-B8A73E8153B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3" y="-84843"/>
            <a:ext cx="1226529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E146E-0848-4603-9393-FBCE9E13DFC1}" type="datetime1">
              <a:rPr lang="nl-NL" smtClean="0"/>
              <a:t>15-10-2024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 dirty="0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 descr="Afbeelding met tekst, cirkel, logo, Graphics&#10;&#10;Automatisch gegenereerde beschrijving">
            <a:extLst>
              <a:ext uri="{FF2B5EF4-FFF2-40B4-BE49-F238E27FC236}">
                <a16:creationId xmlns:a16="http://schemas.microsoft.com/office/drawing/2014/main" id="{2A316690-66EE-6A68-7102-30DEBF5CA2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504" y="6081203"/>
            <a:ext cx="703851" cy="7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88044"/>
          </a:solidFill>
          <a:latin typeface="Lucida Sans" panose="020B0602040502020204" pitchFamily="34" charset="0"/>
          <a:ea typeface="+mj-ea"/>
          <a:cs typeface="Lucida Sans" panose="020B06020405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D:\Downloads\Opleidingsschema%203_-duikopleiding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s://www.mijnnob.nl/Documenten/Overview?folderId=623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slide" Target="slide17.xml"/><Relationship Id="rId3" Type="http://schemas.openxmlformats.org/officeDocument/2006/relationships/hyperlink" Target="file:///D:\Downloads\Duikvaardigheden-3sterD_INSTR_versie-okt2017.pdf" TargetMode="External"/><Relationship Id="rId7" Type="http://schemas.openxmlformats.org/officeDocument/2006/relationships/slide" Target="slide7.xml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30.png"/><Relationship Id="rId5" Type="http://schemas.openxmlformats.org/officeDocument/2006/relationships/image" Target="../media/image12.png"/><Relationship Id="rId10" Type="http://schemas.openxmlformats.org/officeDocument/2006/relationships/slide" Target="slide12.xml"/><Relationship Id="rId4" Type="http://schemas.openxmlformats.org/officeDocument/2006/relationships/hyperlink" Target="file:///D:\Downloads\Opleidingsschema%203_-duikopleiding.pdf" TargetMode="External"/><Relationship Id="rId9" Type="http://schemas.openxmlformats.org/officeDocument/2006/relationships/image" Target="../media/image16.png"/><Relationship Id="rId14" Type="http://schemas.openxmlformats.org/officeDocument/2006/relationships/image" Target="../media/image1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9.gif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diving-1996@outlook.com" TargetMode="External"/><Relationship Id="rId2" Type="http://schemas.openxmlformats.org/officeDocument/2006/relationships/hyperlink" Target="mailto:diving@kooltiel.n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7617922" y="-215616"/>
            <a:ext cx="4919241" cy="1139666"/>
          </a:xfrm>
        </p:spPr>
        <p:txBody>
          <a:bodyPr>
            <a:noAutofit/>
          </a:bodyPr>
          <a:lstStyle/>
          <a:p>
            <a:r>
              <a:rPr lang="en-GB" sz="4000" dirty="0"/>
              <a:t>3* Duikopleiding</a:t>
            </a:r>
          </a:p>
        </p:txBody>
      </p:sp>
      <p:sp>
        <p:nvSpPr>
          <p:cNvPr id="8" name="Ondertitel 2"/>
          <p:cNvSpPr>
            <a:spLocks noGrp="1"/>
          </p:cNvSpPr>
          <p:nvPr>
            <p:ph type="subTitle" idx="1"/>
          </p:nvPr>
        </p:nvSpPr>
        <p:spPr>
          <a:xfrm>
            <a:off x="92365" y="6003637"/>
            <a:ext cx="2373745" cy="669636"/>
          </a:xfrm>
        </p:spPr>
        <p:txBody>
          <a:bodyPr>
            <a:normAutofit/>
          </a:bodyPr>
          <a:lstStyle/>
          <a:p>
            <a:pPr eaLnBrk="1" hangingPunct="1"/>
            <a:r>
              <a:rPr lang="nl-NL" altLang="nl-NL" sz="2000" dirty="0">
                <a:solidFill>
                  <a:srgbClr val="0F6AB3"/>
                </a:solidFill>
              </a:rPr>
              <a:t>CMAS/NOB brevetopleiding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8A47A50-64B7-40E3-9FF8-3CE4474613FA}"/>
              </a:ext>
            </a:extLst>
          </p:cNvPr>
          <p:cNvSpPr/>
          <p:nvPr/>
        </p:nvSpPr>
        <p:spPr>
          <a:xfrm>
            <a:off x="2776554" y="854363"/>
            <a:ext cx="3665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Hoofdstuk 1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02C9754-ACC2-4CBF-B1FD-CB675BDA58AA}"/>
              </a:ext>
            </a:extLst>
          </p:cNvPr>
          <p:cNvSpPr/>
          <p:nvPr/>
        </p:nvSpPr>
        <p:spPr>
          <a:xfrm>
            <a:off x="2254134" y="5080308"/>
            <a:ext cx="33688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Begeleiden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F134F47-628E-4BB5-9F34-8477B6F35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3*/Divemaster opleiding</a:t>
            </a:r>
            <a:endParaRPr lang="en-US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8F6B551-7E17-AE73-EF4F-BDCD988F875A}"/>
              </a:ext>
            </a:extLst>
          </p:cNvPr>
          <p:cNvSpPr txBox="1"/>
          <p:nvPr/>
        </p:nvSpPr>
        <p:spPr>
          <a:xfrm>
            <a:off x="8217876" y="1113692"/>
            <a:ext cx="4161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0F6AB3"/>
                </a:solidFill>
              </a:rPr>
              <a:t>Door: Rob Kool &amp; Kim Noordermeer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00FB78B-61CA-6CD6-5192-81F1AE75C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158" y="4048125"/>
            <a:ext cx="2169529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7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A6F444-5A8F-4FFC-9EE4-3B42BB91C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Vooraf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F20CA9-5FBC-40E3-AAD6-C2E09389F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11" y="1825625"/>
            <a:ext cx="11389488" cy="4351338"/>
          </a:xfrm>
        </p:spPr>
        <p:txBody>
          <a:bodyPr/>
          <a:lstStyle/>
          <a:p>
            <a:r>
              <a:rPr lang="nl-NL" dirty="0"/>
              <a:t>De luie instructeur (≠ de gemakzuchtige instructeur)</a:t>
            </a:r>
          </a:p>
          <a:p>
            <a:r>
              <a:rPr lang="nl-NL" dirty="0"/>
              <a:t>Presentaties zijn te vinden op:  Kooltiel.nl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DE2016A-F0DF-46A4-80B3-104E0B6B3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56E1104-2281-4E0D-8B3D-5B0F2E5D3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719" y="2855352"/>
            <a:ext cx="5741525" cy="383007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C02F6A5-DA7B-236A-B8AC-F3DCC064F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108" y="2847584"/>
            <a:ext cx="2810267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64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8326E8-E807-45FA-B363-577B74FE3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7FB9FE6-8224-42F2-B902-BD9E0979C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5B6C941-1848-454A-B935-2D0D0C33B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8" y="0"/>
            <a:ext cx="12120403" cy="6858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9720A03-1A6D-42EE-A6FC-E9EA5309157F}"/>
              </a:ext>
            </a:extLst>
          </p:cNvPr>
          <p:cNvSpPr/>
          <p:nvPr/>
        </p:nvSpPr>
        <p:spPr>
          <a:xfrm rot="20229849">
            <a:off x="1558023" y="2863163"/>
            <a:ext cx="10279738" cy="923330"/>
          </a:xfrm>
          <a:prstGeom prst="rect">
            <a:avLst/>
          </a:prstGeom>
          <a:solidFill>
            <a:schemeClr val="lt1">
              <a:alpha val="96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Van “doen” naar “denken en doen”</a:t>
            </a:r>
          </a:p>
        </p:txBody>
      </p:sp>
    </p:spTree>
    <p:extLst>
      <p:ext uri="{BB962C8B-B14F-4D97-AF65-F5344CB8AC3E}">
        <p14:creationId xmlns:p14="http://schemas.microsoft.com/office/powerpoint/2010/main" val="3522208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82E0502D-BBB6-AD9F-3FF9-A9BE65AB1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70" y="3123484"/>
            <a:ext cx="9373576" cy="3403927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EC42A7C-CAA4-4064-B4C0-913F92657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7CD9B1-A80A-44E6-AC2C-408585B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7740" y="5782632"/>
            <a:ext cx="9174271" cy="1075368"/>
          </a:xfrm>
        </p:spPr>
        <p:txBody>
          <a:bodyPr/>
          <a:lstStyle/>
          <a:p>
            <a:r>
              <a:rPr lang="nl-NL" dirty="0"/>
              <a:t>De eisen 1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45141F4-8514-467D-A480-5D14AA5CFCF5}"/>
              </a:ext>
            </a:extLst>
          </p:cNvPr>
          <p:cNvSpPr txBox="1"/>
          <p:nvPr/>
        </p:nvSpPr>
        <p:spPr>
          <a:xfrm rot="1838396">
            <a:off x="8309029" y="1030545"/>
            <a:ext cx="22116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r>
              <a:rPr lang="nl-NL" sz="3600" dirty="0">
                <a:solidFill>
                  <a:srgbClr val="60B54D"/>
                </a:solidFill>
              </a:rPr>
              <a:t>reanimatie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1877F19-30F7-BB52-8FAE-01FCAE7C5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23" y="0"/>
            <a:ext cx="8130823" cy="3265218"/>
          </a:xfrm>
          <a:prstGeom prst="rect">
            <a:avLst/>
          </a:prstGeom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7D532FED-1B18-476B-9488-0242CDA62D0F}"/>
              </a:ext>
            </a:extLst>
          </p:cNvPr>
          <p:cNvSpPr/>
          <p:nvPr/>
        </p:nvSpPr>
        <p:spPr>
          <a:xfrm>
            <a:off x="199292" y="3131584"/>
            <a:ext cx="5960962" cy="248855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Pijl: omlaag 10">
            <a:extLst>
              <a:ext uri="{FF2B5EF4-FFF2-40B4-BE49-F238E27FC236}">
                <a16:creationId xmlns:a16="http://schemas.microsoft.com/office/drawing/2014/main" id="{50741611-1C6D-00D3-02EE-ADCA8D7DA748}"/>
              </a:ext>
            </a:extLst>
          </p:cNvPr>
          <p:cNvSpPr/>
          <p:nvPr/>
        </p:nvSpPr>
        <p:spPr>
          <a:xfrm rot="3802611">
            <a:off x="5408488" y="2689434"/>
            <a:ext cx="484632" cy="26643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dirty="0"/>
              <a:t>West  - Europees</a:t>
            </a:r>
          </a:p>
        </p:txBody>
      </p:sp>
      <p:sp>
        <p:nvSpPr>
          <p:cNvPr id="12" name="Pijl: omlaag 11">
            <a:extLst>
              <a:ext uri="{FF2B5EF4-FFF2-40B4-BE49-F238E27FC236}">
                <a16:creationId xmlns:a16="http://schemas.microsoft.com/office/drawing/2014/main" id="{30DE5F07-6336-66C0-2935-8ABA8E3E737C}"/>
              </a:ext>
            </a:extLst>
          </p:cNvPr>
          <p:cNvSpPr/>
          <p:nvPr/>
        </p:nvSpPr>
        <p:spPr>
          <a:xfrm rot="5400000">
            <a:off x="4365134" y="4869926"/>
            <a:ext cx="484632" cy="26643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dirty="0"/>
              <a:t>Op kentering</a:t>
            </a:r>
          </a:p>
        </p:txBody>
      </p:sp>
    </p:spTree>
    <p:extLst>
      <p:ext uri="{BB962C8B-B14F-4D97-AF65-F5344CB8AC3E}">
        <p14:creationId xmlns:p14="http://schemas.microsoft.com/office/powerpoint/2010/main" val="168758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9ACE853-188D-4463-B56B-015F2E93D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8376C8F-5639-4C61-97CD-68B744AD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5" name="Afbeelding 4">
            <a:hlinkClick r:id="rId3"/>
            <a:extLst>
              <a:ext uri="{FF2B5EF4-FFF2-40B4-BE49-F238E27FC236}">
                <a16:creationId xmlns:a16="http://schemas.microsoft.com/office/drawing/2014/main" id="{22D71B39-30EE-448F-834C-316794026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88"/>
            <a:ext cx="7743464" cy="683431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Afbeelding 5">
            <a:hlinkClick r:id="rId5"/>
            <a:extLst>
              <a:ext uri="{FF2B5EF4-FFF2-40B4-BE49-F238E27FC236}">
                <a16:creationId xmlns:a16="http://schemas.microsoft.com/office/drawing/2014/main" id="{1D00FCFB-F147-41F2-9508-A04316E1A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7901" y="1388962"/>
            <a:ext cx="5021463" cy="4519914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2F079D2-23EC-4E00-B21A-A07971E84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441" y="0"/>
            <a:ext cx="3610336" cy="1325563"/>
          </a:xfrm>
          <a:ln w="47625">
            <a:gradFill>
              <a:gsLst>
                <a:gs pos="53280">
                  <a:srgbClr val="C0D0EB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/>
          </a:bodyPr>
          <a:lstStyle/>
          <a:p>
            <a:r>
              <a:rPr lang="nl-NL" sz="2400" dirty="0">
                <a:solidFill>
                  <a:srgbClr val="60B54D"/>
                </a:solidFill>
              </a:rPr>
              <a:t>Figuur met link: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3593D2C-E6A6-4B2B-87E7-B04C603280B2}"/>
              </a:ext>
            </a:extLst>
          </p:cNvPr>
          <p:cNvSpPr txBox="1">
            <a:spLocks/>
          </p:cNvSpPr>
          <p:nvPr/>
        </p:nvSpPr>
        <p:spPr>
          <a:xfrm>
            <a:off x="4827740" y="5782632"/>
            <a:ext cx="9174271" cy="1075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88044"/>
                </a:solidFill>
                <a:latin typeface="Lucida Sans" panose="020B0602040502020204" pitchFamily="34" charset="0"/>
                <a:ea typeface="+mj-ea"/>
                <a:cs typeface="Lucida Sans" panose="020B0602040502020204" pitchFamily="34" charset="0"/>
              </a:defRPr>
            </a:lvl1pPr>
          </a:lstStyle>
          <a:p>
            <a:r>
              <a:rPr lang="nl-NL" dirty="0"/>
              <a:t>De eisen 2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E11A5B90-A2D6-4DA3-94A6-B67424B686D5}"/>
              </a:ext>
            </a:extLst>
          </p:cNvPr>
          <p:cNvSpPr/>
          <p:nvPr/>
        </p:nvSpPr>
        <p:spPr>
          <a:xfrm>
            <a:off x="659757" y="4696472"/>
            <a:ext cx="2062244" cy="103593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Pijl: rechts 8">
            <a:extLst>
              <a:ext uri="{FF2B5EF4-FFF2-40B4-BE49-F238E27FC236}">
                <a16:creationId xmlns:a16="http://schemas.microsoft.com/office/drawing/2014/main" id="{4998AF5F-AACD-4E8F-A3CC-6ED6303A1098}"/>
              </a:ext>
            </a:extLst>
          </p:cNvPr>
          <p:cNvSpPr/>
          <p:nvPr/>
        </p:nvSpPr>
        <p:spPr>
          <a:xfrm rot="21128153">
            <a:off x="2709833" y="4484680"/>
            <a:ext cx="4756766" cy="7525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Bekijken en toepassen bij andere onderdelen</a:t>
            </a:r>
          </a:p>
        </p:txBody>
      </p:sp>
    </p:spTree>
    <p:extLst>
      <p:ext uri="{BB962C8B-B14F-4D97-AF65-F5344CB8AC3E}">
        <p14:creationId xmlns:p14="http://schemas.microsoft.com/office/powerpoint/2010/main" val="102221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F079D2-23EC-4E00-B21A-A07971E84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1" y="365125"/>
            <a:ext cx="4336647" cy="1325563"/>
          </a:xfrm>
        </p:spPr>
        <p:txBody>
          <a:bodyPr/>
          <a:lstStyle/>
          <a:p>
            <a:pPr algn="l"/>
            <a:r>
              <a:rPr lang="nl-NL" dirty="0">
                <a:hlinkClick r:id="rId3"/>
              </a:rPr>
              <a:t>Praktisch aan de slag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8376C8F-5639-4C61-97CD-68B744AD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5" name="Afbeelding 4">
            <a:hlinkClick r:id="rId4"/>
            <a:extLst>
              <a:ext uri="{FF2B5EF4-FFF2-40B4-BE49-F238E27FC236}">
                <a16:creationId xmlns:a16="http://schemas.microsoft.com/office/drawing/2014/main" id="{22D71B39-30EE-448F-834C-316794026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708" y="136525"/>
            <a:ext cx="7743464" cy="683431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7E9DE69F-F228-48FF-899C-2C10FF71EE24}"/>
              </a:ext>
            </a:extLst>
          </p:cNvPr>
          <p:cNvSpPr/>
          <p:nvPr/>
        </p:nvSpPr>
        <p:spPr>
          <a:xfrm>
            <a:off x="5023414" y="1825906"/>
            <a:ext cx="2349660" cy="320618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Diazoom 14">
                <a:extLst>
                  <a:ext uri="{FF2B5EF4-FFF2-40B4-BE49-F238E27FC236}">
                    <a16:creationId xmlns:a16="http://schemas.microsoft.com/office/drawing/2014/main" id="{A5AF69FA-9893-4768-A656-50B5C278511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1932908"/>
                  </p:ext>
                </p:extLst>
              </p:nvPr>
            </p:nvGraphicFramePr>
            <p:xfrm>
              <a:off x="216061" y="1655763"/>
              <a:ext cx="2752667" cy="1548375"/>
            </p:xfrm>
            <a:graphic>
              <a:graphicData uri="http://schemas.microsoft.com/office/powerpoint/2016/slidezoom">
                <pslz:sldZm>
                  <pslz:sldZmObj sldId="263" cId="75089277">
                    <pslz:zmPr id="{CFE62AB7-E8C5-4D4B-8DDD-807F8E2CAAE7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667" cy="15483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107950" dist="12700" dir="5400000" algn="ctr">
                            <a:srgbClr val="000000"/>
                          </a:outerShdw>
                        </a:effectLst>
                        <a:scene3d>
                          <a:camera prst="orthographicFront">
                            <a:rot lat="0" lon="0" rev="0"/>
                          </a:camera>
                          <a:lightRig rig="soft" dir="t">
                            <a:rot lat="0" lon="0" rev="0"/>
                          </a:lightRig>
                        </a:scene3d>
                        <a:sp3d contourW="44450" prstMaterial="matte">
                          <a:bevelT w="63500" h="63500" prst="artDeco"/>
                          <a:contourClr>
                            <a:srgbClr val="FFFFFF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Diazoom 1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A5AF69FA-9893-4768-A656-50B5C278511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6061" y="1655763"/>
                <a:ext cx="2752667" cy="1548375"/>
              </a:xfrm>
              <a:prstGeom prst="rect">
                <a:avLst/>
              </a:prstGeom>
              <a:ln w="3175"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Diazoom 16">
                <a:extLst>
                  <a:ext uri="{FF2B5EF4-FFF2-40B4-BE49-F238E27FC236}">
                    <a16:creationId xmlns:a16="http://schemas.microsoft.com/office/drawing/2014/main" id="{8D6195C4-F4FB-479E-B5B5-8AE9719E067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58687363"/>
                  </p:ext>
                </p:extLst>
              </p:nvPr>
            </p:nvGraphicFramePr>
            <p:xfrm>
              <a:off x="216061" y="3317594"/>
              <a:ext cx="2752667" cy="1548375"/>
            </p:xfrm>
            <a:graphic>
              <a:graphicData uri="http://schemas.microsoft.com/office/powerpoint/2016/slidezoom">
                <pslz:sldZm>
                  <pslz:sldZmObj sldId="264" cId="3389076930">
                    <pslz:zmPr id="{A47F4B5E-2C04-4D57-9CA0-20436F8F7567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667" cy="15483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107950" dist="12700" dir="5400000" algn="ctr">
                            <a:srgbClr val="000000"/>
                          </a:outerShdw>
                        </a:effectLst>
                        <a:scene3d>
                          <a:camera prst="orthographicFront">
                            <a:rot lat="0" lon="0" rev="0"/>
                          </a:camera>
                          <a:lightRig rig="soft" dir="t">
                            <a:rot lat="0" lon="0" rev="0"/>
                          </a:lightRig>
                        </a:scene3d>
                        <a:sp3d contourW="44450" prstMaterial="matte">
                          <a:bevelT w="63500" h="63500" prst="artDeco"/>
                          <a:contourClr>
                            <a:srgbClr val="FFFFFF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Diazoom 16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8D6195C4-F4FB-479E-B5B5-8AE9719E067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6061" y="3317594"/>
                <a:ext cx="2752667" cy="1548375"/>
              </a:xfrm>
              <a:prstGeom prst="rect">
                <a:avLst/>
              </a:prstGeom>
              <a:ln w="3175"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Diazoom 18">
                <a:extLst>
                  <a:ext uri="{FF2B5EF4-FFF2-40B4-BE49-F238E27FC236}">
                    <a16:creationId xmlns:a16="http://schemas.microsoft.com/office/drawing/2014/main" id="{264BBFEE-12E3-4F5F-AEAA-A1677BA421A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97947341"/>
                  </p:ext>
                </p:extLst>
              </p:nvPr>
            </p:nvGraphicFramePr>
            <p:xfrm>
              <a:off x="216061" y="4988950"/>
              <a:ext cx="2752667" cy="1548375"/>
            </p:xfrm>
            <a:graphic>
              <a:graphicData uri="http://schemas.microsoft.com/office/powerpoint/2016/slidezoom">
                <pslz:sldZm>
                  <pslz:sldZmObj sldId="269" cId="483908633">
                    <pslz:zmPr id="{191B241D-D02C-4AAF-88F4-31FC585017D2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52667" cy="15483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  <a:effectLst>
                          <a:outerShdw blurRad="107950" dist="12700" dir="5400000" algn="ctr">
                            <a:srgbClr val="000000"/>
                          </a:outerShdw>
                        </a:effectLst>
                        <a:scene3d>
                          <a:camera prst="orthographicFront">
                            <a:rot lat="0" lon="0" rev="0"/>
                          </a:camera>
                          <a:lightRig rig="soft" dir="t">
                            <a:rot lat="0" lon="0" rev="0"/>
                          </a:lightRig>
                        </a:scene3d>
                        <a:sp3d contourW="44450" prstMaterial="matte">
                          <a:bevelT w="63500" h="63500" prst="artDeco"/>
                          <a:contourClr>
                            <a:srgbClr val="FFFFFF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Diazoom 18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264BBFEE-12E3-4F5F-AEAA-A1677BA421A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16061" y="4988950"/>
                <a:ext cx="2752667" cy="1548375"/>
              </a:xfrm>
              <a:prstGeom prst="rect">
                <a:avLst/>
              </a:prstGeom>
              <a:ln w="3175"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8524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98DAF3-192B-4713-AAEE-D4B4E0DB4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Assisteren Instructeur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30D816-4D1E-4E65-95BA-67BD22BAD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Wat mag je?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Wat moet je kunnen?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Wat zijn de aandachtspunten?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EF31252-E9F7-4BCC-9B2C-45C4A299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820AEB0-D382-4E34-911A-E932EA7F4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708" y="1540218"/>
            <a:ext cx="6287292" cy="41892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B7D9E98-38FF-4A27-AD19-DA15178B188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536" y="1825625"/>
            <a:ext cx="498664" cy="4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E864BA28-07B7-40B8-8FC3-0849DD756AC0}"/>
              </a:ext>
            </a:extLst>
          </p:cNvPr>
          <p:cNvSpPr txBox="1"/>
          <p:nvPr/>
        </p:nvSpPr>
        <p:spPr>
          <a:xfrm>
            <a:off x="838200" y="5831530"/>
            <a:ext cx="955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06AB3"/>
                </a:solidFill>
              </a:rPr>
              <a:t>Maak een afspraak met een instructeur om te assisteren</a:t>
            </a:r>
          </a:p>
        </p:txBody>
      </p:sp>
    </p:spTree>
    <p:extLst>
      <p:ext uri="{BB962C8B-B14F-4D97-AF65-F5344CB8AC3E}">
        <p14:creationId xmlns:p14="http://schemas.microsoft.com/office/powerpoint/2010/main" val="75089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vak 15"/>
          <p:cNvSpPr txBox="1"/>
          <p:nvPr/>
        </p:nvSpPr>
        <p:spPr>
          <a:xfrm>
            <a:off x="10303861" y="6276871"/>
            <a:ext cx="156197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333" i="1" dirty="0">
                <a:solidFill>
                  <a:schemeClr val="bg1">
                    <a:lumMod val="50000"/>
                  </a:schemeClr>
                </a:solidFill>
                <a:latin typeface="Lucida Sans Std"/>
                <a:cs typeface="Lucida Sans Std"/>
              </a:rPr>
              <a:t>Slide 3 van 16</a:t>
            </a:r>
            <a:endParaRPr lang="nl-NL" sz="1333" i="1" dirty="0">
              <a:solidFill>
                <a:schemeClr val="bg1">
                  <a:lumMod val="50000"/>
                </a:schemeClr>
              </a:solidFill>
              <a:latin typeface="Lucida Sans Serif"/>
              <a:cs typeface="Lucida Sans Serif"/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418072" y="1941159"/>
            <a:ext cx="539312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>
              <a:latin typeface="Lucida Sans Serif"/>
              <a:cs typeface="Lucida Sans Serif"/>
            </a:endParaRPr>
          </a:p>
          <a:p>
            <a:pPr marL="380990" indent="-380990">
              <a:buBlip>
                <a:blip r:embed="rId2"/>
              </a:buBlip>
            </a:pPr>
            <a:r>
              <a:rPr lang="nl-NL" sz="2800" dirty="0">
                <a:latin typeface="Lucida Sans Serif"/>
                <a:cs typeface="Lucida Sans Serif"/>
              </a:rPr>
              <a:t>Door te doen!</a:t>
            </a:r>
          </a:p>
          <a:p>
            <a:pPr marL="838190" lvl="1" indent="-380990">
              <a:buBlip>
                <a:blip r:embed="rId2"/>
              </a:buBlip>
            </a:pPr>
            <a:endParaRPr lang="nl-NL" sz="2800" dirty="0">
              <a:latin typeface="Lucida Sans Serif"/>
              <a:cs typeface="Lucida Sans Serif"/>
            </a:endParaRPr>
          </a:p>
          <a:p>
            <a:pPr marL="838190" lvl="1" indent="-380990">
              <a:buBlip>
                <a:blip r:embed="rId2"/>
              </a:buBlip>
            </a:pPr>
            <a:r>
              <a:rPr lang="nl-NL" sz="2800" dirty="0">
                <a:latin typeface="Lucida Sans Serif"/>
                <a:cs typeface="Lucida Sans Serif"/>
              </a:rPr>
              <a:t>Lezen, luisteren, kijken doet hij thuis</a:t>
            </a:r>
          </a:p>
          <a:p>
            <a:pPr marL="838190" lvl="1" indent="-380990">
              <a:buBlip>
                <a:blip r:embed="rId2"/>
              </a:buBlip>
            </a:pPr>
            <a:endParaRPr lang="nl-NL" sz="2800" dirty="0">
              <a:latin typeface="Lucida Sans Serif"/>
              <a:cs typeface="Lucida Sans Serif"/>
            </a:endParaRPr>
          </a:p>
          <a:p>
            <a:pPr marL="838190" lvl="1" indent="-380990">
              <a:buBlip>
                <a:blip r:embed="rId2"/>
              </a:buBlip>
            </a:pPr>
            <a:r>
              <a:rPr lang="nl-NL" sz="2800" dirty="0">
                <a:latin typeface="Lucida Sans Serif"/>
                <a:cs typeface="Lucida Sans Serif"/>
              </a:rPr>
              <a:t>Een cursist komt bij ons om te doen</a:t>
            </a:r>
          </a:p>
          <a:p>
            <a:pPr marL="1295390" lvl="2" indent="-380990">
              <a:buBlip>
                <a:blip r:embed="rId2"/>
              </a:buBlip>
            </a:pPr>
            <a:r>
              <a:rPr lang="nl-NL" sz="2800" dirty="0">
                <a:latin typeface="Lucida Sans Serif"/>
                <a:cs typeface="Lucida Sans Serif"/>
              </a:rPr>
              <a:t>Gestructureerd, veilig, leuk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509" y="0"/>
            <a:ext cx="5382491" cy="685800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542" y="-1530679"/>
            <a:ext cx="9639756" cy="10776581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300305" y="467934"/>
            <a:ext cx="6509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FF6600"/>
                </a:solidFill>
                <a:latin typeface="Lucida Sans Serif"/>
                <a:cs typeface="Lucida Sans Serif"/>
              </a:rPr>
              <a:t>Hoe leert iemand het beste?</a:t>
            </a:r>
          </a:p>
        </p:txBody>
      </p:sp>
    </p:spTree>
    <p:extLst>
      <p:ext uri="{BB962C8B-B14F-4D97-AF65-F5344CB8AC3E}">
        <p14:creationId xmlns:p14="http://schemas.microsoft.com/office/powerpoint/2010/main" val="3940158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, schermopname&#10;&#10;Automatisch gegenereerde beschrijving">
            <a:extLst>
              <a:ext uri="{FF2B5EF4-FFF2-40B4-BE49-F238E27FC236}">
                <a16:creationId xmlns:a16="http://schemas.microsoft.com/office/drawing/2014/main" id="{1249AA3A-E668-BE63-C830-DD7646C10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04775"/>
            <a:ext cx="6654800" cy="3743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Tijdelijke aanduiding voor inhoud 5" descr="Afbeelding met tekst, hemel, gebouw, bouw&#10;&#10;Automatisch gegenereerde beschrijving">
            <a:extLst>
              <a:ext uri="{FF2B5EF4-FFF2-40B4-BE49-F238E27FC236}">
                <a16:creationId xmlns:a16="http://schemas.microsoft.com/office/drawing/2014/main" id="{082B9FC8-6922-973F-160D-D2F3C5348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9" y="2780505"/>
            <a:ext cx="6859413" cy="3858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B648C8-FDFA-95CB-7353-6E7EF5B10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10" name="Afbeelding 9" descr="Afbeelding met tekst, klei, pottenbakkersschijf, wiel&#10;&#10;Automatisch gegenereerde beschrijving">
            <a:extLst>
              <a:ext uri="{FF2B5EF4-FFF2-40B4-BE49-F238E27FC236}">
                <a16:creationId xmlns:a16="http://schemas.microsoft.com/office/drawing/2014/main" id="{B68437DF-891C-E133-5D16-9F38DE490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44" y="2190751"/>
            <a:ext cx="6620931" cy="3724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648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7054BB8-6BBB-5969-90F5-1EA0239C9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0" y="0"/>
            <a:ext cx="55245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47E008D-0179-9D16-136B-E7086BA4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87728" cy="1325563"/>
          </a:xfrm>
        </p:spPr>
        <p:txBody>
          <a:bodyPr/>
          <a:lstStyle/>
          <a:p>
            <a:r>
              <a:rPr lang="nl-NL" dirty="0"/>
              <a:t>Even oefenen – 2 Ronden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D038A9C-BF0A-7B35-048E-AD4F744E4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D5793C-C31E-A864-D900-CE364F09E9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24025" y="1825625"/>
            <a:ext cx="9591574" cy="4351338"/>
          </a:xfrm>
        </p:spPr>
        <p:txBody>
          <a:bodyPr/>
          <a:lstStyle/>
          <a:p>
            <a:r>
              <a:rPr lang="nl-NL" dirty="0"/>
              <a:t> Eerste keer set opbouwen</a:t>
            </a:r>
          </a:p>
          <a:p>
            <a:pPr lvl="1"/>
            <a:r>
              <a:rPr lang="nl-NL" dirty="0"/>
              <a:t>1 cursist: wordt geleverd</a:t>
            </a:r>
          </a:p>
          <a:p>
            <a:pPr lvl="1"/>
            <a:r>
              <a:rPr lang="nl-NL" dirty="0"/>
              <a:t>1 assistent</a:t>
            </a:r>
          </a:p>
          <a:p>
            <a:pPr lvl="1"/>
            <a:r>
              <a:rPr lang="nl-NL" dirty="0"/>
              <a:t>1 waarnemer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7DEBED0-BA44-65A7-879B-3564BA6674A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186" y="1816100"/>
            <a:ext cx="498664" cy="4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716A146-89A8-D8EC-7127-F9F7A4B560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2" y="-365760"/>
            <a:ext cx="9639756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27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01052-6111-B3FC-8970-A81F94832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4666A3B5-A9AC-261E-B75A-00B864F66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825" y="-269508"/>
            <a:ext cx="6187044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3B38738-A677-3DB0-A241-F088DC783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495223" cy="1325563"/>
          </a:xfrm>
        </p:spPr>
        <p:txBody>
          <a:bodyPr/>
          <a:lstStyle/>
          <a:p>
            <a:r>
              <a:rPr lang="nl-NL" dirty="0"/>
              <a:t>Even oefenen – 2 Ronden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0C5427-0EC5-389C-1574-3F59D6672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 Derde week: set opbouwen</a:t>
            </a:r>
          </a:p>
          <a:p>
            <a:pPr lvl="1"/>
            <a:r>
              <a:rPr lang="nl-NL" dirty="0"/>
              <a:t>1 cursist: wordt geleverd</a:t>
            </a:r>
          </a:p>
          <a:p>
            <a:pPr lvl="1"/>
            <a:r>
              <a:rPr lang="nl-NL" dirty="0"/>
              <a:t>1 assistent</a:t>
            </a:r>
          </a:p>
          <a:p>
            <a:pPr lvl="1"/>
            <a:r>
              <a:rPr lang="nl-NL" dirty="0"/>
              <a:t>1 waarnemer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C6C465-DBA9-3897-3F90-5DE42EFA9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7267826-6F81-5A63-23BB-0A39E8B086B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186" y="1816100"/>
            <a:ext cx="498664" cy="4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95CFE7E-048D-7C4B-5574-8ADFECBA76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62" y="-365760"/>
            <a:ext cx="9639756" cy="7315200"/>
          </a:xfrm>
          <a:prstGeom prst="rect">
            <a:avLst/>
          </a:prstGeom>
        </p:spPr>
      </p:pic>
      <p:sp>
        <p:nvSpPr>
          <p:cNvPr id="9" name="Pijl: gekromd omhoog 8">
            <a:hlinkClick r:id="rId5" action="ppaction://hlinksldjump"/>
            <a:extLst>
              <a:ext uri="{FF2B5EF4-FFF2-40B4-BE49-F238E27FC236}">
                <a16:creationId xmlns:a16="http://schemas.microsoft.com/office/drawing/2014/main" id="{A381DA4E-A051-00EB-C686-A5F1690753B5}"/>
              </a:ext>
            </a:extLst>
          </p:cNvPr>
          <p:cNvSpPr/>
          <p:nvPr/>
        </p:nvSpPr>
        <p:spPr>
          <a:xfrm rot="16013391">
            <a:off x="5434256" y="5765181"/>
            <a:ext cx="601884" cy="433525"/>
          </a:xfrm>
          <a:prstGeom prst="curvedUpArrow">
            <a:avLst/>
          </a:prstGeom>
          <a:solidFill>
            <a:srgbClr val="4FAB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4FA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11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3A1C15-A63A-4F08-9737-2C762C9AB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10725150" cy="4351338"/>
          </a:xfrm>
        </p:spPr>
        <p:txBody>
          <a:bodyPr/>
          <a:lstStyle/>
          <a:p>
            <a:r>
              <a:rPr lang="nl-NL" dirty="0"/>
              <a:t>Wat ga je doen?</a:t>
            </a:r>
          </a:p>
          <a:p>
            <a:pPr marL="0" indent="0">
              <a:buNone/>
            </a:pPr>
            <a:endParaRPr lang="nl-NL" dirty="0"/>
          </a:p>
          <a:p>
            <a:pPr lvl="1"/>
            <a:r>
              <a:rPr lang="nl-NL" dirty="0"/>
              <a:t>Verkennen nieuwe stek</a:t>
            </a:r>
          </a:p>
          <a:p>
            <a:pPr lvl="1"/>
            <a:r>
              <a:rPr lang="nl-NL" dirty="0"/>
              <a:t>Organiseren duik</a:t>
            </a:r>
          </a:p>
          <a:p>
            <a:pPr lvl="1"/>
            <a:r>
              <a:rPr lang="nl-NL" dirty="0"/>
              <a:t>Coördineren problemen</a:t>
            </a:r>
          </a:p>
          <a:p>
            <a:pPr lvl="1"/>
            <a:endParaRPr lang="nl-NL" dirty="0"/>
          </a:p>
          <a:p>
            <a:pPr marL="457200" lvl="1" indent="0">
              <a:buNone/>
            </a:pPr>
            <a:r>
              <a:rPr lang="nl-NL" dirty="0"/>
              <a:t>(Niet Beldert/Slijk Ewijk etc.)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594BDFE-7C00-4FA9-88B4-2D4CFC1E3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3666021-CAD2-48F0-937C-E1D019ED6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061" y="404712"/>
            <a:ext cx="8469628" cy="635222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8319D54-8A16-D3E8-9AA2-28E37CC094D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086" y="1749425"/>
            <a:ext cx="498664" cy="4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5337ED5E-493D-1928-63DC-5C25005E41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72" y="0"/>
            <a:ext cx="9639756" cy="73152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868FC3C-2B73-4938-9666-D2F75653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Duikcoördinator</a:t>
            </a:r>
          </a:p>
        </p:txBody>
      </p:sp>
    </p:spTree>
    <p:extLst>
      <p:ext uri="{BB962C8B-B14F-4D97-AF65-F5344CB8AC3E}">
        <p14:creationId xmlns:p14="http://schemas.microsoft.com/office/powerpoint/2010/main" val="3389076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B7A3E-7859-4A2E-B8C7-F91B11617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305"/>
            <a:ext cx="10515600" cy="1325563"/>
          </a:xfrm>
        </p:spPr>
        <p:txBody>
          <a:bodyPr/>
          <a:lstStyle/>
          <a:p>
            <a:pPr algn="l"/>
            <a:r>
              <a:rPr lang="nl-NL" dirty="0"/>
              <a:t>Verkennen stek</a:t>
            </a:r>
          </a:p>
        </p:txBody>
      </p:sp>
      <p:sp>
        <p:nvSpPr>
          <p:cNvPr id="13" name="Tijdelijke aanduiding voor inhoud 12">
            <a:extLst>
              <a:ext uri="{FF2B5EF4-FFF2-40B4-BE49-F238E27FC236}">
                <a16:creationId xmlns:a16="http://schemas.microsoft.com/office/drawing/2014/main" id="{E26CA93D-E39D-4D53-9DC3-246513650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Waar let je op?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95BF8FF-CFC1-4999-BC04-D7BB5EDB9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C9CEB3D-0E46-409D-92A4-ED3C3714C8B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536" y="1825625"/>
            <a:ext cx="498664" cy="4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11117AB-DC2C-4D21-8C68-784A05324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125" y="10951"/>
            <a:ext cx="4350875" cy="29054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4A356A3-3E8A-4C97-B967-BA40CB2910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42" y="3221801"/>
            <a:ext cx="3317111" cy="331711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3C8B053-7440-43CA-92D3-08FDBEBE34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2619" y="986941"/>
            <a:ext cx="3912729" cy="293454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958CC9C-333E-4022-83C9-A3A2415757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2111" y="3921488"/>
            <a:ext cx="5205664" cy="29259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4705A97-336D-4BC0-9C6B-01CCCF25C2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6842" y="3977502"/>
            <a:ext cx="4224281" cy="281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42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A22E5-368F-6AC6-78F4-FCF82330C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Verkennen stek – lijstje NOB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6BC415-90EB-314F-8C82-A11A1A0E4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Jij verzamelt relevante en complete informatie over een (voor jou) nieuwe duikstek en </a:t>
            </a:r>
          </a:p>
          <a:p>
            <a:r>
              <a:rPr lang="nl-NL" dirty="0"/>
              <a:t>je deelt die informatie met je buddy </a:t>
            </a:r>
          </a:p>
          <a:p>
            <a:r>
              <a:rPr lang="nl-NL" dirty="0"/>
              <a:t>Jij maak een gefaseerd plan voor de verkenning van de duikstek </a:t>
            </a:r>
          </a:p>
          <a:p>
            <a:r>
              <a:rPr lang="nl-NL" dirty="0"/>
              <a:t>Jij maakt een duikplan voor een (voor jou) nieuwe duikstek en je deelt dat met je buddy </a:t>
            </a:r>
          </a:p>
          <a:p>
            <a:r>
              <a:rPr lang="nl-NL" dirty="0"/>
              <a:t>Na afloop van de duik evalueer jij het duikplan met je buddy </a:t>
            </a:r>
          </a:p>
          <a:p>
            <a:r>
              <a:rPr lang="nl-NL" dirty="0"/>
              <a:t>Na afloop van de duik borg jij jullie ervaringen op deze nieuwe duikstek via een compleet ingevulde Check de Stek en een overdraagbaar duikplan.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04B733F-F546-8D8D-D544-2B9B3AD13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2487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FE307-7497-43A8-BB53-2B32EBD05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nl-NL" dirty="0"/>
              <a:t>Organiseren duik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EFBB8BB-5361-48B8-B382-95DB735EEF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11967"/>
            <a:ext cx="10515600" cy="560950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976D0F1-9F0C-43C2-8C02-49642C5DB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A0564BA-D3E0-4925-A867-7F692497E9FA}"/>
              </a:ext>
            </a:extLst>
          </p:cNvPr>
          <p:cNvSpPr/>
          <p:nvPr/>
        </p:nvSpPr>
        <p:spPr>
          <a:xfrm>
            <a:off x="0" y="927301"/>
            <a:ext cx="4329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nl-NL" dirty="0"/>
              <a:t>Coördineren problemen: 1. Voorkomen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74622AEB-5A52-4295-BF9D-CFEAF21FAB2C}"/>
              </a:ext>
            </a:extLst>
          </p:cNvPr>
          <p:cNvSpPr/>
          <p:nvPr/>
        </p:nvSpPr>
        <p:spPr>
          <a:xfrm>
            <a:off x="1180618" y="4062713"/>
            <a:ext cx="891251" cy="405114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611B2433-BC65-4B98-941F-2356F69E8669}"/>
              </a:ext>
            </a:extLst>
          </p:cNvPr>
          <p:cNvSpPr/>
          <p:nvPr/>
        </p:nvSpPr>
        <p:spPr>
          <a:xfrm>
            <a:off x="3211010" y="4006146"/>
            <a:ext cx="891251" cy="405114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02697384-D36F-434F-9BAD-4A9DF9EDF13D}"/>
              </a:ext>
            </a:extLst>
          </p:cNvPr>
          <p:cNvSpPr/>
          <p:nvPr/>
        </p:nvSpPr>
        <p:spPr>
          <a:xfrm>
            <a:off x="4385393" y="4005616"/>
            <a:ext cx="891251" cy="405114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B5F81E6B-14BE-4E07-8C83-98B2BA681036}"/>
              </a:ext>
            </a:extLst>
          </p:cNvPr>
          <p:cNvSpPr/>
          <p:nvPr/>
        </p:nvSpPr>
        <p:spPr>
          <a:xfrm>
            <a:off x="5071641" y="5226752"/>
            <a:ext cx="891251" cy="405114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A27CD2C4-C614-42B0-AA2E-2C53FE051020}"/>
              </a:ext>
            </a:extLst>
          </p:cNvPr>
          <p:cNvSpPr/>
          <p:nvPr/>
        </p:nvSpPr>
        <p:spPr>
          <a:xfrm>
            <a:off x="5962892" y="5791551"/>
            <a:ext cx="891251" cy="405114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29DE871D-8206-4651-8734-30A67B9498AC}"/>
              </a:ext>
            </a:extLst>
          </p:cNvPr>
          <p:cNvSpPr/>
          <p:nvPr/>
        </p:nvSpPr>
        <p:spPr>
          <a:xfrm>
            <a:off x="7548623" y="5825745"/>
            <a:ext cx="891251" cy="405114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1C2FC13C-D449-4995-B2BA-D9C66E965178}"/>
              </a:ext>
            </a:extLst>
          </p:cNvPr>
          <p:cNvSpPr/>
          <p:nvPr/>
        </p:nvSpPr>
        <p:spPr>
          <a:xfrm>
            <a:off x="9470021" y="2851969"/>
            <a:ext cx="891251" cy="405114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12B57476-9F4A-4383-8CB3-E10E081CE890}"/>
              </a:ext>
            </a:extLst>
          </p:cNvPr>
          <p:cNvSpPr/>
          <p:nvPr/>
        </p:nvSpPr>
        <p:spPr>
          <a:xfrm>
            <a:off x="0" y="6426856"/>
            <a:ext cx="4176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nl-NL" dirty="0"/>
              <a:t>Coördineren problemen: 2. Adviseren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51B9252-416C-FB31-5BD5-F914703257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11" t="26914" r="52691" b="1990"/>
          <a:stretch/>
        </p:blipFill>
        <p:spPr>
          <a:xfrm>
            <a:off x="9810749" y="3403176"/>
            <a:ext cx="2314575" cy="3365924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5E326D47-755C-4162-2499-513DBE998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460" y="3081153"/>
            <a:ext cx="1969532" cy="2043297"/>
          </a:xfrm>
          <a:prstGeom prst="rect">
            <a:avLst/>
          </a:prstGeom>
        </p:spPr>
      </p:pic>
      <p:sp>
        <p:nvSpPr>
          <p:cNvPr id="17" name="Rechthoek 16">
            <a:extLst>
              <a:ext uri="{FF2B5EF4-FFF2-40B4-BE49-F238E27FC236}">
                <a16:creationId xmlns:a16="http://schemas.microsoft.com/office/drawing/2014/main" id="{CD0A99A7-8722-74C0-FC2A-79B83402D63E}"/>
              </a:ext>
            </a:extLst>
          </p:cNvPr>
          <p:cNvSpPr/>
          <p:nvPr/>
        </p:nvSpPr>
        <p:spPr>
          <a:xfrm>
            <a:off x="10629900" y="5810249"/>
            <a:ext cx="195441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Dora</a:t>
            </a:r>
          </a:p>
        </p:txBody>
      </p:sp>
    </p:spTree>
    <p:extLst>
      <p:ext uri="{BB962C8B-B14F-4D97-AF65-F5344CB8AC3E}">
        <p14:creationId xmlns:p14="http://schemas.microsoft.com/office/powerpoint/2010/main" val="65197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999116-20AF-48A4-BC1F-4C61DC172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Coördineren problemen 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D4149E-1E79-48DB-83AE-6B8484A65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/>
          <a:lstStyle/>
          <a:p>
            <a:r>
              <a:rPr lang="nl-NL" dirty="0"/>
              <a:t>Zie vorige sheet</a:t>
            </a:r>
          </a:p>
          <a:p>
            <a:r>
              <a:rPr lang="nl-NL" dirty="0"/>
              <a:t>Volg reanimatie/hou het geldig</a:t>
            </a:r>
          </a:p>
          <a:p>
            <a:r>
              <a:rPr lang="nl-NL" dirty="0"/>
              <a:t>Doe </a:t>
            </a:r>
            <a:r>
              <a:rPr lang="nl-NL" dirty="0" err="1"/>
              <a:t>duikongevalsimulatie</a:t>
            </a:r>
            <a:endParaRPr lang="nl-NL" dirty="0"/>
          </a:p>
          <a:p>
            <a:pPr lvl="1"/>
            <a:r>
              <a:rPr lang="nl-NL" dirty="0"/>
              <a:t>Organiseren in zwembad</a:t>
            </a:r>
          </a:p>
          <a:p>
            <a:pPr lvl="1"/>
            <a:r>
              <a:rPr lang="nl-NL" dirty="0"/>
              <a:t>Wij leveren de cases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85D2B83-4E02-41D0-82C7-5528E629A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481113D-6431-4EEC-B056-E59A46F6A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66" y="1690688"/>
            <a:ext cx="5818208" cy="3878805"/>
          </a:xfrm>
          <a:prstGeom prst="rect">
            <a:avLst/>
          </a:prstGeom>
        </p:spPr>
      </p:pic>
      <p:sp>
        <p:nvSpPr>
          <p:cNvPr id="6" name="Pijl: gekromd omhoog 5">
            <a:hlinkClick r:id="rId4" action="ppaction://hlinksldjump"/>
            <a:extLst>
              <a:ext uri="{FF2B5EF4-FFF2-40B4-BE49-F238E27FC236}">
                <a16:creationId xmlns:a16="http://schemas.microsoft.com/office/drawing/2014/main" id="{A3DD4A72-C63E-42AB-9BF5-A0E210F394B5}"/>
              </a:ext>
            </a:extLst>
          </p:cNvPr>
          <p:cNvSpPr/>
          <p:nvPr/>
        </p:nvSpPr>
        <p:spPr>
          <a:xfrm rot="16013391">
            <a:off x="9361363" y="798545"/>
            <a:ext cx="601884" cy="433525"/>
          </a:xfrm>
          <a:prstGeom prst="curvedUpArrow">
            <a:avLst/>
          </a:prstGeom>
          <a:solidFill>
            <a:srgbClr val="4FAB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4FA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503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99198-6B3B-4CAC-B896-5241A63B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77"/>
            <a:ext cx="10515600" cy="1325563"/>
          </a:xfrm>
        </p:spPr>
        <p:txBody>
          <a:bodyPr/>
          <a:lstStyle/>
          <a:p>
            <a:r>
              <a:rPr lang="nl-NL" dirty="0"/>
              <a:t>Adviseren duikers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09C9B1-679B-4423-A817-85C4C8087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Twee ronden</a:t>
            </a:r>
          </a:p>
          <a:p>
            <a:pPr lvl="1"/>
            <a:r>
              <a:rPr lang="nl-NL" dirty="0"/>
              <a:t>1 adviseur</a:t>
            </a:r>
          </a:p>
          <a:p>
            <a:pPr lvl="1"/>
            <a:r>
              <a:rPr lang="nl-NL" dirty="0"/>
              <a:t>Hoe is advies?</a:t>
            </a:r>
          </a:p>
          <a:p>
            <a:pPr lvl="1"/>
            <a:r>
              <a:rPr lang="nl-NL" dirty="0"/>
              <a:t>Tips?</a:t>
            </a:r>
          </a:p>
          <a:p>
            <a:r>
              <a:rPr lang="nl-NL" dirty="0"/>
              <a:t>Tijd</a:t>
            </a:r>
          </a:p>
          <a:p>
            <a:pPr lvl="1"/>
            <a:r>
              <a:rPr lang="nl-NL" dirty="0"/>
              <a:t>10 minuten advies</a:t>
            </a:r>
          </a:p>
          <a:p>
            <a:pPr lvl="1"/>
            <a:r>
              <a:rPr lang="nl-NL" dirty="0"/>
              <a:t>5 minuten nabespreken</a:t>
            </a:r>
          </a:p>
          <a:p>
            <a:pPr lvl="1"/>
            <a:r>
              <a:rPr lang="nl-NL" dirty="0"/>
              <a:t>Formuleer conclusies naar groep.</a:t>
            </a:r>
          </a:p>
          <a:p>
            <a:pPr lvl="1"/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6C3E598-5198-42BC-9712-6BE891EE7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66D7C9E-314B-4B13-93AA-39F442DEE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063" y="1478103"/>
            <a:ext cx="5801784" cy="435133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779A1D0-6C9E-444B-8D69-B18383EAAA1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536" y="1825625"/>
            <a:ext cx="498664" cy="4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jl: gekromd omhoog 6">
            <a:hlinkClick r:id="rId4" action="ppaction://hlinksldjump"/>
            <a:extLst>
              <a:ext uri="{FF2B5EF4-FFF2-40B4-BE49-F238E27FC236}">
                <a16:creationId xmlns:a16="http://schemas.microsoft.com/office/drawing/2014/main" id="{5F143216-2FB9-4B7E-BD73-4E30A05F30AC}"/>
              </a:ext>
            </a:extLst>
          </p:cNvPr>
          <p:cNvSpPr/>
          <p:nvPr/>
        </p:nvSpPr>
        <p:spPr>
          <a:xfrm rot="16013391">
            <a:off x="9361363" y="799197"/>
            <a:ext cx="601884" cy="433525"/>
          </a:xfrm>
          <a:prstGeom prst="curvedUpArrow">
            <a:avLst/>
          </a:prstGeom>
          <a:solidFill>
            <a:srgbClr val="4FAB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4FA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908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E8B59D-C5AE-48E8-8C21-BBB30EEAE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Theorie en toets: zie boek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83D578-7136-4056-8191-BE6B70E5A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Doorlezen hst 1 &amp; 2.</a:t>
            </a:r>
          </a:p>
          <a:p>
            <a:r>
              <a:rPr lang="nl-NL" dirty="0"/>
              <a:t>Maak de proeftoetsen</a:t>
            </a:r>
          </a:p>
          <a:p>
            <a:r>
              <a:rPr lang="nl-NL" dirty="0"/>
              <a:t>Neem ze mee naar de les (volgende keer 1 &amp; 2)</a:t>
            </a:r>
          </a:p>
          <a:p>
            <a:r>
              <a:rPr lang="nl-NL" dirty="0"/>
              <a:t>Bespreek ze met de instructeur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24970B-7694-4D12-9948-E89A625D7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7887650-200D-4E2F-BB22-56B2F460D9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536" y="1825625"/>
            <a:ext cx="498664" cy="4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0118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349BB3-F26F-4981-ABBF-8E9581A30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Tot volgende keer..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9C0E7A-01AD-48A6-AD01-06ABFB347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01050" cy="4760370"/>
          </a:xfrm>
        </p:spPr>
        <p:txBody>
          <a:bodyPr>
            <a:normAutofit/>
          </a:bodyPr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Zijn er nog vragen/opmerkingen/tips</a:t>
            </a:r>
          </a:p>
          <a:p>
            <a:r>
              <a:rPr lang="nl-NL" dirty="0"/>
              <a:t>Lees het boek</a:t>
            </a:r>
          </a:p>
          <a:p>
            <a:r>
              <a:rPr lang="nl-NL" dirty="0"/>
              <a:t>Maak afspraken</a:t>
            </a:r>
          </a:p>
          <a:p>
            <a:r>
              <a:rPr lang="nl-NL" dirty="0"/>
              <a:t>Doe de toets</a:t>
            </a:r>
          </a:p>
          <a:p>
            <a:r>
              <a:rPr lang="nl-NL" dirty="0"/>
              <a:t>Vragen: </a:t>
            </a:r>
            <a:r>
              <a:rPr lang="nl-NL" dirty="0">
                <a:hlinkClick r:id="rId2"/>
              </a:rPr>
              <a:t>diving@kooltiel.nl</a:t>
            </a:r>
            <a:r>
              <a:rPr lang="nl-NL" dirty="0"/>
              <a:t>, </a:t>
            </a:r>
            <a:r>
              <a:rPr lang="nl-NL" dirty="0">
                <a:hlinkClick r:id="rId3"/>
              </a:rPr>
              <a:t>diving-1996@outlook.com</a:t>
            </a:r>
            <a:endParaRPr lang="nl-NL" dirty="0"/>
          </a:p>
          <a:p>
            <a:r>
              <a:rPr lang="nl-NL" dirty="0" err="1"/>
              <a:t>Oja</a:t>
            </a:r>
            <a:r>
              <a:rPr lang="nl-NL" dirty="0"/>
              <a:t>, en nog dit: je kan nog veel meer specialisaties volgen </a:t>
            </a:r>
            <a:r>
              <a:rPr lang="nl-NL" dirty="0">
                <a:sym typeface="Wingdings" panose="05000000000000000000" pitchFamily="2" charset="2"/>
              </a:rPr>
              <a:t></a:t>
            </a:r>
            <a:r>
              <a:rPr lang="nl-NL" dirty="0"/>
              <a:t> 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CB64C90-0109-46DE-9F1F-76D6B42AC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3*/Divemaster opleiding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E6744FD-1A82-9380-059F-CBC86B707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400" y="400049"/>
            <a:ext cx="4864100" cy="3648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4FC9A04-7651-582A-F5EC-6B4754C37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1733" y="4057259"/>
            <a:ext cx="2810267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7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3202</TotalTime>
  <Words>512</Words>
  <Application>Microsoft Office PowerPoint</Application>
  <PresentationFormat>Breedbeeld</PresentationFormat>
  <Paragraphs>118</Paragraphs>
  <Slides>19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6" baseType="lpstr">
      <vt:lpstr>Arial</vt:lpstr>
      <vt:lpstr>Calibri</vt:lpstr>
      <vt:lpstr>Lucida Sans</vt:lpstr>
      <vt:lpstr>Lucida Sans Serif</vt:lpstr>
      <vt:lpstr>Lucida Sans Std</vt:lpstr>
      <vt:lpstr>Wingdings</vt:lpstr>
      <vt:lpstr>Kantoorthema</vt:lpstr>
      <vt:lpstr>3* Duikopleiding</vt:lpstr>
      <vt:lpstr>Vooraf</vt:lpstr>
      <vt:lpstr>PowerPoint-presentatie</vt:lpstr>
      <vt:lpstr>De eisen 1</vt:lpstr>
      <vt:lpstr>Figuur met link:</vt:lpstr>
      <vt:lpstr>Praktisch aan de slag</vt:lpstr>
      <vt:lpstr>Assisteren Instructeur</vt:lpstr>
      <vt:lpstr>PowerPoint-presentatie</vt:lpstr>
      <vt:lpstr>PowerPoint-presentatie</vt:lpstr>
      <vt:lpstr>Even oefenen – 2 Ronden</vt:lpstr>
      <vt:lpstr>Even oefenen – 2 Ronden</vt:lpstr>
      <vt:lpstr>Duikcoördinator</vt:lpstr>
      <vt:lpstr>Verkennen stek</vt:lpstr>
      <vt:lpstr>Verkennen stek – lijstje NOB</vt:lpstr>
      <vt:lpstr>Organiseren duik</vt:lpstr>
      <vt:lpstr>Coördineren problemen  </vt:lpstr>
      <vt:lpstr>Adviseren duikers </vt:lpstr>
      <vt:lpstr>Theorie en toets: zie boek</vt:lpstr>
      <vt:lpstr>Tot volgende keer..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 en Nelleke Kool</dc:creator>
  <cp:lastModifiedBy>Rob en Nelleke Kool</cp:lastModifiedBy>
  <cp:revision>146</cp:revision>
  <dcterms:created xsi:type="dcterms:W3CDTF">2017-06-17T11:10:25Z</dcterms:created>
  <dcterms:modified xsi:type="dcterms:W3CDTF">2024-10-15T10:49:26Z</dcterms:modified>
</cp:coreProperties>
</file>