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7"/>
  </p:notesMasterIdLst>
  <p:sldIdLst>
    <p:sldId id="257" r:id="rId2"/>
    <p:sldId id="283" r:id="rId3"/>
    <p:sldId id="258" r:id="rId4"/>
    <p:sldId id="455" r:id="rId5"/>
    <p:sldId id="259" r:id="rId6"/>
    <p:sldId id="260" r:id="rId7"/>
    <p:sldId id="263" r:id="rId8"/>
    <p:sldId id="264" r:id="rId9"/>
    <p:sldId id="284" r:id="rId10"/>
    <p:sldId id="265" r:id="rId11"/>
    <p:sldId id="261" r:id="rId12"/>
    <p:sldId id="267" r:id="rId13"/>
    <p:sldId id="273" r:id="rId14"/>
    <p:sldId id="274" r:id="rId15"/>
    <p:sldId id="275" r:id="rId16"/>
    <p:sldId id="457" r:id="rId17"/>
    <p:sldId id="268" r:id="rId18"/>
    <p:sldId id="269" r:id="rId19"/>
    <p:sldId id="286" r:id="rId20"/>
    <p:sldId id="288" r:id="rId21"/>
    <p:sldId id="280" r:id="rId22"/>
    <p:sldId id="289" r:id="rId23"/>
    <p:sldId id="282" r:id="rId24"/>
    <p:sldId id="456" r:id="rId25"/>
    <p:sldId id="27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 en Nelleke Kool" initials="ReNK" lastIdx="1" clrIdx="0">
    <p:extLst>
      <p:ext uri="{19B8F6BF-5375-455C-9EA6-DF929625EA0E}">
        <p15:presenceInfo xmlns:p15="http://schemas.microsoft.com/office/powerpoint/2012/main" userId="d2d438272ec5561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044"/>
    <a:srgbClr val="5DB14C"/>
    <a:srgbClr val="4FA849"/>
    <a:srgbClr val="106AB3"/>
    <a:srgbClr val="0F6AB3"/>
    <a:srgbClr val="4FAB4B"/>
    <a:srgbClr val="60B54D"/>
    <a:srgbClr val="179EDA"/>
    <a:srgbClr val="F47A43"/>
    <a:srgbClr val="EF7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94" autoAdjust="0"/>
  </p:normalViewPr>
  <p:slideViewPr>
    <p:cSldViewPr snapToGrid="0">
      <p:cViewPr varScale="1">
        <p:scale>
          <a:sx n="68" d="100"/>
          <a:sy n="68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AD8A9-69BD-4A2C-9CF4-7B7CAF875036}" type="datetimeFigureOut">
              <a:rPr lang="nl-NL" smtClean="0"/>
              <a:t>21-10-2024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6E35B-D865-477B-920F-A913517414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5573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6F7DC-8052-40AE-A4C8-8D1A925766A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699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95468-AF0A-415D-8D03-ED9C405C7D29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8592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/>
              <a:t>De proef met de injectiespuiten uit laten voeren, er ontstaan bellen, filmpje </a:t>
            </a:r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0A6EF6F-4C54-4CCB-BD66-DB2CB2FD6285}" type="slidenum">
              <a:rPr lang="nl-NL" altLang="nl-NL" sz="1200" smtClean="0">
                <a:latin typeface="Arial" panose="020B0604020202020204" pitchFamily="34" charset="0"/>
              </a:rPr>
              <a:pPr/>
              <a:t>6</a:t>
            </a:fld>
            <a:endParaRPr lang="nl-NL" altLang="nl-NL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998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/>
              <a:t>Wij zijn geen medicus blijf daar aan denken   Problemen met bloed aan en of afvoer</a:t>
            </a:r>
          </a:p>
        </p:txBody>
      </p:sp>
      <p:sp>
        <p:nvSpPr>
          <p:cNvPr id="2458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9CE56F3-0069-44F8-BE02-9B9525318626}" type="slidenum">
              <a:rPr lang="nl-NL" altLang="nl-NL" sz="1200" smtClean="0">
                <a:latin typeface="Arial" panose="020B0604020202020204" pitchFamily="34" charset="0"/>
              </a:rPr>
              <a:pPr/>
              <a:t>7</a:t>
            </a:fld>
            <a:endParaRPr lang="nl-NL" altLang="nl-NL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479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22B17DC-848A-4A6B-A30D-80D28FA4278A}" type="slidenum">
              <a:rPr lang="nl-NL" altLang="nl-NL" sz="1200" smtClean="0">
                <a:latin typeface="Arial" panose="020B0604020202020204" pitchFamily="34" charset="0"/>
              </a:rPr>
              <a:pPr/>
              <a:t>8</a:t>
            </a:fld>
            <a:endParaRPr lang="nl-NL" altLang="nl-NL" sz="1200">
              <a:latin typeface="Arial" panose="020B0604020202020204" pitchFamily="34" charset="0"/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33714F6-EB4D-4B39-8EFE-826498FA4DCA}" type="slidenum">
              <a:rPr lang="en-US" altLang="nl-NL" sz="1200">
                <a:latin typeface="Arial" panose="020B0604020202020204" pitchFamily="34" charset="0"/>
              </a:rPr>
              <a:pPr algn="r" eaLnBrk="1" hangingPunct="1"/>
              <a:t>8</a:t>
            </a:fld>
            <a:endParaRPr lang="en-US" altLang="nl-NL" sz="1200">
              <a:latin typeface="Arial" panose="020B0604020202020204" pitchFamily="34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nl-NL" altLang="nl-NL"/>
              <a:t>Uitleg doorbloeding goede doorbloeding snel opslaan van bellen en ook weer afvoer. Slechte doorbloeding exact anders om dus</a:t>
            </a:r>
          </a:p>
          <a:p>
            <a:pPr eaLnBrk="1" hangingPunct="1"/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16921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FC9D6DC-3F20-4135-A8A2-5BF7DC7CEB45}" type="slidenum">
              <a:rPr lang="nl-NL" altLang="nl-NL" sz="1200" smtClean="0">
                <a:latin typeface="Arial" panose="020B0604020202020204" pitchFamily="34" charset="0"/>
              </a:rPr>
              <a:pPr/>
              <a:t>10</a:t>
            </a:fld>
            <a:endParaRPr lang="nl-NL" altLang="nl-NL" sz="1200">
              <a:latin typeface="Arial" panose="020B0604020202020204" pitchFamily="34" charset="0"/>
            </a:endParaRPr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ECC122E-17ED-4108-A52D-4B367F1275B9}" type="slidenum">
              <a:rPr lang="en-US" altLang="nl-NL" sz="1200">
                <a:latin typeface="Arial" panose="020B0604020202020204" pitchFamily="34" charset="0"/>
              </a:rPr>
              <a:pPr algn="r" eaLnBrk="1" hangingPunct="1"/>
              <a:t>10</a:t>
            </a:fld>
            <a:endParaRPr lang="en-US" altLang="nl-NL" sz="1200">
              <a:latin typeface="Arial" panose="020B0604020202020204" pitchFamily="34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53049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/>
              <a:t>Uitleg over soorten bellen en het duikprofiel</a:t>
            </a:r>
          </a:p>
        </p:txBody>
      </p:sp>
      <p:sp>
        <p:nvSpPr>
          <p:cNvPr id="2253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71CD033-4A94-44F6-AD65-7AD3A54CAE31}" type="slidenum">
              <a:rPr lang="nl-NL" altLang="nl-NL" sz="1200" smtClean="0">
                <a:latin typeface="Arial" panose="020B0604020202020204" pitchFamily="34" charset="0"/>
              </a:rPr>
              <a:pPr/>
              <a:t>11</a:t>
            </a:fld>
            <a:endParaRPr lang="nl-NL" altLang="nl-NL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244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/>
              <a:t>Zaken werden vastgelegd als gevolg van onderzoek ervaring enz</a:t>
            </a:r>
          </a:p>
          <a:p>
            <a:endParaRPr lang="nl-NL" altLang="nl-NL"/>
          </a:p>
        </p:txBody>
      </p:sp>
      <p:sp>
        <p:nvSpPr>
          <p:cNvPr id="3277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7FEA772-EB38-4E3F-B2D8-4A8C69DF4D3A}" type="slidenum">
              <a:rPr lang="nl-NL" altLang="nl-NL" sz="1200" smtClean="0">
                <a:latin typeface="Arial" panose="020B0604020202020204" pitchFamily="34" charset="0"/>
              </a:rPr>
              <a:pPr/>
              <a:t>12</a:t>
            </a:fld>
            <a:endParaRPr lang="nl-NL" altLang="nl-NL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434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/>
              <a:t>Duiken we voor onze hobby of voor ons beroep? </a:t>
            </a:r>
          </a:p>
        </p:txBody>
      </p:sp>
      <p:sp>
        <p:nvSpPr>
          <p:cNvPr id="3584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90020B4-851C-47AF-BCFD-08B61463934A}" type="slidenum">
              <a:rPr lang="nl-NL" altLang="nl-NL" sz="1200" smtClean="0">
                <a:latin typeface="Arial" panose="020B0604020202020204" pitchFamily="34" charset="0"/>
              </a:rPr>
              <a:pPr/>
              <a:t>17</a:t>
            </a:fld>
            <a:endParaRPr lang="nl-NL" altLang="nl-NL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714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/>
              <a:t>Filmpje met het slachtoffer antwoord</a:t>
            </a:r>
          </a:p>
        </p:txBody>
      </p:sp>
      <p:sp>
        <p:nvSpPr>
          <p:cNvPr id="4301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B75B0B6-348B-44CA-BBE2-1C19A401872E}" type="slidenum">
              <a:rPr lang="nl-NL" altLang="nl-NL" sz="1200" smtClean="0">
                <a:latin typeface="Arial" panose="020B0604020202020204" pitchFamily="34" charset="0"/>
              </a:rPr>
              <a:pPr/>
              <a:t>18</a:t>
            </a:fld>
            <a:endParaRPr lang="nl-NL" altLang="nl-NL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079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78DEF5E0-F084-4773-11C3-8A1B9F1802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109" y="277090"/>
            <a:ext cx="8469745" cy="63523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2AD9-0863-4BD3-A14D-B2E485110C46}" type="datetime1">
              <a:rPr lang="nl-NL" smtClean="0"/>
              <a:t>21-10-2024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3*/Divemaster opleiding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2A205D1A-590C-4C45-A9F7-054030D9A6B5}"/>
              </a:ext>
            </a:extLst>
          </p:cNvPr>
          <p:cNvSpPr/>
          <p:nvPr userDrawn="1"/>
        </p:nvSpPr>
        <p:spPr>
          <a:xfrm>
            <a:off x="8610601" y="-331321"/>
            <a:ext cx="3581400" cy="7189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8DCD066-A101-4588-A488-2F78E9AEC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831"/>
            <a:ext cx="9292264" cy="718932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E0BCB60-7FD1-41BD-BC2E-79FED643C4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7543" y="4233308"/>
            <a:ext cx="1802748" cy="2488167"/>
          </a:xfrm>
          <a:prstGeom prst="rect">
            <a:avLst/>
          </a:prstGeom>
        </p:spPr>
      </p:pic>
      <p:pic>
        <p:nvPicPr>
          <p:cNvPr id="13" name="Afbeelding 12" descr="Afbeelding met tekst, cirkel, logo, Graphics&#10;&#10;Automatisch gegenereerde beschrijving">
            <a:extLst>
              <a:ext uri="{FF2B5EF4-FFF2-40B4-BE49-F238E27FC236}">
                <a16:creationId xmlns:a16="http://schemas.microsoft.com/office/drawing/2014/main" id="{5955597D-6F3A-2BE4-5931-7FAC071128D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826" y="1780711"/>
            <a:ext cx="2163488" cy="216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7285-8F00-4F7D-9837-1D3D6EED51CA}" type="datetime1">
              <a:rPr lang="nl-NL" smtClean="0"/>
              <a:t>21-10-2024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500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D77E-E86C-40B6-9795-3F53F6BC9255}" type="datetime1">
              <a:rPr lang="nl-NL" smtClean="0"/>
              <a:t>21-10-2024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6566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04DB4-934A-4CB4-8FC8-47052DED0024}" type="datetime1">
              <a:rPr lang="nl-NL" smtClean="0"/>
              <a:t>21-10-2024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8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7162-BAB9-466B-9B9A-CEB29C195BDF}" type="datetime1">
              <a:rPr lang="nl-NL" smtClean="0"/>
              <a:t>21-10-2024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187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191E-EBF3-4B41-9097-94CD92C6B8C2}" type="datetime1">
              <a:rPr lang="nl-NL" smtClean="0"/>
              <a:t>21-10-2024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7A7FDB0-04A9-4209-A6F9-215E5AA113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22" y="0"/>
            <a:ext cx="9639756" cy="808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0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BF00-0944-4B10-B582-553F0F4CC445}" type="datetime1">
              <a:rPr lang="nl-NL" smtClean="0"/>
              <a:t>21-10-2024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905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3310-A249-4284-92BC-251C8F0B0764}" type="datetime1">
              <a:rPr lang="nl-NL" smtClean="0"/>
              <a:t>21-10-2024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5157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A423C-8724-4EC7-B4FD-9ACA0DE408F3}" type="datetime1">
              <a:rPr lang="nl-NL" smtClean="0"/>
              <a:t>21-10-2024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5935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455B8-B5ED-41A5-A91A-5653F27DE7BB}" type="datetime1">
              <a:rPr lang="nl-NL" smtClean="0"/>
              <a:t>21-10-2024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312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8F8E-D45E-47C7-B7DC-6CE9EDC48DAB}" type="datetime1">
              <a:rPr lang="nl-NL" smtClean="0"/>
              <a:t>21-10-2024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608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DCE4CBB5-3341-46B2-AA2C-B8A73E8153B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3" y="-84843"/>
            <a:ext cx="1226529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CAD77-DD7B-43BA-A303-8BCB855D40FB}" type="datetime1">
              <a:rPr lang="nl-NL" smtClean="0"/>
              <a:t>21-10-2024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 dirty="0"/>
              <a:t>3*/Divemaster opleiding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1B8AA-CDE6-4FAC-B964-C03C65C26EBE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 descr="Afbeelding met tekst, cirkel, logo, Graphics&#10;&#10;Automatisch gegenereerde beschrijving">
            <a:extLst>
              <a:ext uri="{FF2B5EF4-FFF2-40B4-BE49-F238E27FC236}">
                <a16:creationId xmlns:a16="http://schemas.microsoft.com/office/drawing/2014/main" id="{2A316690-66EE-6A68-7102-30DEBF5CA29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504" y="6081203"/>
            <a:ext cx="703851" cy="7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88044"/>
          </a:solidFill>
          <a:latin typeface="Lucida Sans" panose="020B0602040502020204" pitchFamily="34" charset="0"/>
          <a:ea typeface="+mj-ea"/>
          <a:cs typeface="Lucida Sans" panose="020B06020405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hyperlink" Target="https://www.youtube.com/watch?v=mEWrVEok96Y&amp;t=14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6ojjjBEFME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hyperlink" Target="https://www.youtube.com/watch?v=6SpaGNLXFBU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diving-1996@outlook.com" TargetMode="External"/><Relationship Id="rId2" Type="http://schemas.openxmlformats.org/officeDocument/2006/relationships/hyperlink" Target="mailto:diving@kooltiel.n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7617922" y="-215616"/>
            <a:ext cx="4919241" cy="1139666"/>
          </a:xfrm>
        </p:spPr>
        <p:txBody>
          <a:bodyPr>
            <a:noAutofit/>
          </a:bodyPr>
          <a:lstStyle/>
          <a:p>
            <a:r>
              <a:rPr lang="en-GB" sz="4000" dirty="0"/>
              <a:t>3* Duikopleiding</a:t>
            </a:r>
          </a:p>
        </p:txBody>
      </p:sp>
      <p:sp>
        <p:nvSpPr>
          <p:cNvPr id="8" name="Ondertitel 2"/>
          <p:cNvSpPr>
            <a:spLocks noGrp="1"/>
          </p:cNvSpPr>
          <p:nvPr>
            <p:ph type="subTitle" idx="1"/>
          </p:nvPr>
        </p:nvSpPr>
        <p:spPr>
          <a:xfrm>
            <a:off x="92365" y="6003637"/>
            <a:ext cx="2373745" cy="669636"/>
          </a:xfrm>
        </p:spPr>
        <p:txBody>
          <a:bodyPr>
            <a:normAutofit/>
          </a:bodyPr>
          <a:lstStyle/>
          <a:p>
            <a:pPr eaLnBrk="1" hangingPunct="1"/>
            <a:r>
              <a:rPr lang="nl-NL" altLang="nl-NL" sz="2000" dirty="0">
                <a:solidFill>
                  <a:srgbClr val="0F6AB3"/>
                </a:solidFill>
              </a:rPr>
              <a:t>CMAS/NOB brevetopleiding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8A47A50-64B7-40E3-9FF8-3CE4474613FA}"/>
              </a:ext>
            </a:extLst>
          </p:cNvPr>
          <p:cNvSpPr/>
          <p:nvPr/>
        </p:nvSpPr>
        <p:spPr>
          <a:xfrm>
            <a:off x="2776554" y="854363"/>
            <a:ext cx="3665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Hoofdstuk 2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02C9754-ACC2-4CBF-B1FD-CB675BDA58AA}"/>
              </a:ext>
            </a:extLst>
          </p:cNvPr>
          <p:cNvSpPr/>
          <p:nvPr/>
        </p:nvSpPr>
        <p:spPr>
          <a:xfrm>
            <a:off x="2056908" y="4970978"/>
            <a:ext cx="384278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Decompressie </a:t>
            </a:r>
          </a:p>
          <a:p>
            <a:pPr algn="ctr"/>
            <a:r>
              <a:rPr lang="nl-N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en Luchtplanning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8F6B551-7E17-AE73-EF4F-BDCD988F875A}"/>
              </a:ext>
            </a:extLst>
          </p:cNvPr>
          <p:cNvSpPr txBox="1"/>
          <p:nvPr/>
        </p:nvSpPr>
        <p:spPr>
          <a:xfrm>
            <a:off x="8217876" y="1113692"/>
            <a:ext cx="4161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0F6AB3"/>
                </a:solidFill>
              </a:rPr>
              <a:t>Door: Rob Kool &amp; Kim Noordermeer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00FB78B-61CA-6CD6-5192-81F1AE75C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697" y="4624594"/>
            <a:ext cx="2169529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7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1F13FF-F4D1-5926-AF39-503F4870A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Begeleiden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49FF43-5790-3A36-9FDC-BB22A499D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/>
              <a:t> Hoe ging de toets?</a:t>
            </a:r>
          </a:p>
          <a:p>
            <a:r>
              <a:rPr lang="nl-NL" dirty="0"/>
              <a:t> Vragen over hoofdstuk 1?</a:t>
            </a:r>
          </a:p>
          <a:p>
            <a:r>
              <a:rPr lang="nl-NL" dirty="0"/>
              <a:t> Al een stek uitgekozen?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C8C16A5-1110-C843-2F11-9E01FE4D6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17B269-40F5-F473-5D80-7D9041D9A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250" y="1744125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7080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/>
          <p:cNvSpPr txBox="1"/>
          <p:nvPr/>
        </p:nvSpPr>
        <p:spPr>
          <a:xfrm>
            <a:off x="608957" y="381755"/>
            <a:ext cx="984624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733" dirty="0">
                <a:solidFill>
                  <a:srgbClr val="FF6600"/>
                </a:solidFill>
                <a:latin typeface="Lucida Sans Serif"/>
                <a:cs typeface="Lucida Sans Serif"/>
              </a:rPr>
              <a:t>Dit zou je moeten kunnen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2305462" y="2279031"/>
            <a:ext cx="1206557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67" dirty="0">
                <a:solidFill>
                  <a:schemeClr val="bg1"/>
                </a:solidFill>
                <a:latin typeface="Lucida Sans Serif"/>
                <a:cs typeface="Lucida Sans Serif"/>
              </a:rPr>
              <a:t>1. tekst</a:t>
            </a:r>
          </a:p>
        </p:txBody>
      </p:sp>
      <p:pic>
        <p:nvPicPr>
          <p:cNvPr id="23" name="Afbeelding 22" descr="logovorm oranj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7" y="1796383"/>
            <a:ext cx="2678571" cy="3053913"/>
          </a:xfrm>
          <a:prstGeom prst="rect">
            <a:avLst/>
          </a:prstGeom>
        </p:spPr>
      </p:pic>
      <p:sp>
        <p:nvSpPr>
          <p:cNvPr id="24" name="Tekstvak 23"/>
          <p:cNvSpPr txBox="1"/>
          <p:nvPr/>
        </p:nvSpPr>
        <p:spPr>
          <a:xfrm>
            <a:off x="4837774" y="2295200"/>
            <a:ext cx="1058909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67" dirty="0">
                <a:solidFill>
                  <a:schemeClr val="bg1"/>
                </a:solidFill>
                <a:latin typeface="Lucida Sans Serif"/>
                <a:cs typeface="Lucida Sans Serif"/>
              </a:rPr>
              <a:t>2. tekst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8521403" y="2535574"/>
            <a:ext cx="1206557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67" dirty="0">
                <a:solidFill>
                  <a:schemeClr val="bg1"/>
                </a:solidFill>
                <a:latin typeface="Lucida Sans Serif"/>
                <a:cs typeface="Lucida Sans Serif"/>
              </a:rPr>
              <a:t>3. tekst</a:t>
            </a:r>
          </a:p>
        </p:txBody>
      </p:sp>
      <p:pic>
        <p:nvPicPr>
          <p:cNvPr id="15" name="Afbeelding 14" descr="logovorm oranj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82" y="1796382"/>
            <a:ext cx="2678571" cy="3053913"/>
          </a:xfrm>
          <a:prstGeom prst="rect">
            <a:avLst/>
          </a:prstGeom>
        </p:spPr>
      </p:pic>
      <p:pic>
        <p:nvPicPr>
          <p:cNvPr id="17" name="Afbeelding 16" descr="logovorm oranj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718" y="1796382"/>
            <a:ext cx="2544023" cy="2900511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623253" y="2455499"/>
            <a:ext cx="22344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</a:rPr>
              <a:t>Top 3 van oorzaken van een </a:t>
            </a:r>
            <a:r>
              <a:rPr lang="nl-NL" sz="2000" dirty="0" err="1">
                <a:solidFill>
                  <a:schemeClr val="bg1"/>
                </a:solidFill>
              </a:rPr>
              <a:t>deco</a:t>
            </a:r>
            <a:r>
              <a:rPr lang="nl-NL" sz="2000" dirty="0">
                <a:solidFill>
                  <a:schemeClr val="bg1"/>
                </a:solidFill>
              </a:rPr>
              <a:t> ongeval benoemen</a:t>
            </a:r>
          </a:p>
          <a:p>
            <a:r>
              <a:rPr lang="nl-NL" sz="2000" dirty="0">
                <a:solidFill>
                  <a:schemeClr val="bg1"/>
                </a:solidFill>
              </a:rPr>
              <a:t>En hoe deze te voorkomen zijn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4196500" y="2455499"/>
            <a:ext cx="2160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</a:rPr>
              <a:t>Je kunt een veilige luchtplanning maken en bewaken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7718113" y="2429969"/>
            <a:ext cx="21832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</a:rPr>
              <a:t>Je kunt een </a:t>
            </a:r>
            <a:r>
              <a:rPr lang="nl-NL" sz="2000" dirty="0" err="1">
                <a:solidFill>
                  <a:schemeClr val="bg1"/>
                </a:solidFill>
              </a:rPr>
              <a:t>decoplan</a:t>
            </a:r>
            <a:r>
              <a:rPr lang="nl-NL" sz="2000" dirty="0">
                <a:solidFill>
                  <a:schemeClr val="bg1"/>
                </a:solidFill>
              </a:rPr>
              <a:t> maken en snapt het verband met je luchtplan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08957" y="5979381"/>
            <a:ext cx="2043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Blz:40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726474-AF18-43A3-957F-851297905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5447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9834" y="209482"/>
            <a:ext cx="10515600" cy="1325563"/>
          </a:xfrm>
        </p:spPr>
        <p:txBody>
          <a:bodyPr/>
          <a:lstStyle/>
          <a:p>
            <a:r>
              <a:rPr lang="nl-NL" dirty="0"/>
              <a:t>Maar eerst even dit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28675" y="1285082"/>
            <a:ext cx="10515600" cy="5325268"/>
          </a:xfrm>
        </p:spPr>
        <p:txBody>
          <a:bodyPr>
            <a:normAutofit fontScale="77500" lnSpcReduction="20000"/>
          </a:bodyPr>
          <a:lstStyle/>
          <a:p>
            <a:r>
              <a:rPr lang="nl-NL" dirty="0"/>
              <a:t>60 minuten regel</a:t>
            </a:r>
          </a:p>
          <a:p>
            <a:r>
              <a:rPr lang="nl-NL" dirty="0"/>
              <a:t>50 minuten regel</a:t>
            </a:r>
          </a:p>
          <a:p>
            <a:r>
              <a:rPr lang="nl-NL" dirty="0"/>
              <a:t>US </a:t>
            </a:r>
            <a:r>
              <a:rPr lang="nl-NL" dirty="0" err="1"/>
              <a:t>navy</a:t>
            </a:r>
            <a:r>
              <a:rPr lang="nl-NL" dirty="0"/>
              <a:t> tabel</a:t>
            </a:r>
          </a:p>
          <a:p>
            <a:r>
              <a:rPr lang="nl-NL" dirty="0"/>
              <a:t>18 m/minuut</a:t>
            </a:r>
          </a:p>
          <a:p>
            <a:r>
              <a:rPr lang="nl-NL" dirty="0"/>
              <a:t>Safety stop</a:t>
            </a:r>
          </a:p>
          <a:p>
            <a:r>
              <a:rPr lang="nl-NL" dirty="0"/>
              <a:t>DCIEM</a:t>
            </a:r>
          </a:p>
          <a:p>
            <a:r>
              <a:rPr lang="nl-NL" dirty="0"/>
              <a:t>10 m/minuut</a:t>
            </a:r>
          </a:p>
          <a:p>
            <a:r>
              <a:rPr lang="nl-NL" dirty="0"/>
              <a:t>Maximaal 10 m/minuut</a:t>
            </a:r>
          </a:p>
          <a:p>
            <a:r>
              <a:rPr lang="nl-NL" dirty="0"/>
              <a:t>Pyle stop</a:t>
            </a:r>
          </a:p>
          <a:p>
            <a:r>
              <a:rPr lang="nl-NL" dirty="0"/>
              <a:t>Toch maar geen diepte stop</a:t>
            </a:r>
          </a:p>
          <a:p>
            <a:r>
              <a:rPr lang="nl-NL" dirty="0"/>
              <a:t>Deco specialisatie</a:t>
            </a:r>
          </a:p>
          <a:p>
            <a:r>
              <a:rPr lang="nl-NL" dirty="0"/>
              <a:t>Max 30 meter</a:t>
            </a:r>
          </a:p>
          <a:p>
            <a:r>
              <a:rPr lang="nl-NL" dirty="0"/>
              <a:t>Veiligheidsstop</a:t>
            </a:r>
          </a:p>
          <a:p>
            <a:r>
              <a:rPr lang="nl-NL" dirty="0"/>
              <a:t>Omkeerdruk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6126" y="1600200"/>
            <a:ext cx="5707199" cy="4400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2A0EC0-7F61-41B8-B477-1D5991646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26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/>
          <p:cNvSpPr txBox="1"/>
          <p:nvPr/>
        </p:nvSpPr>
        <p:spPr>
          <a:xfrm>
            <a:off x="5808106" y="142891"/>
            <a:ext cx="5486532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733" dirty="0">
                <a:solidFill>
                  <a:srgbClr val="FF6600"/>
                </a:solidFill>
                <a:latin typeface="Lucida Sans Serif"/>
                <a:cs typeface="Lucida Sans Serif"/>
              </a:rPr>
              <a:t>  </a:t>
            </a:r>
            <a:r>
              <a:rPr lang="nl-NL" sz="3733" dirty="0">
                <a:solidFill>
                  <a:srgbClr val="F88044"/>
                </a:solidFill>
                <a:latin typeface="Lucida Sans Serif"/>
                <a:cs typeface="Lucida Sans Serif"/>
              </a:rPr>
              <a:t>De brevet eisen</a:t>
            </a:r>
          </a:p>
        </p:txBody>
      </p:sp>
      <p:sp>
        <p:nvSpPr>
          <p:cNvPr id="23" name="Tekstvak 22"/>
          <p:cNvSpPr txBox="1"/>
          <p:nvPr/>
        </p:nvSpPr>
        <p:spPr>
          <a:xfrm>
            <a:off x="6010865" y="849433"/>
            <a:ext cx="53989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Je wordt opgeleid om met zelfvertrouwen en plezier </a:t>
            </a:r>
          </a:p>
          <a:p>
            <a:endParaRPr lang="nl-NL" sz="2400" dirty="0">
              <a:latin typeface="Lucida Sans Serif"/>
              <a:cs typeface="Lucida Sans Serif"/>
            </a:endParaRPr>
          </a:p>
          <a:p>
            <a:pPr marL="380990" indent="-380990">
              <a:buBlip>
                <a:blip r:embed="rId2"/>
              </a:buBlip>
            </a:pPr>
            <a:r>
              <a:rPr lang="nl-NL" sz="2400" dirty="0" err="1"/>
              <a:t>nultijdduiken</a:t>
            </a:r>
            <a:r>
              <a:rPr lang="nl-NL" sz="2400" dirty="0"/>
              <a:t> te maken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400" dirty="0"/>
              <a:t>tot een diepte van 30 meter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400" dirty="0"/>
              <a:t>nooit onder een fysiek plafond (wrak, grot)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400" dirty="0"/>
              <a:t>met een buddy die ten minste 1*duiker is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400" dirty="0"/>
              <a:t>onder omstandigheden die gelijk zijn aan (of lichter dan) de omstandigheden waaronder je je opleidingsduiken hebt gedaan.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400" dirty="0"/>
              <a:t>Je kunt een plan maken voor elk onderdeel van je duik</a:t>
            </a:r>
          </a:p>
          <a:p>
            <a:endParaRPr lang="nl-NL" sz="2400" dirty="0"/>
          </a:p>
          <a:p>
            <a:pPr marL="380990" indent="-380990">
              <a:buBlip>
                <a:blip r:embed="rId2"/>
              </a:buBlip>
            </a:pPr>
            <a:endParaRPr lang="nl-NL" sz="2400" dirty="0">
              <a:latin typeface="Lucida Sans Serif"/>
              <a:cs typeface="Lucida Sans Serif"/>
            </a:endParaRPr>
          </a:p>
          <a:p>
            <a:endParaRPr lang="nl-NL" sz="2400" dirty="0">
              <a:latin typeface="Lucida Sans Serif"/>
              <a:cs typeface="Lucida Sans Serif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143500" cy="685800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573" y="-377687"/>
            <a:ext cx="5854974" cy="7235687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208722" y="879438"/>
            <a:ext cx="4357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l-N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ten minste 30 duiken in Nederlands water</a:t>
            </a:r>
          </a:p>
          <a:p>
            <a:pPr lvl="0"/>
            <a:r>
              <a:rPr lang="nl-N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ten minste 10 duiken dieper dan 20 meter</a:t>
            </a:r>
          </a:p>
          <a:p>
            <a:pPr lvl="0"/>
            <a:r>
              <a:rPr lang="nl-N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ten minste 5 nachtduiken</a:t>
            </a:r>
          </a:p>
          <a:p>
            <a:pPr lvl="0"/>
            <a:r>
              <a:rPr lang="nl-N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ten minste 15 getijdenwaterduiken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76CB0D0-8841-C30A-8EC2-ACB519B1A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3135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2063751" y="3500439"/>
            <a:ext cx="3522663" cy="2555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3200" b="1" dirty="0">
                <a:solidFill>
                  <a:srgbClr val="FF0000"/>
                </a:solidFill>
                <a:latin typeface="Lucida Sans Serif"/>
              </a:rPr>
              <a:t>Belletjes?</a:t>
            </a:r>
          </a:p>
          <a:p>
            <a:pPr>
              <a:defRPr/>
            </a:pPr>
            <a:r>
              <a:rPr lang="nl-NL" sz="3200" b="1" dirty="0">
                <a:solidFill>
                  <a:srgbClr val="FF0000"/>
                </a:solidFill>
                <a:latin typeface="Lucida Sans Serif"/>
              </a:rPr>
              <a:t>Welke belletjes? Filmpje en spuiten</a:t>
            </a:r>
          </a:p>
          <a:p>
            <a:pPr algn="ctr">
              <a:defRPr/>
            </a:pPr>
            <a:endParaRPr lang="nl-NL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460" name="Rechthoek 3"/>
          <p:cNvSpPr>
            <a:spLocks noChangeArrowheads="1"/>
          </p:cNvSpPr>
          <p:nvPr/>
        </p:nvSpPr>
        <p:spPr bwMode="auto">
          <a:xfrm>
            <a:off x="1774825" y="188913"/>
            <a:ext cx="42145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400" dirty="0">
                <a:latin typeface="Tahoma" panose="020B0604030504040204" pitchFamily="34" charset="0"/>
              </a:rPr>
              <a:t>https://youtu.be/_ZNENkkf5U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C8C6FDA1-C5F2-7352-1112-86D935314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4AD310F8-6215-44EC-E14C-21195D4DC5FE}"/>
              </a:ext>
            </a:extLst>
          </p:cNvPr>
          <p:cNvSpPr/>
          <p:nvPr/>
        </p:nvSpPr>
        <p:spPr>
          <a:xfrm>
            <a:off x="2752925" y="5291847"/>
            <a:ext cx="1400783" cy="914400"/>
          </a:xfrm>
          <a:prstGeom prst="ellipse">
            <a:avLst/>
          </a:prstGeom>
          <a:solidFill>
            <a:srgbClr val="5DB14C"/>
          </a:solidFill>
          <a:ln>
            <a:solidFill>
              <a:srgbClr val="4FA8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hlinkClick r:id="rId4"/>
              </a:rPr>
              <a:t>Filmpje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35F7AB4-4257-09A7-9D69-DD63340ABB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1457" y="745642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713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Afbeelding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752" y="-607403"/>
            <a:ext cx="9015413" cy="513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kstvak 15"/>
          <p:cNvSpPr txBox="1"/>
          <p:nvPr/>
        </p:nvSpPr>
        <p:spPr>
          <a:xfrm>
            <a:off x="9251951" y="5564188"/>
            <a:ext cx="1171575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1000" i="1" dirty="0">
                <a:solidFill>
                  <a:schemeClr val="bg1">
                    <a:lumMod val="50000"/>
                  </a:schemeClr>
                </a:solidFill>
                <a:latin typeface="Lucida Sans Std"/>
                <a:cs typeface="Lucida Sans Std"/>
              </a:rPr>
              <a:t>Slide 3 van 16</a:t>
            </a:r>
            <a:endParaRPr lang="nl-NL" sz="1000" i="1" dirty="0">
              <a:solidFill>
                <a:schemeClr val="bg1">
                  <a:lumMod val="50000"/>
                </a:schemeClr>
              </a:solidFill>
              <a:latin typeface="Lucida Sans Serif"/>
              <a:cs typeface="Lucida Sans Serif"/>
            </a:endParaRPr>
          </a:p>
        </p:txBody>
      </p:sp>
      <p:sp>
        <p:nvSpPr>
          <p:cNvPr id="23558" name="Tekstvak 1"/>
          <p:cNvSpPr txBox="1">
            <a:spLocks noChangeArrowheads="1"/>
          </p:cNvSpPr>
          <p:nvPr/>
        </p:nvSpPr>
        <p:spPr bwMode="auto">
          <a:xfrm>
            <a:off x="9251951" y="5564188"/>
            <a:ext cx="1020763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nl-NL" altLang="nl-NL" sz="2400">
              <a:latin typeface="Tahoma" panose="020B0604030504040204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166977" y="6026150"/>
            <a:ext cx="2202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Blz:46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0B14897-9D46-C014-E828-89E3A98A1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altLang="nl-NL" dirty="0"/>
              <a:t>Decompressieziekte</a:t>
            </a:r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6484459E-2D47-F831-3CBD-085570701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/>
              <a:t>Oorzaak: stikstofbellen</a:t>
            </a:r>
          </a:p>
          <a:p>
            <a:r>
              <a:rPr lang="nl-NL" dirty="0"/>
              <a:t> De stikstofbellen veroorzaken symptomen op de volgende manieren </a:t>
            </a:r>
          </a:p>
          <a:p>
            <a:pPr lvl="1"/>
            <a:r>
              <a:rPr lang="nl-NL" dirty="0"/>
              <a:t>Rechtstreekse druk op de weefsels(</a:t>
            </a:r>
            <a:r>
              <a:rPr lang="nl-NL" dirty="0" err="1"/>
              <a:t>intratissulaire</a:t>
            </a:r>
            <a:r>
              <a:rPr lang="nl-NL" dirty="0"/>
              <a:t> bellen)</a:t>
            </a:r>
          </a:p>
          <a:p>
            <a:pPr lvl="1"/>
            <a:r>
              <a:rPr lang="nl-NL" dirty="0"/>
              <a:t>Uitwendige druk op een bloedvat met een storing bloedvoorziening stroomafwaarts(extravasculaire bellen)</a:t>
            </a:r>
          </a:p>
          <a:p>
            <a:pPr lvl="1"/>
            <a:r>
              <a:rPr lang="nl-NL" dirty="0"/>
              <a:t>Blokkering bloedvoorziening(intravasculaire bellen)</a:t>
            </a:r>
          </a:p>
          <a:p>
            <a:pPr lvl="1"/>
            <a:r>
              <a:rPr lang="nl-NL" dirty="0"/>
              <a:t>Bloedreacties</a:t>
            </a:r>
          </a:p>
          <a:p>
            <a:endParaRPr lang="nl-NL" dirty="0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3A9547F6-66AB-F6FB-5FE8-5F3809DBC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 dirty="0"/>
              <a:t>3*/Divemaster opleiding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C3F7333D-F654-357E-C6D2-3AC38C8667FC}"/>
              </a:ext>
            </a:extLst>
          </p:cNvPr>
          <p:cNvSpPr/>
          <p:nvPr/>
        </p:nvSpPr>
        <p:spPr>
          <a:xfrm>
            <a:off x="7937768" y="5311303"/>
            <a:ext cx="1770436" cy="1128408"/>
          </a:xfrm>
          <a:prstGeom prst="ellipse">
            <a:avLst/>
          </a:prstGeom>
          <a:solidFill>
            <a:srgbClr val="5DB14C"/>
          </a:solidFill>
          <a:ln>
            <a:solidFill>
              <a:srgbClr val="4FA8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hlinkClick r:id="rId4"/>
              </a:rPr>
              <a:t>Filmpje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378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voettekst 4"/>
          <p:cNvSpPr txBox="1">
            <a:spLocks noGrp="1"/>
          </p:cNvSpPr>
          <p:nvPr/>
        </p:nvSpPr>
        <p:spPr bwMode="auto">
          <a:xfrm>
            <a:off x="4648200" y="6291263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1000"/>
              <a:t>John Scott Haldane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nl-NL" dirty="0"/>
              <a:t> </a:t>
            </a:r>
            <a:r>
              <a:rPr lang="en-US" altLang="nl-NL" dirty="0" err="1"/>
              <a:t>Soorten</a:t>
            </a:r>
            <a:r>
              <a:rPr lang="en-US" altLang="nl-NL" dirty="0"/>
              <a:t> </a:t>
            </a:r>
            <a:r>
              <a:rPr lang="en-US" altLang="nl-NL" dirty="0" err="1"/>
              <a:t>weefsels</a:t>
            </a:r>
            <a:endParaRPr lang="en-US" altLang="nl-NL" dirty="0"/>
          </a:p>
        </p:txBody>
      </p:sp>
      <p:pic>
        <p:nvPicPr>
          <p:cNvPr id="126980" name="Picture 4" descr="Oude op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4" y="2581275"/>
            <a:ext cx="11318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3765551" y="3074988"/>
            <a:ext cx="4460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2400" dirty="0" err="1">
                <a:latin typeface="Arial" panose="020B0604020202020204" pitchFamily="34" charset="0"/>
              </a:rPr>
              <a:t>Trage</a:t>
            </a:r>
            <a:r>
              <a:rPr lang="en-US" altLang="nl-NL" sz="2400" dirty="0">
                <a:latin typeface="Arial" panose="020B0604020202020204" pitchFamily="34" charset="0"/>
              </a:rPr>
              <a:t> Weefsels  (vet, bot, </a:t>
            </a:r>
            <a:r>
              <a:rPr lang="en-US" altLang="nl-NL" sz="2400" dirty="0" err="1">
                <a:latin typeface="Arial" panose="020B0604020202020204" pitchFamily="34" charset="0"/>
              </a:rPr>
              <a:t>huid</a:t>
            </a:r>
            <a:r>
              <a:rPr lang="en-US" altLang="nl-NL" sz="2400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4641851" y="4522788"/>
            <a:ext cx="55276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2400" dirty="0" err="1">
                <a:latin typeface="Arial" panose="020B0604020202020204" pitchFamily="34" charset="0"/>
              </a:rPr>
              <a:t>Snelle</a:t>
            </a:r>
            <a:r>
              <a:rPr lang="en-US" altLang="nl-NL" sz="2400" dirty="0">
                <a:latin typeface="Arial" panose="020B0604020202020204" pitchFamily="34" charset="0"/>
              </a:rPr>
              <a:t> Weefsels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2400" dirty="0">
                <a:latin typeface="Arial" panose="020B0604020202020204" pitchFamily="34" charset="0"/>
              </a:rPr>
              <a:t>( </a:t>
            </a:r>
            <a:r>
              <a:rPr lang="en-US" altLang="nl-NL" sz="2400" dirty="0" err="1">
                <a:latin typeface="Arial" panose="020B0604020202020204" pitchFamily="34" charset="0"/>
              </a:rPr>
              <a:t>bloed</a:t>
            </a:r>
            <a:r>
              <a:rPr lang="en-US" altLang="nl-NL" sz="2400" dirty="0">
                <a:latin typeface="Arial" panose="020B0604020202020204" pitchFamily="34" charset="0"/>
              </a:rPr>
              <a:t>, </a:t>
            </a:r>
            <a:r>
              <a:rPr lang="en-US" altLang="nl-NL" sz="2400" dirty="0" err="1">
                <a:latin typeface="Arial" panose="020B0604020202020204" pitchFamily="34" charset="0"/>
              </a:rPr>
              <a:t>spieren</a:t>
            </a:r>
            <a:r>
              <a:rPr lang="en-US" altLang="nl-NL" sz="2400" dirty="0">
                <a:latin typeface="Arial" panose="020B0604020202020204" pitchFamily="34" charset="0"/>
              </a:rPr>
              <a:t>, </a:t>
            </a:r>
            <a:r>
              <a:rPr lang="en-US" altLang="nl-NL" sz="2400" dirty="0" err="1">
                <a:latin typeface="Arial" panose="020B0604020202020204" pitchFamily="34" charset="0"/>
              </a:rPr>
              <a:t>ruggemerg</a:t>
            </a:r>
            <a:r>
              <a:rPr lang="en-US" altLang="nl-NL" sz="2400" dirty="0">
                <a:latin typeface="Arial" panose="020B0604020202020204" pitchFamily="34" charset="0"/>
              </a:rPr>
              <a:t>, </a:t>
            </a:r>
            <a:r>
              <a:rPr lang="en-US" altLang="nl-NL" sz="2400" dirty="0" err="1">
                <a:latin typeface="Arial" panose="020B0604020202020204" pitchFamily="34" charset="0"/>
              </a:rPr>
              <a:t>hersenen</a:t>
            </a:r>
            <a:r>
              <a:rPr lang="en-US" altLang="nl-NL" sz="2400" dirty="0"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126984" name="Picture 8" descr="cheeta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4562475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95416" y="6027089"/>
            <a:ext cx="128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Blz:47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F9B13C39-4843-AB32-7374-7C463A323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273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/>
      <p:bldP spid="1269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FE72D0-13F8-3130-BB0E-664C0186F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Weefsels en compartimenten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59BD38B-DABB-93EA-D5B9-3A1621DBF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D9CDBDB-BCD4-BCA2-297F-01D23C642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6302" y="2322687"/>
            <a:ext cx="3695698" cy="4427304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DF7E2F32-EA4D-FF10-3B9E-3AC788A9A0B8}"/>
              </a:ext>
            </a:extLst>
          </p:cNvPr>
          <p:cNvSpPr/>
          <p:nvPr/>
        </p:nvSpPr>
        <p:spPr>
          <a:xfrm>
            <a:off x="461896" y="1695743"/>
            <a:ext cx="3550595" cy="4893013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9580DFD-B336-3A10-8A7B-A79AEC3008FE}"/>
              </a:ext>
            </a:extLst>
          </p:cNvPr>
          <p:cNvSpPr txBox="1"/>
          <p:nvPr/>
        </p:nvSpPr>
        <p:spPr>
          <a:xfrm>
            <a:off x="0" y="1354717"/>
            <a:ext cx="1689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/>
              <a:t>Echt mens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CFF3351-E4B8-F1DF-985C-2CF6036BE0AD}"/>
              </a:ext>
            </a:extLst>
          </p:cNvPr>
          <p:cNvSpPr txBox="1"/>
          <p:nvPr/>
        </p:nvSpPr>
        <p:spPr>
          <a:xfrm>
            <a:off x="7075252" y="1510023"/>
            <a:ext cx="475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/>
              <a:t>Omgezet in Rekenkundig model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32E1A83-C536-0A82-34E8-174847B76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891" y="2795752"/>
            <a:ext cx="4307839" cy="2873373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FFB85DBE-B9F9-56B0-0986-5001BBE0D940}"/>
              </a:ext>
            </a:extLst>
          </p:cNvPr>
          <p:cNvSpPr txBox="1"/>
          <p:nvPr/>
        </p:nvSpPr>
        <p:spPr>
          <a:xfrm>
            <a:off x="5155324" y="2200800"/>
            <a:ext cx="1993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/>
              <a:t>Longweefsel</a:t>
            </a:r>
          </a:p>
        </p:txBody>
      </p:sp>
    </p:spTree>
    <p:extLst>
      <p:ext uri="{BB962C8B-B14F-4D97-AF65-F5344CB8AC3E}">
        <p14:creationId xmlns:p14="http://schemas.microsoft.com/office/powerpoint/2010/main" val="2086409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voettekst 4"/>
          <p:cNvSpPr txBox="1">
            <a:spLocks noGrp="1"/>
          </p:cNvSpPr>
          <p:nvPr/>
        </p:nvSpPr>
        <p:spPr bwMode="auto">
          <a:xfrm>
            <a:off x="4648200" y="6291263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1000"/>
              <a:t>John Scott Haldane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altLang="nl-NL" sz="5400" dirty="0" err="1">
                <a:latin typeface="Lucida Sans Std"/>
                <a:cs typeface="Times New Roman" panose="02020603050405020304" pitchFamily="18" charset="0"/>
              </a:rPr>
              <a:t>Halveringstijd</a:t>
            </a:r>
            <a:endParaRPr lang="en-US" altLang="nl-NL" sz="5400" dirty="0">
              <a:latin typeface="Lucida Sans Std"/>
              <a:cs typeface="Times New Roman" panose="02020603050405020304" pitchFamily="18" charset="0"/>
            </a:endParaRPr>
          </a:p>
        </p:txBody>
      </p:sp>
      <p:graphicFrame>
        <p:nvGraphicFramePr>
          <p:cNvPr id="292866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689141"/>
              </p:ext>
            </p:extLst>
          </p:nvPr>
        </p:nvGraphicFramePr>
        <p:xfrm>
          <a:off x="7981950" y="3182635"/>
          <a:ext cx="4210050" cy="2808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096115" imgH="4067267" progId="MSGraph.Chart.8">
                  <p:embed followColorScheme="full"/>
                </p:oleObj>
              </mc:Choice>
              <mc:Fallback>
                <p:oleObj name="Chart" r:id="rId3" imgW="6096115" imgH="4067267" progId="MSGraph.Chart.8">
                  <p:embed followColorScheme="full"/>
                  <p:pic>
                    <p:nvPicPr>
                      <p:cNvPr id="2928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1950" y="3182635"/>
                        <a:ext cx="4210050" cy="28088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EED16B-D7AF-4424-0059-BE25654FC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2495550" y="2265363"/>
            <a:ext cx="2160588" cy="3598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nl-NL" sz="2400">
              <a:latin typeface="Times New Roman" panose="02020603050405020304" pitchFamily="18" charset="0"/>
            </a:endParaRPr>
          </a:p>
        </p:txBody>
      </p:sp>
      <p:sp>
        <p:nvSpPr>
          <p:cNvPr id="292869" name="Rectangle 5"/>
          <p:cNvSpPr>
            <a:spLocks noChangeArrowheads="1"/>
          </p:cNvSpPr>
          <p:nvPr/>
        </p:nvSpPr>
        <p:spPr bwMode="auto">
          <a:xfrm>
            <a:off x="2495550" y="4065589"/>
            <a:ext cx="2160588" cy="18002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50000">
                <a:srgbClr val="FFFFFF"/>
              </a:gs>
              <a:gs pos="100000">
                <a:schemeClr val="tx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Times New Roman" pitchFamily="18" charset="0"/>
            </a:endParaRPr>
          </a:p>
        </p:txBody>
      </p:sp>
      <p:sp>
        <p:nvSpPr>
          <p:cNvPr id="292870" name="Rectangle 6"/>
          <p:cNvSpPr>
            <a:spLocks noChangeArrowheads="1"/>
          </p:cNvSpPr>
          <p:nvPr/>
        </p:nvSpPr>
        <p:spPr bwMode="auto">
          <a:xfrm>
            <a:off x="2495550" y="3165476"/>
            <a:ext cx="2160588" cy="900113"/>
          </a:xfrm>
          <a:prstGeom prst="rect">
            <a:avLst/>
          </a:prstGeom>
          <a:gradFill rotWithShape="1">
            <a:gsLst>
              <a:gs pos="0">
                <a:srgbClr val="005AB4"/>
              </a:gs>
              <a:gs pos="50000">
                <a:srgbClr val="FFFFFF"/>
              </a:gs>
              <a:gs pos="100000">
                <a:srgbClr val="005AB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nl-NL" sz="2400">
              <a:latin typeface="Times New Roman" panose="02020603050405020304" pitchFamily="18" charset="0"/>
            </a:endParaRPr>
          </a:p>
        </p:txBody>
      </p:sp>
      <p:sp>
        <p:nvSpPr>
          <p:cNvPr id="292871" name="Rectangle 7"/>
          <p:cNvSpPr>
            <a:spLocks noChangeArrowheads="1"/>
          </p:cNvSpPr>
          <p:nvPr/>
        </p:nvSpPr>
        <p:spPr bwMode="auto">
          <a:xfrm>
            <a:off x="2495550" y="2752726"/>
            <a:ext cx="2160588" cy="449263"/>
          </a:xfrm>
          <a:prstGeom prst="rect">
            <a:avLst/>
          </a:prstGeom>
          <a:gradFill rotWithShape="1">
            <a:gsLst>
              <a:gs pos="0">
                <a:srgbClr val="0072E4"/>
              </a:gs>
              <a:gs pos="50000">
                <a:srgbClr val="FFFFFF"/>
              </a:gs>
              <a:gs pos="100000">
                <a:srgbClr val="0072E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nl-NL" sz="2400">
              <a:latin typeface="Times New Roman" panose="02020603050405020304" pitchFamily="18" charset="0"/>
            </a:endParaRPr>
          </a:p>
        </p:txBody>
      </p:sp>
      <p:sp>
        <p:nvSpPr>
          <p:cNvPr id="292872" name="Rectangle 8"/>
          <p:cNvSpPr>
            <a:spLocks noChangeArrowheads="1"/>
          </p:cNvSpPr>
          <p:nvPr/>
        </p:nvSpPr>
        <p:spPr bwMode="auto">
          <a:xfrm>
            <a:off x="2495550" y="2546350"/>
            <a:ext cx="2160588" cy="223838"/>
          </a:xfrm>
          <a:prstGeom prst="rect">
            <a:avLst/>
          </a:prstGeom>
          <a:gradFill rotWithShape="1">
            <a:gsLst>
              <a:gs pos="0">
                <a:srgbClr val="1B8DFF"/>
              </a:gs>
              <a:gs pos="50000">
                <a:srgbClr val="FFFFFF"/>
              </a:gs>
              <a:gs pos="100000">
                <a:srgbClr val="1B8D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nl-NL" sz="2400">
              <a:latin typeface="Times New Roman" panose="02020603050405020304" pitchFamily="18" charset="0"/>
            </a:endParaRPr>
          </a:p>
        </p:txBody>
      </p:sp>
      <p:sp>
        <p:nvSpPr>
          <p:cNvPr id="292873" name="Rectangle 9"/>
          <p:cNvSpPr>
            <a:spLocks noChangeArrowheads="1"/>
          </p:cNvSpPr>
          <p:nvPr/>
        </p:nvSpPr>
        <p:spPr bwMode="auto">
          <a:xfrm>
            <a:off x="2495550" y="2435226"/>
            <a:ext cx="2160588" cy="111125"/>
          </a:xfrm>
          <a:prstGeom prst="rect">
            <a:avLst/>
          </a:prstGeom>
          <a:gradFill rotWithShape="1">
            <a:gsLst>
              <a:gs pos="0">
                <a:srgbClr val="53A9FF"/>
              </a:gs>
              <a:gs pos="50000">
                <a:srgbClr val="FFFFFF"/>
              </a:gs>
              <a:gs pos="100000">
                <a:srgbClr val="53A9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nl-NL" sz="2400">
              <a:latin typeface="Times New Roman" panose="02020603050405020304" pitchFamily="18" charset="0"/>
            </a:endParaRPr>
          </a:p>
        </p:txBody>
      </p:sp>
      <p:sp>
        <p:nvSpPr>
          <p:cNvPr id="292874" name="Rectangle 10"/>
          <p:cNvSpPr>
            <a:spLocks noChangeArrowheads="1"/>
          </p:cNvSpPr>
          <p:nvPr/>
        </p:nvSpPr>
        <p:spPr bwMode="auto">
          <a:xfrm>
            <a:off x="2505075" y="2386014"/>
            <a:ext cx="2160588" cy="53975"/>
          </a:xfrm>
          <a:prstGeom prst="rect">
            <a:avLst/>
          </a:prstGeom>
          <a:gradFill rotWithShape="1">
            <a:gsLst>
              <a:gs pos="0">
                <a:srgbClr val="A9D4FF"/>
              </a:gs>
              <a:gs pos="50000">
                <a:srgbClr val="FFFFFF"/>
              </a:gs>
              <a:gs pos="100000">
                <a:srgbClr val="A9D4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nl-NL" sz="2400">
              <a:latin typeface="Times New Roman" panose="02020603050405020304" pitchFamily="18" charset="0"/>
            </a:endParaRPr>
          </a:p>
        </p:txBody>
      </p:sp>
      <p:sp>
        <p:nvSpPr>
          <p:cNvPr id="292875" name="Text Box 11"/>
          <p:cNvSpPr txBox="1">
            <a:spLocks noChangeArrowheads="1"/>
          </p:cNvSpPr>
          <p:nvPr/>
        </p:nvSpPr>
        <p:spPr bwMode="auto">
          <a:xfrm>
            <a:off x="5014913" y="5195888"/>
            <a:ext cx="13763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1800">
                <a:latin typeface="Verdana" panose="020B0604030504040204" pitchFamily="34" charset="0"/>
              </a:rPr>
              <a:t>Na 20 min</a:t>
            </a:r>
          </a:p>
        </p:txBody>
      </p:sp>
      <p:sp>
        <p:nvSpPr>
          <p:cNvPr id="292876" name="Text Box 12"/>
          <p:cNvSpPr txBox="1">
            <a:spLocks noChangeArrowheads="1"/>
          </p:cNvSpPr>
          <p:nvPr/>
        </p:nvSpPr>
        <p:spPr bwMode="auto">
          <a:xfrm>
            <a:off x="4972051" y="4498976"/>
            <a:ext cx="13763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1800">
                <a:latin typeface="Verdana" panose="020B0604030504040204" pitchFamily="34" charset="0"/>
              </a:rPr>
              <a:t>Na 40 min</a:t>
            </a:r>
          </a:p>
        </p:txBody>
      </p:sp>
      <p:sp>
        <p:nvSpPr>
          <p:cNvPr id="292877" name="Text Box 13"/>
          <p:cNvSpPr txBox="1">
            <a:spLocks noChangeArrowheads="1"/>
          </p:cNvSpPr>
          <p:nvPr/>
        </p:nvSpPr>
        <p:spPr bwMode="auto">
          <a:xfrm>
            <a:off x="5030788" y="3875088"/>
            <a:ext cx="13763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1800">
                <a:latin typeface="Verdana" panose="020B0604030504040204" pitchFamily="34" charset="0"/>
              </a:rPr>
              <a:t>Na 60 min</a:t>
            </a:r>
          </a:p>
        </p:txBody>
      </p:sp>
      <p:sp>
        <p:nvSpPr>
          <p:cNvPr id="292878" name="Text Box 14"/>
          <p:cNvSpPr txBox="1">
            <a:spLocks noChangeArrowheads="1"/>
          </p:cNvSpPr>
          <p:nvPr/>
        </p:nvSpPr>
        <p:spPr bwMode="auto">
          <a:xfrm>
            <a:off x="4987926" y="3322638"/>
            <a:ext cx="1376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1800">
                <a:latin typeface="Verdana" panose="020B0604030504040204" pitchFamily="34" charset="0"/>
              </a:rPr>
              <a:t>Na 80 min</a:t>
            </a:r>
          </a:p>
        </p:txBody>
      </p:sp>
      <p:sp>
        <p:nvSpPr>
          <p:cNvPr id="292879" name="Text Box 15"/>
          <p:cNvSpPr txBox="1">
            <a:spLocks noChangeArrowheads="1"/>
          </p:cNvSpPr>
          <p:nvPr/>
        </p:nvSpPr>
        <p:spPr bwMode="auto">
          <a:xfrm>
            <a:off x="4978401" y="2755900"/>
            <a:ext cx="1857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1800">
                <a:latin typeface="Verdana" panose="020B0604030504040204" pitchFamily="34" charset="0"/>
              </a:rPr>
              <a:t>Na 100 min</a:t>
            </a:r>
          </a:p>
        </p:txBody>
      </p:sp>
      <p:sp>
        <p:nvSpPr>
          <p:cNvPr id="292880" name="Text Box 16"/>
          <p:cNvSpPr txBox="1">
            <a:spLocks noChangeArrowheads="1"/>
          </p:cNvSpPr>
          <p:nvPr/>
        </p:nvSpPr>
        <p:spPr bwMode="auto">
          <a:xfrm>
            <a:off x="4959350" y="2197101"/>
            <a:ext cx="1557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1800">
                <a:latin typeface="Verdana" panose="020B0604030504040204" pitchFamily="34" charset="0"/>
              </a:rPr>
              <a:t>Na 120 min</a:t>
            </a:r>
          </a:p>
        </p:txBody>
      </p:sp>
      <p:sp>
        <p:nvSpPr>
          <p:cNvPr id="29714" name="Line 17"/>
          <p:cNvSpPr>
            <a:spLocks noChangeShapeType="1"/>
          </p:cNvSpPr>
          <p:nvPr/>
        </p:nvSpPr>
        <p:spPr bwMode="auto">
          <a:xfrm>
            <a:off x="6591300" y="2260601"/>
            <a:ext cx="0" cy="3598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9715" name="Line 18"/>
          <p:cNvSpPr>
            <a:spLocks noChangeShapeType="1"/>
          </p:cNvSpPr>
          <p:nvPr/>
        </p:nvSpPr>
        <p:spPr bwMode="auto">
          <a:xfrm>
            <a:off x="6600826" y="5856288"/>
            <a:ext cx="3527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" name="Tekstvak 2"/>
          <p:cNvSpPr txBox="1"/>
          <p:nvPr/>
        </p:nvSpPr>
        <p:spPr>
          <a:xfrm>
            <a:off x="9719690" y="6317913"/>
            <a:ext cx="1857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Blz:48 en verder</a:t>
            </a:r>
          </a:p>
        </p:txBody>
      </p:sp>
    </p:spTree>
    <p:extLst>
      <p:ext uri="{BB962C8B-B14F-4D97-AF65-F5344CB8AC3E}">
        <p14:creationId xmlns:p14="http://schemas.microsoft.com/office/powerpoint/2010/main" val="404561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2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2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2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2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292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9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292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92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292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92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92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92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2928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2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2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92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000"/>
                                        <p:tgtEl>
                                          <p:spTgt spid="2928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8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8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2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92866" grpId="0" bld="category" animBg="0"/>
      <p:bldP spid="292869" grpId="0" animBg="1"/>
      <p:bldP spid="292870" grpId="0" animBg="1"/>
      <p:bldP spid="292871" grpId="0" animBg="1"/>
      <p:bldP spid="292872" grpId="0" animBg="1"/>
      <p:bldP spid="292873" grpId="0" animBg="1"/>
      <p:bldP spid="292874" grpId="0" animBg="1"/>
      <p:bldP spid="292875" grpId="0"/>
      <p:bldP spid="292875" grpId="1"/>
      <p:bldP spid="292876" grpId="0"/>
      <p:bldP spid="292876" grpId="1"/>
      <p:bldP spid="292877" grpId="0"/>
      <p:bldP spid="292877" grpId="1"/>
      <p:bldP spid="292878" grpId="0"/>
      <p:bldP spid="292878" grpId="1"/>
      <p:bldP spid="292879" grpId="0"/>
      <p:bldP spid="292879" grpId="1"/>
      <p:bldP spid="2928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vak 15"/>
          <p:cNvSpPr txBox="1"/>
          <p:nvPr/>
        </p:nvSpPr>
        <p:spPr>
          <a:xfrm>
            <a:off x="9251951" y="5564188"/>
            <a:ext cx="1171575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1000" i="1" dirty="0">
                <a:solidFill>
                  <a:schemeClr val="bg1">
                    <a:lumMod val="50000"/>
                  </a:schemeClr>
                </a:solidFill>
                <a:latin typeface="Lucida Sans Std"/>
                <a:cs typeface="Lucida Sans Std"/>
              </a:rPr>
              <a:t>Slide 3 van 16</a:t>
            </a:r>
            <a:endParaRPr lang="nl-NL" sz="1000" i="1" dirty="0">
              <a:solidFill>
                <a:schemeClr val="bg1">
                  <a:lumMod val="50000"/>
                </a:schemeClr>
              </a:solidFill>
              <a:latin typeface="Lucida Sans Serif"/>
              <a:cs typeface="Lucida Sans Serif"/>
            </a:endParaRPr>
          </a:p>
        </p:txBody>
      </p:sp>
      <p:sp>
        <p:nvSpPr>
          <p:cNvPr id="21510" name="Tekstvak 1"/>
          <p:cNvSpPr txBox="1">
            <a:spLocks noChangeArrowheads="1"/>
          </p:cNvSpPr>
          <p:nvPr/>
        </p:nvSpPr>
        <p:spPr bwMode="auto">
          <a:xfrm>
            <a:off x="9191625" y="5564188"/>
            <a:ext cx="1081088" cy="461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nl-NL" altLang="nl-NL" sz="2400">
              <a:latin typeface="Tahoma" panose="020B0604030504040204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243868" y="6340066"/>
            <a:ext cx="149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Blz:54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8CE5A7BA-136D-DD29-9B65-CA9DF2873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/>
              <a:t>Gasbellen geven problemen</a:t>
            </a:r>
            <a:endParaRPr lang="nl-NL" dirty="0"/>
          </a:p>
        </p:txBody>
      </p: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67F78EE1-8B19-0216-C7B6-C3918E724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30725"/>
            <a:ext cx="5181600" cy="4351338"/>
          </a:xfrm>
        </p:spPr>
        <p:txBody>
          <a:bodyPr>
            <a:normAutofit/>
          </a:bodyPr>
          <a:lstStyle/>
          <a:p>
            <a:r>
              <a:rPr lang="nl-NL" dirty="0"/>
              <a:t>Gasbellen</a:t>
            </a:r>
          </a:p>
          <a:p>
            <a:r>
              <a:rPr lang="nl-NL" dirty="0"/>
              <a:t>Microbelletjes (</a:t>
            </a:r>
            <a:r>
              <a:rPr lang="nl-NL" dirty="0" err="1"/>
              <a:t>silent</a:t>
            </a:r>
            <a:r>
              <a:rPr lang="nl-NL" dirty="0"/>
              <a:t> </a:t>
            </a:r>
            <a:r>
              <a:rPr lang="nl-NL" dirty="0" err="1"/>
              <a:t>bubbles</a:t>
            </a:r>
            <a:r>
              <a:rPr lang="nl-NL" dirty="0"/>
              <a:t>)</a:t>
            </a:r>
          </a:p>
          <a:p>
            <a:r>
              <a:rPr lang="nl-NL" dirty="0"/>
              <a:t>Gaskernen</a:t>
            </a:r>
          </a:p>
          <a:p>
            <a:r>
              <a:rPr lang="nl-NL" dirty="0" err="1"/>
              <a:t>Enz</a:t>
            </a:r>
            <a:r>
              <a:rPr lang="nl-NL" dirty="0"/>
              <a:t> </a:t>
            </a:r>
            <a:r>
              <a:rPr lang="nl-NL" dirty="0" err="1"/>
              <a:t>enz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17" name="Tijdelijke aanduiding voor inhoud 16">
            <a:extLst>
              <a:ext uri="{FF2B5EF4-FFF2-40B4-BE49-F238E27FC236}">
                <a16:creationId xmlns:a16="http://schemas.microsoft.com/office/drawing/2014/main" id="{9A5C4D80-8EAA-5675-2454-E19C2C2B72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l-NL" dirty="0"/>
              <a:t> Omgevingsdruk neemt toe, bel krimpt</a:t>
            </a:r>
          </a:p>
          <a:p>
            <a:r>
              <a:rPr lang="nl-NL" dirty="0"/>
              <a:t> Omgevingsdruk neemt af, bel groeit</a:t>
            </a:r>
          </a:p>
          <a:p>
            <a:r>
              <a:rPr lang="nl-NL" dirty="0"/>
              <a:t> Duikprofiel is dus belangrijk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A48E48E-CAC8-3A3C-FF15-3C28F7981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866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voettekst 4"/>
          <p:cNvSpPr txBox="1">
            <a:spLocks noGrp="1"/>
          </p:cNvSpPr>
          <p:nvPr/>
        </p:nvSpPr>
        <p:spPr bwMode="auto">
          <a:xfrm>
            <a:off x="4648200" y="6291263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1000"/>
              <a:t>John Scott Haldane</a:t>
            </a:r>
          </a:p>
        </p:txBody>
      </p:sp>
      <p:pic>
        <p:nvPicPr>
          <p:cNvPr id="225284" name="Picture 4" descr="p5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391" y="1703860"/>
            <a:ext cx="1269154" cy="185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285" name="Picture 5" descr="c1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997" y="1872777"/>
            <a:ext cx="184785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286" name="Text Box 6"/>
          <p:cNvSpPr txBox="1">
            <a:spLocks noChangeArrowheads="1"/>
          </p:cNvSpPr>
          <p:nvPr/>
        </p:nvSpPr>
        <p:spPr bwMode="auto">
          <a:xfrm>
            <a:off x="2515141" y="2029873"/>
            <a:ext cx="32144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dirty="0">
                <a:latin typeface="+mn-lt"/>
              </a:rPr>
              <a:t>Opname van N</a:t>
            </a:r>
            <a:r>
              <a:rPr lang="en-US" altLang="nl-NL" baseline="-25000" dirty="0">
                <a:latin typeface="+mn-lt"/>
              </a:rPr>
              <a:t>2</a:t>
            </a:r>
            <a:r>
              <a:rPr lang="en-US" altLang="nl-NL" dirty="0">
                <a:latin typeface="+mn-lt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dirty="0">
                <a:latin typeface="+mn-lt"/>
              </a:rPr>
              <a:t>Door Weefsels</a:t>
            </a:r>
          </a:p>
        </p:txBody>
      </p:sp>
      <p:sp>
        <p:nvSpPr>
          <p:cNvPr id="225287" name="Text Box 7"/>
          <p:cNvSpPr txBox="1">
            <a:spLocks noChangeArrowheads="1"/>
          </p:cNvSpPr>
          <p:nvPr/>
        </p:nvSpPr>
        <p:spPr bwMode="auto">
          <a:xfrm>
            <a:off x="8107734" y="2117219"/>
            <a:ext cx="229562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dirty="0">
                <a:latin typeface="+mn-lt"/>
              </a:rPr>
              <a:t>Afgifte van N</a:t>
            </a:r>
            <a:r>
              <a:rPr lang="en-US" altLang="nl-NL" baseline="-25000" dirty="0">
                <a:latin typeface="+mn-lt"/>
              </a:rPr>
              <a:t>2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dirty="0">
                <a:latin typeface="+mn-lt"/>
              </a:rPr>
              <a:t>Door Weefsels</a:t>
            </a:r>
          </a:p>
        </p:txBody>
      </p:sp>
      <p:sp>
        <p:nvSpPr>
          <p:cNvPr id="225288" name="Text Box 8"/>
          <p:cNvSpPr txBox="1">
            <a:spLocks noChangeArrowheads="1"/>
          </p:cNvSpPr>
          <p:nvPr/>
        </p:nvSpPr>
        <p:spPr bwMode="auto">
          <a:xfrm>
            <a:off x="3655304" y="5501938"/>
            <a:ext cx="45397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dirty="0">
                <a:latin typeface="+mn-lt"/>
              </a:rPr>
              <a:t>Maximale N</a:t>
            </a:r>
            <a:r>
              <a:rPr lang="nl-NL" altLang="nl-NL" baseline="-25000" dirty="0">
                <a:latin typeface="+mn-lt"/>
              </a:rPr>
              <a:t>2</a:t>
            </a:r>
            <a:r>
              <a:rPr lang="nl-NL" altLang="nl-NL" dirty="0">
                <a:latin typeface="+mn-lt"/>
              </a:rPr>
              <a:t> druk in Weefsels</a:t>
            </a:r>
          </a:p>
        </p:txBody>
      </p:sp>
      <p:pic>
        <p:nvPicPr>
          <p:cNvPr id="225292" name="Picture 12" descr="jaarcijfer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371" y="3587354"/>
            <a:ext cx="2892560" cy="18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2472856" y="6130456"/>
            <a:ext cx="125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Blz:51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D9500A2-C265-C137-BFC7-417A01821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altLang="nl-NL" sz="4000" dirty="0"/>
              <a:t>Er kwam dus voor het eerst een model</a:t>
            </a:r>
            <a:endParaRPr lang="nl-NL" sz="400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C14AB53-75DE-00DD-2BF1-205193EB8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3*/Divemaster opleiding</a:t>
            </a:r>
          </a:p>
        </p:txBody>
      </p:sp>
    </p:spTree>
    <p:extLst>
      <p:ext uri="{BB962C8B-B14F-4D97-AF65-F5344CB8AC3E}">
        <p14:creationId xmlns:p14="http://schemas.microsoft.com/office/powerpoint/2010/main" val="280059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6" grpId="0"/>
      <p:bldP spid="225287" grpId="0"/>
      <p:bldP spid="2252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50" name="Oval 14"/>
          <p:cNvSpPr>
            <a:spLocks noChangeArrowheads="1"/>
          </p:cNvSpPr>
          <p:nvPr/>
        </p:nvSpPr>
        <p:spPr bwMode="auto">
          <a:xfrm>
            <a:off x="4471988" y="3276600"/>
            <a:ext cx="1676400" cy="1676400"/>
          </a:xfrm>
          <a:prstGeom prst="ellipse">
            <a:avLst/>
          </a:prstGeom>
          <a:solidFill>
            <a:srgbClr val="53A9FF"/>
          </a:solidFill>
          <a:ln w="508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0356" name="Line 20"/>
          <p:cNvSpPr>
            <a:spLocks noChangeShapeType="1"/>
          </p:cNvSpPr>
          <p:nvPr/>
        </p:nvSpPr>
        <p:spPr bwMode="auto">
          <a:xfrm>
            <a:off x="4752975" y="4267200"/>
            <a:ext cx="1257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70355" name="Text Box 19"/>
          <p:cNvSpPr txBox="1">
            <a:spLocks noChangeArrowheads="1"/>
          </p:cNvSpPr>
          <p:nvPr/>
        </p:nvSpPr>
        <p:spPr bwMode="auto">
          <a:xfrm>
            <a:off x="4629150" y="3643314"/>
            <a:ext cx="25336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nl-NL" sz="1400" dirty="0" err="1">
                <a:latin typeface="Verdana" panose="020B0604030504040204" pitchFamily="34" charset="0"/>
              </a:rPr>
              <a:t>P</a:t>
            </a:r>
            <a:r>
              <a:rPr lang="en-US" altLang="nl-NL" sz="1400" baseline="-25000" dirty="0" err="1">
                <a:latin typeface="Verdana" panose="020B0604030504040204" pitchFamily="34" charset="0"/>
              </a:rPr>
              <a:t>omg</a:t>
            </a:r>
            <a:r>
              <a:rPr lang="en-US" altLang="nl-NL" sz="1400" dirty="0">
                <a:latin typeface="Verdana" panose="020B0604030504040204" pitchFamily="34" charset="0"/>
              </a:rPr>
              <a:t> 	= 2 bar</a:t>
            </a:r>
          </a:p>
          <a:p>
            <a:pPr>
              <a:spcBef>
                <a:spcPct val="50000"/>
              </a:spcBef>
            </a:pPr>
            <a:r>
              <a:rPr lang="en-US" altLang="nl-NL" sz="1400" dirty="0">
                <a:latin typeface="Verdana" panose="020B0604030504040204" pitchFamily="34" charset="0"/>
              </a:rPr>
              <a:t>P</a:t>
            </a:r>
            <a:r>
              <a:rPr lang="en-US" altLang="nl-NL" sz="1400" baseline="-25000" dirty="0">
                <a:latin typeface="Verdana" panose="020B0604030504040204" pitchFamily="34" charset="0"/>
              </a:rPr>
              <a:t>os 	</a:t>
            </a:r>
            <a:r>
              <a:rPr lang="en-US" altLang="nl-NL" sz="1400" dirty="0">
                <a:latin typeface="Verdana" panose="020B0604030504040204" pitchFamily="34" charset="0"/>
              </a:rPr>
              <a:t>= 0.5 bar</a:t>
            </a:r>
          </a:p>
          <a:p>
            <a:pPr>
              <a:spcBef>
                <a:spcPct val="50000"/>
              </a:spcBef>
            </a:pPr>
            <a:r>
              <a:rPr lang="en-US" altLang="nl-NL" sz="1400" dirty="0" err="1">
                <a:latin typeface="Verdana" panose="020B0604030504040204" pitchFamily="34" charset="0"/>
              </a:rPr>
              <a:t>P</a:t>
            </a:r>
            <a:r>
              <a:rPr lang="en-US" altLang="nl-NL" sz="1400" baseline="-25000" dirty="0" err="1">
                <a:latin typeface="Verdana" panose="020B0604030504040204" pitchFamily="34" charset="0"/>
              </a:rPr>
              <a:t>bel</a:t>
            </a:r>
            <a:r>
              <a:rPr lang="en-US" altLang="nl-NL" sz="1400" dirty="0">
                <a:latin typeface="Verdana" panose="020B0604030504040204" pitchFamily="34" charset="0"/>
              </a:rPr>
              <a:t> 	= 2.5 bar</a:t>
            </a:r>
          </a:p>
        </p:txBody>
      </p:sp>
      <p:sp>
        <p:nvSpPr>
          <p:cNvPr id="553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l-NL" altLang="nl-NL" sz="5400" dirty="0">
                <a:latin typeface="+mn-lt"/>
                <a:cs typeface="Times New Roman" panose="02020603050405020304" pitchFamily="18" charset="0"/>
              </a:rPr>
              <a:t>Oppervlakte Spanning</a:t>
            </a:r>
          </a:p>
        </p:txBody>
      </p:sp>
      <p:sp>
        <p:nvSpPr>
          <p:cNvPr id="270340" name="AutoShape 4"/>
          <p:cNvSpPr>
            <a:spLocks noChangeArrowheads="1"/>
          </p:cNvSpPr>
          <p:nvPr/>
        </p:nvSpPr>
        <p:spPr bwMode="auto">
          <a:xfrm rot="8100000">
            <a:off x="4295775" y="3067051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0341" name="AutoShape 5"/>
          <p:cNvSpPr>
            <a:spLocks noChangeArrowheads="1"/>
          </p:cNvSpPr>
          <p:nvPr/>
        </p:nvSpPr>
        <p:spPr bwMode="auto">
          <a:xfrm>
            <a:off x="5214938" y="5283201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0342" name="AutoShape 6"/>
          <p:cNvSpPr>
            <a:spLocks noChangeArrowheads="1"/>
          </p:cNvSpPr>
          <p:nvPr/>
        </p:nvSpPr>
        <p:spPr bwMode="auto">
          <a:xfrm rot="-8100000">
            <a:off x="6134101" y="3079751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0343" name="AutoShape 7"/>
          <p:cNvSpPr>
            <a:spLocks noChangeArrowheads="1"/>
          </p:cNvSpPr>
          <p:nvPr/>
        </p:nvSpPr>
        <p:spPr bwMode="auto">
          <a:xfrm rot="-2700000">
            <a:off x="6124575" y="488632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0344" name="AutoShape 8"/>
          <p:cNvSpPr>
            <a:spLocks noChangeArrowheads="1"/>
          </p:cNvSpPr>
          <p:nvPr/>
        </p:nvSpPr>
        <p:spPr bwMode="auto">
          <a:xfrm rot="2700000">
            <a:off x="4305301" y="489267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0346" name="AutoShape 10"/>
          <p:cNvSpPr>
            <a:spLocks noChangeArrowheads="1"/>
          </p:cNvSpPr>
          <p:nvPr/>
        </p:nvSpPr>
        <p:spPr bwMode="auto">
          <a:xfrm rot="-5400000">
            <a:off x="6524626" y="3986213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0347" name="AutoShape 11"/>
          <p:cNvSpPr>
            <a:spLocks noChangeArrowheads="1"/>
          </p:cNvSpPr>
          <p:nvPr/>
        </p:nvSpPr>
        <p:spPr bwMode="auto">
          <a:xfrm rot="5400000">
            <a:off x="3943351" y="3986213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0348" name="AutoShape 12"/>
          <p:cNvSpPr>
            <a:spLocks noChangeArrowheads="1"/>
          </p:cNvSpPr>
          <p:nvPr/>
        </p:nvSpPr>
        <p:spPr bwMode="auto">
          <a:xfrm rot="10800000">
            <a:off x="5214938" y="268922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55312" name="Text Box 21"/>
          <p:cNvSpPr txBox="1">
            <a:spLocks noChangeArrowheads="1"/>
          </p:cNvSpPr>
          <p:nvPr/>
        </p:nvSpPr>
        <p:spPr bwMode="auto">
          <a:xfrm>
            <a:off x="7172326" y="2819401"/>
            <a:ext cx="24386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nl-NL">
                <a:latin typeface="+mn-lt"/>
              </a:rPr>
              <a:t>P</a:t>
            </a:r>
            <a:r>
              <a:rPr lang="en-US" altLang="nl-NL" baseline="-25000">
                <a:latin typeface="+mn-lt"/>
              </a:rPr>
              <a:t>omg</a:t>
            </a:r>
            <a:r>
              <a:rPr lang="en-US" altLang="nl-NL">
                <a:latin typeface="+mn-lt"/>
              </a:rPr>
              <a:t> = 2 bar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6CF51C-E61B-0363-AC2A-BDB4C4183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788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50000" decel="50000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703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703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703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7034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7034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7034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7034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7034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7" presetClass="emph" presetSubtype="0" repeatCount="indefinite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500" autoRev="1" fill="hold"/>
                                        <p:tgtEl>
                                          <p:spTgt spid="2703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1500" autoRev="1" fill="hold"/>
                                        <p:tgtEl>
                                          <p:spTgt spid="2703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1500" autoRev="1" fill="hold"/>
                                        <p:tgtEl>
                                          <p:spTgt spid="2703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500" autoRev="1" fill="hold"/>
                                        <p:tgtEl>
                                          <p:spTgt spid="2703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0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0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0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0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7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0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0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50" grpId="0" animBg="1"/>
      <p:bldP spid="270356" grpId="0" animBg="1"/>
      <p:bldP spid="270355" grpId="0"/>
      <p:bldP spid="270340" grpId="0" animBg="1"/>
      <p:bldP spid="270341" grpId="0" animBg="1"/>
      <p:bldP spid="270342" grpId="0" animBg="1"/>
      <p:bldP spid="270343" grpId="0" animBg="1"/>
      <p:bldP spid="270344" grpId="0" animBg="1"/>
      <p:bldP spid="270346" grpId="0" animBg="1"/>
      <p:bldP spid="270347" grpId="0" animBg="1"/>
      <p:bldP spid="27034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4" name="Oval 4"/>
          <p:cNvSpPr>
            <a:spLocks noChangeArrowheads="1"/>
          </p:cNvSpPr>
          <p:nvPr/>
        </p:nvSpPr>
        <p:spPr bwMode="auto">
          <a:xfrm>
            <a:off x="4471988" y="3276600"/>
            <a:ext cx="1676400" cy="1676400"/>
          </a:xfrm>
          <a:prstGeom prst="ellipse">
            <a:avLst/>
          </a:prstGeom>
          <a:solidFill>
            <a:srgbClr val="53A9FF"/>
          </a:solidFill>
          <a:ln w="508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l-NL" altLang="nl-NL" sz="5400" dirty="0">
                <a:latin typeface="+mn-lt"/>
                <a:cs typeface="Times New Roman" panose="02020603050405020304" pitchFamily="18" charset="0"/>
              </a:rPr>
              <a:t>Krimpen van Gasbel</a:t>
            </a:r>
          </a:p>
        </p:txBody>
      </p:sp>
      <p:sp>
        <p:nvSpPr>
          <p:cNvPr id="271367" name="Text Box 7"/>
          <p:cNvSpPr txBox="1">
            <a:spLocks noChangeArrowheads="1"/>
          </p:cNvSpPr>
          <p:nvPr/>
        </p:nvSpPr>
        <p:spPr bwMode="auto">
          <a:xfrm>
            <a:off x="4629150" y="3538538"/>
            <a:ext cx="253365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nl-NL" sz="1400">
              <a:latin typeface="Verdana" panose="020B060403050404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nl-NL" sz="1400">
                <a:latin typeface="Verdana" panose="020B0604030504040204" pitchFamily="34" charset="0"/>
              </a:rPr>
              <a:t>P</a:t>
            </a:r>
            <a:r>
              <a:rPr lang="en-US" altLang="nl-NL" sz="1400" baseline="-25000">
                <a:latin typeface="Verdana" panose="020B0604030504040204" pitchFamily="34" charset="0"/>
              </a:rPr>
              <a:t>bel</a:t>
            </a:r>
            <a:r>
              <a:rPr lang="en-US" altLang="nl-NL" sz="1400">
                <a:latin typeface="Verdana" panose="020B0604030504040204" pitchFamily="34" charset="0"/>
              </a:rPr>
              <a:t> 	= 2.5 bar</a:t>
            </a:r>
          </a:p>
        </p:txBody>
      </p:sp>
      <p:sp>
        <p:nvSpPr>
          <p:cNvPr id="271368" name="AutoShape 8"/>
          <p:cNvSpPr>
            <a:spLocks noChangeArrowheads="1"/>
          </p:cNvSpPr>
          <p:nvPr/>
        </p:nvSpPr>
        <p:spPr bwMode="auto">
          <a:xfrm rot="8100000">
            <a:off x="4295775" y="3067051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1369" name="AutoShape 9"/>
          <p:cNvSpPr>
            <a:spLocks noChangeArrowheads="1"/>
          </p:cNvSpPr>
          <p:nvPr/>
        </p:nvSpPr>
        <p:spPr bwMode="auto">
          <a:xfrm>
            <a:off x="5214938" y="5283201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1370" name="AutoShape 10"/>
          <p:cNvSpPr>
            <a:spLocks noChangeArrowheads="1"/>
          </p:cNvSpPr>
          <p:nvPr/>
        </p:nvSpPr>
        <p:spPr bwMode="auto">
          <a:xfrm rot="-8100000">
            <a:off x="6134101" y="3079751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1371" name="AutoShape 11"/>
          <p:cNvSpPr>
            <a:spLocks noChangeArrowheads="1"/>
          </p:cNvSpPr>
          <p:nvPr/>
        </p:nvSpPr>
        <p:spPr bwMode="auto">
          <a:xfrm rot="-2700000">
            <a:off x="6124575" y="488632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1372" name="AutoShape 12"/>
          <p:cNvSpPr>
            <a:spLocks noChangeArrowheads="1"/>
          </p:cNvSpPr>
          <p:nvPr/>
        </p:nvSpPr>
        <p:spPr bwMode="auto">
          <a:xfrm rot="2700000">
            <a:off x="4305301" y="489267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1374" name="AutoShape 14"/>
          <p:cNvSpPr>
            <a:spLocks noChangeArrowheads="1"/>
          </p:cNvSpPr>
          <p:nvPr/>
        </p:nvSpPr>
        <p:spPr bwMode="auto">
          <a:xfrm rot="5400000">
            <a:off x="3943351" y="3986213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nl-NL" altLang="nl-NL" sz="1800">
              <a:latin typeface="Arial" panose="020B0604020202020204" pitchFamily="34" charset="0"/>
            </a:endParaRPr>
          </a:p>
        </p:txBody>
      </p:sp>
      <p:sp>
        <p:nvSpPr>
          <p:cNvPr id="271375" name="AutoShape 15"/>
          <p:cNvSpPr>
            <a:spLocks noChangeArrowheads="1"/>
          </p:cNvSpPr>
          <p:nvPr/>
        </p:nvSpPr>
        <p:spPr bwMode="auto">
          <a:xfrm rot="10800000">
            <a:off x="5214938" y="268922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1376" name="Text Box 16"/>
          <p:cNvSpPr txBox="1">
            <a:spLocks noChangeArrowheads="1"/>
          </p:cNvSpPr>
          <p:nvPr/>
        </p:nvSpPr>
        <p:spPr bwMode="auto">
          <a:xfrm>
            <a:off x="7172326" y="2819401"/>
            <a:ext cx="1590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nl-NL" sz="1800">
                <a:latin typeface="Arial" panose="020B0604020202020204" pitchFamily="34" charset="0"/>
              </a:rPr>
              <a:t>P</a:t>
            </a:r>
            <a:r>
              <a:rPr lang="en-US" altLang="nl-NL" sz="1800" baseline="-25000">
                <a:latin typeface="Arial" panose="020B0604020202020204" pitchFamily="34" charset="0"/>
              </a:rPr>
              <a:t>omg</a:t>
            </a:r>
            <a:r>
              <a:rPr lang="en-US" altLang="nl-NL" sz="1800">
                <a:latin typeface="Arial" panose="020B0604020202020204" pitchFamily="34" charset="0"/>
              </a:rPr>
              <a:t> = 3 bar</a:t>
            </a:r>
          </a:p>
        </p:txBody>
      </p:sp>
      <p:sp>
        <p:nvSpPr>
          <p:cNvPr id="271373" name="AutoShape 13"/>
          <p:cNvSpPr>
            <a:spLocks noChangeArrowheads="1"/>
          </p:cNvSpPr>
          <p:nvPr/>
        </p:nvSpPr>
        <p:spPr bwMode="auto">
          <a:xfrm rot="-5400000">
            <a:off x="6524626" y="3986213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rot="10800000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nl-NL" altLang="nl-NL" sz="180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579CB2-C3A9-8492-48D5-5FAC6680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956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7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repeatCount="3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2.5E-6 0.0682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71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0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022E-16 L -0.05312 1.11022E-1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71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4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L -2.5E-6 -0.0680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71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0.04792 1.11022E-1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9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03646 0.0486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243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6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1 0.04723 L -3.33333E-6 -4.07407E-6 " pathEditMode="relative" rAng="0" ptsTypes="AA">
                                      <p:cBhvr>
                                        <p:cTn id="33" dur="2000" spd="-100000" fill="hold"/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236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9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29 -0.04306 L 3.33333E-6 4.44444E-6 " pathEditMode="relative" rAng="0" ptsTypes="AA">
                                      <p:cBhvr>
                                        <p:cTn id="35" dur="2000" spd="-100000" fill="hold"/>
                                        <p:tgtEl>
                                          <p:spTgt spid="271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215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6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0.03021 -0.04028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71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" y="-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71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71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71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271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71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71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71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71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2713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71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271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4" grpId="0" animBg="1"/>
      <p:bldP spid="271367" grpId="0"/>
      <p:bldP spid="271367" grpId="1"/>
      <p:bldP spid="271368" grpId="0" animBg="1"/>
      <p:bldP spid="271368" grpId="1" animBg="1"/>
      <p:bldP spid="271369" grpId="0" animBg="1"/>
      <p:bldP spid="271369" grpId="1" animBg="1"/>
      <p:bldP spid="271370" grpId="0" animBg="1"/>
      <p:bldP spid="271370" grpId="1" animBg="1"/>
      <p:bldP spid="271371" grpId="0" animBg="1"/>
      <p:bldP spid="271371" grpId="1" animBg="1"/>
      <p:bldP spid="271372" grpId="0" animBg="1"/>
      <p:bldP spid="271372" grpId="1" animBg="1"/>
      <p:bldP spid="271374" grpId="0" animBg="1"/>
      <p:bldP spid="271374" grpId="1" animBg="1"/>
      <p:bldP spid="271375" grpId="0" animBg="1"/>
      <p:bldP spid="271375" grpId="1" animBg="1"/>
      <p:bldP spid="271376" grpId="0"/>
      <p:bldP spid="271376" grpId="1"/>
      <p:bldP spid="271373" grpId="0" animBg="1"/>
      <p:bldP spid="27137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9" name="Oval 5"/>
          <p:cNvSpPr>
            <a:spLocks noChangeArrowheads="1"/>
          </p:cNvSpPr>
          <p:nvPr/>
        </p:nvSpPr>
        <p:spPr bwMode="auto">
          <a:xfrm>
            <a:off x="4471988" y="3276600"/>
            <a:ext cx="1676400" cy="1676400"/>
          </a:xfrm>
          <a:prstGeom prst="ellipse">
            <a:avLst/>
          </a:prstGeom>
          <a:solidFill>
            <a:srgbClr val="53A9FF"/>
          </a:solidFill>
          <a:ln w="508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5734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l-NL" altLang="nl-NL" sz="5400" dirty="0">
                <a:latin typeface="+mn-lt"/>
                <a:cs typeface="Times New Roman" panose="02020603050405020304" pitchFamily="18" charset="0"/>
              </a:rPr>
              <a:t>Uitzetten van een Gasbel</a:t>
            </a:r>
          </a:p>
        </p:txBody>
      </p:sp>
      <p:sp>
        <p:nvSpPr>
          <p:cNvPr id="272390" name="Text Box 6"/>
          <p:cNvSpPr txBox="1">
            <a:spLocks noChangeArrowheads="1"/>
          </p:cNvSpPr>
          <p:nvPr/>
        </p:nvSpPr>
        <p:spPr bwMode="auto">
          <a:xfrm>
            <a:off x="4629150" y="3538538"/>
            <a:ext cx="253365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nl-NL" sz="1400" dirty="0">
              <a:latin typeface="Verdana" panose="020B060403050404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nl-NL" sz="1400" dirty="0" err="1">
                <a:latin typeface="Verdana" panose="020B0604030504040204" pitchFamily="34" charset="0"/>
              </a:rPr>
              <a:t>P</a:t>
            </a:r>
            <a:r>
              <a:rPr lang="en-US" altLang="nl-NL" sz="1400" baseline="-25000" dirty="0" err="1">
                <a:latin typeface="Verdana" panose="020B0604030504040204" pitchFamily="34" charset="0"/>
              </a:rPr>
              <a:t>bel</a:t>
            </a:r>
            <a:r>
              <a:rPr lang="en-US" altLang="nl-NL" sz="1400" dirty="0">
                <a:latin typeface="Verdana" panose="020B0604030504040204" pitchFamily="34" charset="0"/>
              </a:rPr>
              <a:t> 	= 3 bar</a:t>
            </a:r>
          </a:p>
        </p:txBody>
      </p:sp>
      <p:sp>
        <p:nvSpPr>
          <p:cNvPr id="272392" name="AutoShape 8"/>
          <p:cNvSpPr>
            <a:spLocks noChangeArrowheads="1"/>
          </p:cNvSpPr>
          <p:nvPr/>
        </p:nvSpPr>
        <p:spPr bwMode="auto">
          <a:xfrm rot="10800000">
            <a:off x="5214938" y="4692651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2396" name="AutoShape 12"/>
          <p:cNvSpPr>
            <a:spLocks noChangeArrowheads="1"/>
          </p:cNvSpPr>
          <p:nvPr/>
        </p:nvSpPr>
        <p:spPr bwMode="auto">
          <a:xfrm rot="-5400000">
            <a:off x="4505326" y="3967163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rot="10800000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nl-NL" altLang="nl-NL" sz="1800">
              <a:latin typeface="Arial" panose="020B0604020202020204" pitchFamily="34" charset="0"/>
            </a:endParaRPr>
          </a:p>
        </p:txBody>
      </p:sp>
      <p:sp>
        <p:nvSpPr>
          <p:cNvPr id="272397" name="AutoShape 13"/>
          <p:cNvSpPr>
            <a:spLocks noChangeArrowheads="1"/>
          </p:cNvSpPr>
          <p:nvPr/>
        </p:nvSpPr>
        <p:spPr bwMode="auto">
          <a:xfrm>
            <a:off x="5214938" y="328612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2398" name="Text Box 14"/>
          <p:cNvSpPr txBox="1">
            <a:spLocks noChangeArrowheads="1"/>
          </p:cNvSpPr>
          <p:nvPr/>
        </p:nvSpPr>
        <p:spPr bwMode="auto">
          <a:xfrm>
            <a:off x="7172326" y="2819401"/>
            <a:ext cx="22635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nl-NL" sz="2800" dirty="0" err="1">
                <a:latin typeface="+mn-lt"/>
              </a:rPr>
              <a:t>P</a:t>
            </a:r>
            <a:r>
              <a:rPr lang="en-US" altLang="nl-NL" sz="2800" baseline="-25000" dirty="0" err="1">
                <a:latin typeface="+mn-lt"/>
              </a:rPr>
              <a:t>omg</a:t>
            </a:r>
            <a:r>
              <a:rPr lang="en-US" altLang="nl-NL" sz="2800" dirty="0">
                <a:latin typeface="+mn-lt"/>
              </a:rPr>
              <a:t> = 2 bar</a:t>
            </a:r>
          </a:p>
        </p:txBody>
      </p:sp>
      <p:sp>
        <p:nvSpPr>
          <p:cNvPr id="272399" name="AutoShape 15"/>
          <p:cNvSpPr>
            <a:spLocks noChangeArrowheads="1"/>
          </p:cNvSpPr>
          <p:nvPr/>
        </p:nvSpPr>
        <p:spPr bwMode="auto">
          <a:xfrm rot="5400000">
            <a:off x="5924551" y="3986213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nl-NL" altLang="nl-NL" sz="1800">
              <a:latin typeface="Arial" panose="020B0604020202020204" pitchFamily="34" charset="0"/>
            </a:endParaRPr>
          </a:p>
        </p:txBody>
      </p:sp>
      <p:sp>
        <p:nvSpPr>
          <p:cNvPr id="272401" name="AutoShape 17"/>
          <p:cNvSpPr>
            <a:spLocks noChangeArrowheads="1"/>
          </p:cNvSpPr>
          <p:nvPr/>
        </p:nvSpPr>
        <p:spPr bwMode="auto">
          <a:xfrm rot="-8100000">
            <a:off x="4714876" y="447357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2402" name="AutoShape 18"/>
          <p:cNvSpPr>
            <a:spLocks noChangeArrowheads="1"/>
          </p:cNvSpPr>
          <p:nvPr/>
        </p:nvSpPr>
        <p:spPr bwMode="auto">
          <a:xfrm rot="2700000">
            <a:off x="5705476" y="3498851"/>
            <a:ext cx="190500" cy="257175"/>
          </a:xfrm>
          <a:prstGeom prst="upArrow">
            <a:avLst>
              <a:gd name="adj1" fmla="val 52815"/>
              <a:gd name="adj2" fmla="val 2360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2404" name="AutoShape 20"/>
          <p:cNvSpPr>
            <a:spLocks noChangeArrowheads="1"/>
          </p:cNvSpPr>
          <p:nvPr/>
        </p:nvSpPr>
        <p:spPr bwMode="auto">
          <a:xfrm rot="-2700000">
            <a:off x="4743450" y="347662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272405" name="AutoShape 21"/>
          <p:cNvSpPr>
            <a:spLocks noChangeArrowheads="1"/>
          </p:cNvSpPr>
          <p:nvPr/>
        </p:nvSpPr>
        <p:spPr bwMode="auto">
          <a:xfrm rot="8100000">
            <a:off x="5715000" y="4486276"/>
            <a:ext cx="190500" cy="257175"/>
          </a:xfrm>
          <a:prstGeom prst="upArrow">
            <a:avLst>
              <a:gd name="adj1" fmla="val 50000"/>
              <a:gd name="adj2" fmla="val 33750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C549140-2AEE-6210-5A3C-4FC7D5696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6429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2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2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2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2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2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72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repeatCount="3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6828 L -2.5E-6 -2.59259E-6 " pathEditMode="relative" rAng="0" ptsTypes="AA">
                                      <p:cBhvr>
                                        <p:cTn id="23" dur="2000" spd="-100000" fill="hold"/>
                                        <p:tgtEl>
                                          <p:spTgt spid="272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0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13 2.22222E-6 L -3.33333E-6 2.22222E-6 " pathEditMode="relative" rAng="0" ptsTypes="AA">
                                      <p:cBhvr>
                                        <p:cTn id="25" dur="2000" spd="-100000" fill="hold"/>
                                        <p:tgtEl>
                                          <p:spTgt spid="272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4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6805 L -2.5E-6 1.85185E-6 " pathEditMode="relative" rAng="0" ptsTypes="AA">
                                      <p:cBhvr>
                                        <p:cTn id="27" dur="2000" spd="-100000" fill="hold"/>
                                        <p:tgtEl>
                                          <p:spTgt spid="272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2 2.22222E-6 L 1.66667E-6 2.22222E-6 " pathEditMode="relative" rAng="0" ptsTypes="AA">
                                      <p:cBhvr>
                                        <p:cTn id="29" dur="2000" spd="-100000" fill="hold"/>
                                        <p:tgtEl>
                                          <p:spTgt spid="272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56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21 0.04027 L 0 2.96296E-6 " pathEditMode="relative" rAng="0" ptsTypes="AA">
                                      <p:cBhvr>
                                        <p:cTn id="31" dur="2000" spd="-100000" fill="hold"/>
                                        <p:tgtEl>
                                          <p:spTgt spid="272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" y="-201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6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0.03542 -0.0472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72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236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9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46 -0.04861 L 3.33333E-6 -2.22222E-6 " pathEditMode="relative" rAng="0" ptsTypes="AA">
                                      <p:cBhvr>
                                        <p:cTn id="35" dur="2000" spd="-100000" fill="hold"/>
                                        <p:tgtEl>
                                          <p:spTgt spid="272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243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9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0323 0.0430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72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72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272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72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272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72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72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72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72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72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272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27238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9" grpId="0" animBg="1"/>
      <p:bldP spid="272390" grpId="0"/>
      <p:bldP spid="272390" grpId="1"/>
      <p:bldP spid="272392" grpId="0" animBg="1"/>
      <p:bldP spid="272392" grpId="1" animBg="1"/>
      <p:bldP spid="272396" grpId="0" animBg="1"/>
      <p:bldP spid="272396" grpId="1" animBg="1"/>
      <p:bldP spid="272397" grpId="0" animBg="1"/>
      <p:bldP spid="272397" grpId="1" animBg="1"/>
      <p:bldP spid="272398" grpId="0"/>
      <p:bldP spid="272398" grpId="1"/>
      <p:bldP spid="272399" grpId="0" animBg="1"/>
      <p:bldP spid="272399" grpId="1" animBg="1"/>
      <p:bldP spid="272401" grpId="0" animBg="1"/>
      <p:bldP spid="272401" grpId="1" animBg="1"/>
      <p:bldP spid="272402" grpId="0" animBg="1"/>
      <p:bldP spid="272402" grpId="1" animBg="1"/>
      <p:bldP spid="272404" grpId="0" animBg="1"/>
      <p:bldP spid="272404" grpId="1" animBg="1"/>
      <p:bldP spid="272405" grpId="0" animBg="1"/>
      <p:bldP spid="27240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CCE3F-57EB-38DB-05E5-B03783F72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Even doordrukken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5D2E0FF-5D55-593A-8A29-B68340E0A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C61B267-C646-23F0-909A-4BE1A8F56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196" y="1770673"/>
            <a:ext cx="6952804" cy="495594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8F09276-C95B-CDE3-CFA8-F9C797B6E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36236"/>
            <a:ext cx="5552237" cy="362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989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vak 15"/>
          <p:cNvSpPr txBox="1"/>
          <p:nvPr/>
        </p:nvSpPr>
        <p:spPr>
          <a:xfrm>
            <a:off x="9251951" y="5564188"/>
            <a:ext cx="1171575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1000" i="1" dirty="0">
                <a:solidFill>
                  <a:schemeClr val="bg1">
                    <a:lumMod val="50000"/>
                  </a:schemeClr>
                </a:solidFill>
                <a:latin typeface="Lucida Sans Std"/>
                <a:cs typeface="Lucida Sans Std"/>
              </a:rPr>
              <a:t>Slide 3 van 16</a:t>
            </a:r>
            <a:endParaRPr lang="nl-NL" sz="1000" i="1" dirty="0">
              <a:solidFill>
                <a:schemeClr val="bg1">
                  <a:lumMod val="50000"/>
                </a:schemeClr>
              </a:solidFill>
              <a:latin typeface="Lucida Sans Serif"/>
              <a:cs typeface="Lucida Sans Serif"/>
            </a:endParaRPr>
          </a:p>
        </p:txBody>
      </p:sp>
      <p:pic>
        <p:nvPicPr>
          <p:cNvPr id="34820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128" y="109330"/>
            <a:ext cx="5296872" cy="674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690" y="-208722"/>
            <a:ext cx="6075127" cy="743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BE8DB1CC-FBA4-1DE4-7BF0-693000451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22" y="424760"/>
            <a:ext cx="10515600" cy="1325563"/>
          </a:xfrm>
        </p:spPr>
        <p:txBody>
          <a:bodyPr>
            <a:normAutofit/>
          </a:bodyPr>
          <a:lstStyle/>
          <a:p>
            <a:r>
              <a:rPr lang="nl-NL" altLang="nl-NL" sz="4000" dirty="0"/>
              <a:t>En wat gebeurde daarna?</a:t>
            </a:r>
            <a:br>
              <a:rPr lang="nl-NL" altLang="nl-NL" sz="4000" dirty="0"/>
            </a:br>
            <a:r>
              <a:rPr lang="nl-NL" altLang="nl-NL" sz="4000" dirty="0"/>
              <a:t>We kregen duiktabellen</a:t>
            </a:r>
            <a:endParaRPr lang="nl-NL" sz="4000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C424B68-B4D0-869C-97D3-CB9A667B3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3556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Iedereen kreeg een mening</a:t>
            </a:r>
          </a:p>
          <a:p>
            <a:pPr marL="0" indent="0">
              <a:buNone/>
            </a:pPr>
            <a:r>
              <a:rPr lang="nl-NL" dirty="0"/>
              <a:t>Commercieel of niet:</a:t>
            </a:r>
          </a:p>
          <a:p>
            <a:r>
              <a:rPr lang="nl-NL" dirty="0"/>
              <a:t>Royal </a:t>
            </a:r>
            <a:r>
              <a:rPr lang="nl-NL" dirty="0" err="1"/>
              <a:t>navy</a:t>
            </a:r>
            <a:endParaRPr lang="nl-NL" dirty="0"/>
          </a:p>
          <a:p>
            <a:r>
              <a:rPr lang="nl-NL" dirty="0"/>
              <a:t>US </a:t>
            </a:r>
            <a:r>
              <a:rPr lang="nl-NL" dirty="0" err="1"/>
              <a:t>navy</a:t>
            </a:r>
            <a:endParaRPr lang="nl-NL" dirty="0"/>
          </a:p>
          <a:p>
            <a:r>
              <a:rPr lang="nl-NL" dirty="0"/>
              <a:t>DCIEM </a:t>
            </a:r>
            <a:r>
              <a:rPr lang="nl-NL" sz="1800" dirty="0"/>
              <a:t>(</a:t>
            </a:r>
            <a:r>
              <a:rPr lang="en-US" sz="1800" b="0" i="0" dirty="0" err="1">
                <a:effectLst/>
                <a:latin typeface="Arial" panose="020B0604020202020204" pitchFamily="34" charset="0"/>
              </a:rPr>
              <a:t>Defence</a:t>
            </a:r>
            <a:r>
              <a:rPr lang="en-US" sz="1800" b="0" i="0" dirty="0">
                <a:effectLst/>
                <a:latin typeface="Arial" panose="020B0604020202020204" pitchFamily="34" charset="0"/>
              </a:rPr>
              <a:t> and Civil Institute of Environmental Medicine – Canada)</a:t>
            </a:r>
            <a:endParaRPr lang="nl-NL" sz="1800" dirty="0"/>
          </a:p>
          <a:p>
            <a:r>
              <a:rPr lang="nl-NL" dirty="0"/>
              <a:t>NOB</a:t>
            </a:r>
          </a:p>
          <a:p>
            <a:r>
              <a:rPr lang="nl-NL" dirty="0"/>
              <a:t>En nog veel meer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3FF2D15-0430-0C03-3C55-6963FB0B0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9154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kstvak 9"/>
          <p:cNvSpPr txBox="1">
            <a:spLocks noChangeArrowheads="1"/>
          </p:cNvSpPr>
          <p:nvPr/>
        </p:nvSpPr>
        <p:spPr bwMode="auto">
          <a:xfrm>
            <a:off x="205643" y="682602"/>
            <a:ext cx="116037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3600" dirty="0">
                <a:solidFill>
                  <a:srgbClr val="F88044"/>
                </a:solidFill>
                <a:latin typeface="+mn-lt"/>
                <a:ea typeface="Lucida Sans Serif"/>
                <a:cs typeface="Lucida Sans Serif"/>
              </a:rPr>
              <a:t>Decompressieziekte: uit onderzoek en ervaring is gebleken</a:t>
            </a:r>
          </a:p>
        </p:txBody>
      </p:sp>
      <p:pic>
        <p:nvPicPr>
          <p:cNvPr id="41989" name="Afbeelding 6" descr="logovorm oranj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1655771"/>
            <a:ext cx="1575340" cy="179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kstvak 7"/>
          <p:cNvSpPr txBox="1">
            <a:spLocks noChangeArrowheads="1"/>
          </p:cNvSpPr>
          <p:nvPr/>
        </p:nvSpPr>
        <p:spPr bwMode="auto">
          <a:xfrm>
            <a:off x="1005699" y="2158427"/>
            <a:ext cx="16628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solidFill>
                  <a:schemeClr val="bg1"/>
                </a:solidFill>
                <a:latin typeface="+mn-lt"/>
                <a:ea typeface="Lucida Sans Serif"/>
                <a:cs typeface="Lucida Sans Serif"/>
              </a:rPr>
              <a:t>Grote invloed</a:t>
            </a:r>
          </a:p>
        </p:txBody>
      </p:sp>
      <p:pic>
        <p:nvPicPr>
          <p:cNvPr id="41991" name="Afbeelding 22" descr="logovorm oranj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540" y="1647870"/>
            <a:ext cx="1578344" cy="179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2" name="Tekstvak 23"/>
          <p:cNvSpPr txBox="1">
            <a:spLocks noChangeArrowheads="1"/>
          </p:cNvSpPr>
          <p:nvPr/>
        </p:nvSpPr>
        <p:spPr bwMode="auto">
          <a:xfrm>
            <a:off x="4640094" y="2002783"/>
            <a:ext cx="15077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solidFill>
                  <a:schemeClr val="bg1"/>
                </a:solidFill>
                <a:latin typeface="Lucida Sans Serif"/>
                <a:ea typeface="Lucida Sans Serif"/>
                <a:cs typeface="Lucida Sans Serif"/>
              </a:rPr>
              <a:t>Grote</a:t>
            </a:r>
            <a:r>
              <a:rPr lang="nl-NL" altLang="nl-NL" sz="800" dirty="0">
                <a:solidFill>
                  <a:schemeClr val="bg1"/>
                </a:solidFill>
                <a:latin typeface="Lucida Sans Serif"/>
                <a:ea typeface="Lucida Sans Serif"/>
                <a:cs typeface="Lucida Sans Serif"/>
              </a:rPr>
              <a:t> </a:t>
            </a:r>
            <a:r>
              <a:rPr lang="nl-NL" altLang="nl-NL" sz="2000" dirty="0">
                <a:solidFill>
                  <a:schemeClr val="bg1"/>
                </a:solidFill>
                <a:latin typeface="+mn-lt"/>
                <a:ea typeface="Lucida Sans Serif"/>
                <a:cs typeface="Lucida Sans Serif"/>
              </a:rPr>
              <a:t>invloed</a:t>
            </a:r>
            <a:endParaRPr lang="nl-NL" altLang="nl-NL" sz="800" dirty="0">
              <a:solidFill>
                <a:schemeClr val="bg1"/>
              </a:solidFill>
              <a:latin typeface="+mn-lt"/>
              <a:ea typeface="Lucida Sans Serif"/>
              <a:cs typeface="Lucida Sans Serif"/>
            </a:endParaRPr>
          </a:p>
        </p:txBody>
      </p:sp>
      <p:pic>
        <p:nvPicPr>
          <p:cNvPr id="41993" name="Afbeelding 24" descr="logovorm oranj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587" y="1682886"/>
            <a:ext cx="1514111" cy="163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4" name="Tekstvak 25"/>
          <p:cNvSpPr txBox="1">
            <a:spLocks noChangeArrowheads="1"/>
          </p:cNvSpPr>
          <p:nvPr/>
        </p:nvSpPr>
        <p:spPr bwMode="auto">
          <a:xfrm>
            <a:off x="7918315" y="1796221"/>
            <a:ext cx="143735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solidFill>
                  <a:schemeClr val="bg1"/>
                </a:solidFill>
                <a:latin typeface="+mn-lt"/>
                <a:ea typeface="Lucida Sans Serif"/>
                <a:cs typeface="Lucida Sans Serif"/>
              </a:rPr>
              <a:t>En wat we nog meer kunnen bedenken</a:t>
            </a:r>
          </a:p>
        </p:txBody>
      </p:sp>
      <p:sp>
        <p:nvSpPr>
          <p:cNvPr id="41995" name="Tekstvak 12"/>
          <p:cNvSpPr txBox="1">
            <a:spLocks noChangeArrowheads="1"/>
          </p:cNvSpPr>
          <p:nvPr/>
        </p:nvSpPr>
        <p:spPr bwMode="auto">
          <a:xfrm>
            <a:off x="593387" y="3510773"/>
            <a:ext cx="3032682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Duikomstandigheden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Uitdroging (koffie alcohol)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Lichamelijke toestand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Aangeboren of niet (</a:t>
            </a:r>
            <a:r>
              <a:rPr lang="nl-NL" altLang="nl-NL" sz="2000" dirty="0" err="1">
                <a:latin typeface="+mn-lt"/>
                <a:ea typeface="Lucida Sans Serif"/>
                <a:cs typeface="Lucida Sans Serif"/>
              </a:rPr>
              <a:t>pfo</a:t>
            </a: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Duik materiaal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nl-NL" altLang="nl-NL" sz="1000" dirty="0">
              <a:latin typeface="Lucida Sans Serif"/>
              <a:ea typeface="Lucida Sans Serif"/>
              <a:cs typeface="Lucida Sans Serif"/>
            </a:endParaRPr>
          </a:p>
        </p:txBody>
      </p:sp>
      <p:sp>
        <p:nvSpPr>
          <p:cNvPr id="41996" name="Tekstvak 26"/>
          <p:cNvSpPr txBox="1">
            <a:spLocks noChangeArrowheads="1"/>
          </p:cNvSpPr>
          <p:nvPr/>
        </p:nvSpPr>
        <p:spPr bwMode="auto">
          <a:xfrm>
            <a:off x="4420270" y="3418674"/>
            <a:ext cx="3430958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Herhalingsduiken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Duikprofiel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Diepe duiken (wat is diep)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Ongecontroleerde opstijging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Missen deco stops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000" dirty="0">
                <a:latin typeface="+mn-lt"/>
                <a:ea typeface="Lucida Sans Serif"/>
                <a:cs typeface="Lucida Sans Serif"/>
              </a:rPr>
              <a:t>Jojo-en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nl-NL" altLang="nl-NL" sz="1000" dirty="0">
              <a:latin typeface="Lucida Sans Serif"/>
              <a:ea typeface="Lucida Sans Serif"/>
              <a:cs typeface="Lucida Sans Serif"/>
            </a:endParaRPr>
          </a:p>
        </p:txBody>
      </p:sp>
      <p:sp>
        <p:nvSpPr>
          <p:cNvPr id="41997" name="Tekstvak 27"/>
          <p:cNvSpPr txBox="1">
            <a:spLocks noChangeArrowheads="1"/>
          </p:cNvSpPr>
          <p:nvPr/>
        </p:nvSpPr>
        <p:spPr bwMode="auto">
          <a:xfrm>
            <a:off x="7464426" y="3475038"/>
            <a:ext cx="17875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000">
                <a:latin typeface="Lucida Sans Serif"/>
                <a:ea typeface="Lucida Sans Serif"/>
                <a:cs typeface="Lucida Sans Serif"/>
              </a:rPr>
              <a:t>.</a:t>
            </a:r>
          </a:p>
        </p:txBody>
      </p:sp>
      <p:sp>
        <p:nvSpPr>
          <p:cNvPr id="41998" name="Tekstvak 14"/>
          <p:cNvSpPr txBox="1">
            <a:spLocks noChangeArrowheads="1"/>
          </p:cNvSpPr>
          <p:nvPr/>
        </p:nvSpPr>
        <p:spPr bwMode="auto">
          <a:xfrm>
            <a:off x="8086995" y="3383474"/>
            <a:ext cx="3391642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Leeftijd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Medicatie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Zwaarlijvigheid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Angst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Paniek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Onderschatting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Stoer gedrag (groep)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Ziek of ziek geweest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Inspanning (duikvakantie)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Stroming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800" dirty="0">
                <a:latin typeface="+mn-lt"/>
                <a:ea typeface="Lucida Sans Serif"/>
                <a:cs typeface="Lucida Sans Serif"/>
              </a:rPr>
              <a:t>Enz.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nl-NL" altLang="nl-NL" sz="1000" dirty="0">
              <a:latin typeface="Lucida Sans Serif"/>
              <a:ea typeface="Lucida Sans Serif"/>
              <a:cs typeface="Lucida Sans Serif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1000" dirty="0">
                <a:latin typeface="Lucida Sans Serif"/>
                <a:ea typeface="Lucida Sans Serif"/>
                <a:cs typeface="Lucida Sans Serif"/>
              </a:rPr>
              <a:t> </a:t>
            </a:r>
            <a:br>
              <a:rPr lang="nl-NL" altLang="nl-NL" sz="1000" dirty="0">
                <a:latin typeface="Lucida Sans Serif"/>
                <a:ea typeface="Lucida Sans Serif"/>
                <a:cs typeface="Lucida Sans Serif"/>
              </a:rPr>
            </a:br>
            <a:endParaRPr lang="nl-NL" altLang="nl-NL" sz="1000" dirty="0">
              <a:latin typeface="Lucida Sans Serif"/>
              <a:ea typeface="Lucida Sans Serif"/>
              <a:cs typeface="Lucida Sans Serif"/>
            </a:endParaRPr>
          </a:p>
        </p:txBody>
      </p:sp>
      <p:sp>
        <p:nvSpPr>
          <p:cNvPr id="41999" name="Tekstvak 1"/>
          <p:cNvSpPr txBox="1">
            <a:spLocks noChangeArrowheads="1"/>
          </p:cNvSpPr>
          <p:nvPr/>
        </p:nvSpPr>
        <p:spPr bwMode="auto">
          <a:xfrm>
            <a:off x="957128" y="5408646"/>
            <a:ext cx="5871689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2400" dirty="0">
                <a:latin typeface="Tahoma" panose="020B0604030504040204" pitchFamily="34" charset="0"/>
              </a:rPr>
              <a:t> </a:t>
            </a:r>
            <a:r>
              <a:rPr lang="nl-NL" altLang="nl-NL" sz="2400" dirty="0">
                <a:solidFill>
                  <a:srgbClr val="106AB3"/>
                </a:solidFill>
                <a:latin typeface="+mn-lt"/>
              </a:rPr>
              <a:t>Grootste gevaar van decompressieziekte is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NL" altLang="nl-NL" sz="4400" dirty="0">
                <a:solidFill>
                  <a:srgbClr val="FF0000"/>
                </a:solidFill>
                <a:latin typeface="+mn-lt"/>
              </a:rPr>
              <a:t>        </a:t>
            </a:r>
            <a:r>
              <a:rPr lang="nl-NL" altLang="nl-NL" sz="4400" dirty="0">
                <a:solidFill>
                  <a:srgbClr val="F88044"/>
                </a:solidFill>
                <a:latin typeface="+mn-lt"/>
              </a:rPr>
              <a:t>ONTKENNING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49B52B3-FE03-E22D-0BAD-7A40A0AC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3*/Divemaster opleiding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5AF243C3-D98C-A969-CE5C-48AF7FE9B96E}"/>
              </a:ext>
            </a:extLst>
          </p:cNvPr>
          <p:cNvSpPr/>
          <p:nvPr/>
        </p:nvSpPr>
        <p:spPr>
          <a:xfrm>
            <a:off x="10710151" y="4630366"/>
            <a:ext cx="1400783" cy="914400"/>
          </a:xfrm>
          <a:prstGeom prst="ellipse">
            <a:avLst/>
          </a:prstGeom>
          <a:solidFill>
            <a:srgbClr val="5DB14C"/>
          </a:solidFill>
          <a:ln>
            <a:solidFill>
              <a:srgbClr val="4FA8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hlinkClick r:id="rId4"/>
              </a:rPr>
              <a:t>Filmpje</a:t>
            </a:r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CF6D8E2-3AAA-2460-D79C-82A01D70C9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6147" y="2080456"/>
            <a:ext cx="631212" cy="63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495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5" grpId="0"/>
      <p:bldP spid="41996" grpId="0"/>
      <p:bldP spid="41998" grpId="0"/>
      <p:bldP spid="41999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1FF2D-04E6-0BD3-1BD0-FFBFD1184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Luchtplanning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1404E3-7F48-87D8-DBF4-B6B426211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44" y="1494884"/>
            <a:ext cx="11185188" cy="4351338"/>
          </a:xfrm>
        </p:spPr>
        <p:txBody>
          <a:bodyPr/>
          <a:lstStyle/>
          <a:p>
            <a:r>
              <a:rPr lang="nl-NL" dirty="0"/>
              <a:t>Maken we deze altijd?</a:t>
            </a:r>
          </a:p>
          <a:p>
            <a:r>
              <a:rPr lang="nl-NL" dirty="0"/>
              <a:t>Weet je persoonlijk luchtverbruik (blijft altijd een schatting in liters/min)</a:t>
            </a:r>
          </a:p>
          <a:p>
            <a:r>
              <a:rPr lang="nl-NL" dirty="0"/>
              <a:t>Weet je duikplan</a:t>
            </a:r>
          </a:p>
          <a:p>
            <a:r>
              <a:rPr lang="nl-NL" dirty="0"/>
              <a:t>LTD controle, actuele – omkeer – minimale druk </a:t>
            </a:r>
          </a:p>
          <a:p>
            <a:r>
              <a:rPr lang="nl-NL" dirty="0"/>
              <a:t>Reservering van lucht ( is nieuw en geen vast gegeven ) berekenen dus</a:t>
            </a:r>
          </a:p>
          <a:p>
            <a:r>
              <a:rPr lang="nl-NL" dirty="0"/>
              <a:t>Reserveringslucht alleen te gebruiken tijdens opstijging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B2BEE7E-7C65-99E2-F55A-631FA56D5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7E5A59F-1240-10CA-EE55-169DBF7EBFB4}"/>
              </a:ext>
            </a:extLst>
          </p:cNvPr>
          <p:cNvSpPr txBox="1"/>
          <p:nvPr/>
        </p:nvSpPr>
        <p:spPr>
          <a:xfrm>
            <a:off x="1518221" y="4697286"/>
            <a:ext cx="9900238" cy="19389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/>
              <a:t>LTD staat in dit verband voor Lucht-Tijd-Diepte. Je hebt voorafgaand aan je duik een plan gemaakt en met de LTD-controle bewaak je tijdens de duik steeds je plan met betrekking tot het aspect decompressie (</a:t>
            </a:r>
            <a:r>
              <a:rPr lang="nl-NL" sz="2000" dirty="0" err="1"/>
              <a:t>nultijd</a:t>
            </a:r>
            <a:r>
              <a:rPr lang="nl-NL" sz="2000" dirty="0"/>
              <a:t>). Al duikend controleer je regelmatig de resterende </a:t>
            </a:r>
            <a:r>
              <a:rPr lang="nl-NL" sz="2000" dirty="0">
                <a:solidFill>
                  <a:srgbClr val="FF0000"/>
                </a:solidFill>
              </a:rPr>
              <a:t>L</a:t>
            </a:r>
            <a:r>
              <a:rPr lang="nl-NL" sz="2000" dirty="0"/>
              <a:t>uchtvoorraad in relatie met omkeerdruk en minimale druk, de resterende </a:t>
            </a:r>
            <a:r>
              <a:rPr lang="nl-NL" sz="2000" dirty="0" err="1"/>
              <a:t>duik</a:t>
            </a:r>
            <a:r>
              <a:rPr lang="nl-NL" sz="2000" dirty="0" err="1">
                <a:solidFill>
                  <a:srgbClr val="FF0000"/>
                </a:solidFill>
              </a:rPr>
              <a:t>T</a:t>
            </a:r>
            <a:r>
              <a:rPr lang="nl-NL" sz="2000" dirty="0" err="1"/>
              <a:t>ijd</a:t>
            </a:r>
            <a:r>
              <a:rPr lang="nl-NL" sz="2000" dirty="0"/>
              <a:t> in relatie met </a:t>
            </a:r>
            <a:r>
              <a:rPr lang="nl-NL" sz="2000" dirty="0" err="1"/>
              <a:t>nultijd</a:t>
            </a:r>
            <a:r>
              <a:rPr lang="nl-NL" sz="2000" dirty="0"/>
              <a:t> en maximale duiktijd en de actuele </a:t>
            </a:r>
            <a:r>
              <a:rPr lang="nl-NL" sz="2000" dirty="0" err="1"/>
              <a:t>duik</a:t>
            </a:r>
            <a:r>
              <a:rPr lang="nl-NL" sz="2000" dirty="0" err="1">
                <a:solidFill>
                  <a:srgbClr val="FF0000"/>
                </a:solidFill>
              </a:rPr>
              <a:t>D</a:t>
            </a:r>
            <a:r>
              <a:rPr lang="nl-NL" sz="2000" dirty="0" err="1"/>
              <a:t>iepte</a:t>
            </a:r>
            <a:r>
              <a:rPr lang="nl-NL" sz="2000" dirty="0"/>
              <a:t> in relatie met de maximale duikdiepte.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4EFB791-851E-BD58-75BA-80C72BFB09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9847" y="1954923"/>
            <a:ext cx="567559" cy="567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9044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B2D1B-0BB2-A2EA-E8C8-BE85CD07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>
                <a:latin typeface="+mn-lt"/>
                <a:cs typeface="Lucida Sans Serif"/>
              </a:rPr>
              <a:t>OVM’S WAT KUN JE ERMEE</a:t>
            </a:r>
            <a:endParaRPr lang="nl-NL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58ACA7-1931-35EF-F495-4E832B070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966"/>
            <a:ext cx="10515600" cy="51070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sz="2800">
                <a:latin typeface="Lucida Sans Serif"/>
                <a:cs typeface="Lucida Sans Serif"/>
              </a:rPr>
              <a:t>Hoeveel oppervlakteminuten ga je verbruiken?</a:t>
            </a:r>
          </a:p>
          <a:p>
            <a:pPr marL="380990" indent="-380990">
              <a:buBlip>
                <a:blip r:embed="rId2"/>
              </a:buBlip>
            </a:pPr>
            <a:endParaRPr lang="nl-NL" sz="2800">
              <a:latin typeface="Lucida Sans Serif"/>
              <a:cs typeface="Lucida Sans Serif"/>
            </a:endParaRP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Afdaling       : Afdaaltijd x Gemiddelde Druk         = </a:t>
            </a:r>
            <a:r>
              <a:rPr lang="nl-NL" sz="2800">
                <a:solidFill>
                  <a:srgbClr val="F88044"/>
                </a:solidFill>
                <a:latin typeface="Lucida Sans Serif"/>
                <a:cs typeface="Lucida Sans Serif"/>
              </a:rPr>
              <a:t>OVM +</a:t>
            </a:r>
            <a:r>
              <a:rPr lang="nl-NL" sz="2800">
                <a:latin typeface="Lucida Sans Serif"/>
                <a:cs typeface="Lucida Sans Serif"/>
              </a:rPr>
              <a:t> 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Bodemtijd    : Bodemtijd x Druk                             = </a:t>
            </a:r>
            <a:r>
              <a:rPr lang="nl-NL" sz="2800">
                <a:solidFill>
                  <a:srgbClr val="F88044"/>
                </a:solidFill>
                <a:latin typeface="Lucida Sans Serif"/>
                <a:cs typeface="Lucida Sans Serif"/>
              </a:rPr>
              <a:t>OVM +                  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Opstijgtijd    : Opstijgtijd x Gemiddelde Druk       = </a:t>
            </a:r>
            <a:r>
              <a:rPr lang="nl-NL" sz="2800">
                <a:solidFill>
                  <a:srgbClr val="F88044"/>
                </a:solidFill>
                <a:latin typeface="Lucida Sans Serif"/>
                <a:cs typeface="Lucida Sans Serif"/>
              </a:rPr>
              <a:t>OVM +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Stoptijd        : Stoptijd x Druk                                  = </a:t>
            </a:r>
            <a:r>
              <a:rPr lang="nl-NL" sz="2800">
                <a:solidFill>
                  <a:srgbClr val="F88044"/>
                </a:solidFill>
                <a:latin typeface="Lucida Sans Serif"/>
                <a:cs typeface="Lucida Sans Serif"/>
              </a:rPr>
              <a:t>OVM +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Reserveringsdruk (hoeveelheid OVM’S)               = </a:t>
            </a:r>
            <a:r>
              <a:rPr lang="nl-NL" sz="2800">
                <a:solidFill>
                  <a:srgbClr val="F88044"/>
                </a:solidFill>
                <a:latin typeface="Lucida Sans Serif"/>
                <a:cs typeface="Lucida Sans Serif"/>
              </a:rPr>
              <a:t>OVM +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Alles bij elkaar geeft dus de benodigde OVM’S   = </a:t>
            </a:r>
            <a:r>
              <a:rPr lang="nl-NL" sz="2800">
                <a:solidFill>
                  <a:srgbClr val="F88044"/>
                </a:solidFill>
                <a:latin typeface="Lucida Sans Serif"/>
                <a:cs typeface="Lucida Sans Serif"/>
              </a:rPr>
              <a:t>Totale OVM’s</a:t>
            </a:r>
          </a:p>
          <a:p>
            <a:pPr marL="380990" indent="-380990">
              <a:buBlip>
                <a:blip r:embed="rId2"/>
              </a:buBlip>
            </a:pPr>
            <a:endParaRPr lang="nl-NL" sz="2800">
              <a:latin typeface="Lucida Sans Serif"/>
              <a:cs typeface="Lucida Sans Serif"/>
            </a:endParaRP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Beslissing maken of we veilig bezig zijn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Rekening houden met een probleem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Rekening houden met stressfactor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Rekening houden met Boerenverstand</a:t>
            </a:r>
          </a:p>
          <a:p>
            <a:pPr marL="380990" indent="-380990">
              <a:buBlip>
                <a:blip r:embed="rId2"/>
              </a:buBlip>
            </a:pPr>
            <a:r>
              <a:rPr lang="nl-NL" sz="2800">
                <a:latin typeface="Lucida Sans Serif"/>
                <a:cs typeface="Lucida Sans Serif"/>
              </a:rPr>
              <a:t>Er zijn veel variabelen dus……..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FDC9E1-00A1-4142-90BB-3D51246B4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A8B84CC-53E6-6F7F-6311-2D18020DBC55}"/>
              </a:ext>
            </a:extLst>
          </p:cNvPr>
          <p:cNvSpPr txBox="1"/>
          <p:nvPr/>
        </p:nvSpPr>
        <p:spPr>
          <a:xfrm>
            <a:off x="10544189" y="6218691"/>
            <a:ext cx="1378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C00000"/>
                </a:solidFill>
              </a:rPr>
              <a:t>Blz:61</a:t>
            </a:r>
          </a:p>
        </p:txBody>
      </p:sp>
    </p:spTree>
    <p:extLst>
      <p:ext uri="{BB962C8B-B14F-4D97-AF65-F5344CB8AC3E}">
        <p14:creationId xmlns:p14="http://schemas.microsoft.com/office/powerpoint/2010/main" val="3049888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16" y="-78544"/>
            <a:ext cx="12020317" cy="6851337"/>
          </a:xfrm>
          <a:prstGeom prst="rect">
            <a:avLst/>
          </a:prstGeom>
        </p:spPr>
      </p:pic>
      <p:sp>
        <p:nvSpPr>
          <p:cNvPr id="23" name="Tekstvak 22"/>
          <p:cNvSpPr txBox="1"/>
          <p:nvPr/>
        </p:nvSpPr>
        <p:spPr>
          <a:xfrm>
            <a:off x="664886" y="1638252"/>
            <a:ext cx="11200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>
              <a:latin typeface="Lucida Sans Serif"/>
              <a:cs typeface="Lucida Sans Serif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9502899" y="6226694"/>
            <a:ext cx="16856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Blz:63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60216" y="993913"/>
            <a:ext cx="99810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                                                                               </a:t>
            </a:r>
            <a:r>
              <a:rPr lang="nl-NL" sz="2400" dirty="0"/>
              <a:t>flesdruk – minimale druk – ruime fles</a:t>
            </a:r>
          </a:p>
          <a:p>
            <a:r>
              <a:rPr lang="nl-NL" sz="2400" dirty="0"/>
              <a:t>Omkeerdruk = minimale druk +</a:t>
            </a:r>
          </a:p>
          <a:p>
            <a:r>
              <a:rPr lang="nl-NL" dirty="0"/>
              <a:t>                                                                                                                     </a:t>
            </a:r>
            <a:r>
              <a:rPr lang="nl-NL" sz="2400" dirty="0"/>
              <a:t>2</a:t>
            </a:r>
          </a:p>
        </p:txBody>
      </p:sp>
      <p:cxnSp>
        <p:nvCxnSpPr>
          <p:cNvPr id="8" name="Rechte verbindingslijn 7"/>
          <p:cNvCxnSpPr/>
          <p:nvPr/>
        </p:nvCxnSpPr>
        <p:spPr>
          <a:xfrm flipV="1">
            <a:off x="4431543" y="2266121"/>
            <a:ext cx="5030509" cy="16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6" descr="Afbeeldingsresultaat voor omker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068" y="2996387"/>
            <a:ext cx="3493397" cy="3493397"/>
          </a:xfrm>
          <a:prstGeom prst="rect">
            <a:avLst/>
          </a:prstGeom>
        </p:spPr>
      </p:pic>
      <p:sp>
        <p:nvSpPr>
          <p:cNvPr id="11" name="Titel 10">
            <a:extLst>
              <a:ext uri="{FF2B5EF4-FFF2-40B4-BE49-F238E27FC236}">
                <a16:creationId xmlns:a16="http://schemas.microsoft.com/office/drawing/2014/main" id="{C8409C2E-F946-E24C-12DB-8D5E4FE7D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Omkeerdruk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F38FC3C9-C399-B6E3-191E-9DE75C9FC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470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2DB2B-E959-2CE8-E1EB-74B1D194A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het hoofdstuk niet noemt…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47CF95-54F8-F3D7-2595-293732781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Invloed stikstofnarcose: </a:t>
            </a:r>
          </a:p>
          <a:p>
            <a:pPr lvl="1"/>
            <a:r>
              <a:rPr lang="nl-NL" dirty="0"/>
              <a:t>Neem je op diepte het juiste beslissing.</a:t>
            </a:r>
          </a:p>
          <a:p>
            <a:pPr lvl="1"/>
            <a:r>
              <a:rPr lang="nl-NL" dirty="0"/>
              <a:t>Op diepte kan je niet rekenen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Duiken met nitrox:</a:t>
            </a:r>
          </a:p>
          <a:p>
            <a:pPr lvl="1"/>
            <a:r>
              <a:rPr lang="nl-NL" dirty="0"/>
              <a:t>Minder invloed van partiële stikstofdruk.</a:t>
            </a:r>
          </a:p>
          <a:p>
            <a:pPr lvl="2"/>
            <a:r>
              <a:rPr lang="nl-NL" dirty="0"/>
              <a:t>Minder stikstofnarcose</a:t>
            </a:r>
          </a:p>
          <a:p>
            <a:pPr lvl="2"/>
            <a:r>
              <a:rPr lang="nl-NL" dirty="0"/>
              <a:t>Minder N</a:t>
            </a:r>
            <a:r>
              <a:rPr lang="nl-NL" baseline="-25000" dirty="0"/>
              <a:t>2</a:t>
            </a:r>
            <a:r>
              <a:rPr lang="nl-NL" dirty="0"/>
              <a:t> opbouw in de weefsels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ABD64A5-F839-E8B2-B405-E03F29537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69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" y="0"/>
            <a:ext cx="12191701" cy="6858000"/>
          </a:xfrm>
          <a:prstGeom prst="rect">
            <a:avLst/>
          </a:prstGeom>
        </p:spPr>
      </p:pic>
      <p:sp>
        <p:nvSpPr>
          <p:cNvPr id="22" name="Tekstvak 21"/>
          <p:cNvSpPr txBox="1"/>
          <p:nvPr/>
        </p:nvSpPr>
        <p:spPr>
          <a:xfrm>
            <a:off x="0" y="1944274"/>
            <a:ext cx="4863830" cy="403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267" b="1" dirty="0">
                <a:solidFill>
                  <a:schemeClr val="bg1"/>
                </a:solidFill>
                <a:latin typeface="Lucida Sans Serif"/>
              </a:rPr>
              <a:t>Ga je gang:</a:t>
            </a:r>
          </a:p>
          <a:p>
            <a:r>
              <a:rPr lang="nl-NL" sz="4267" b="1" dirty="0">
                <a:solidFill>
                  <a:schemeClr val="bg1"/>
                </a:solidFill>
                <a:latin typeface="Lucida Sans Serif"/>
              </a:rPr>
              <a:t>Duik op de kotter</a:t>
            </a:r>
          </a:p>
          <a:p>
            <a:r>
              <a:rPr lang="nl-NL" sz="4267" b="1" dirty="0">
                <a:solidFill>
                  <a:schemeClr val="bg1"/>
                </a:solidFill>
                <a:latin typeface="Lucida Sans Serif"/>
              </a:rPr>
              <a:t>Diepte 28mtr</a:t>
            </a:r>
          </a:p>
          <a:p>
            <a:endParaRPr lang="nl-NL" sz="4267" b="1" dirty="0">
              <a:solidFill>
                <a:schemeClr val="bg1"/>
              </a:solidFill>
              <a:latin typeface="Lucida Sans Serif"/>
            </a:endParaRPr>
          </a:p>
          <a:p>
            <a:r>
              <a:rPr lang="nl-NL" sz="4267" b="1" dirty="0">
                <a:solidFill>
                  <a:schemeClr val="bg1"/>
                </a:solidFill>
                <a:latin typeface="Lucida Sans Serif"/>
              </a:rPr>
              <a:t>Duik op de cockpit</a:t>
            </a:r>
          </a:p>
          <a:p>
            <a:r>
              <a:rPr lang="nl-NL" sz="4267" b="1" dirty="0">
                <a:solidFill>
                  <a:schemeClr val="bg1"/>
                </a:solidFill>
                <a:latin typeface="Lucida Sans Serif"/>
              </a:rPr>
              <a:t>Diepte 25 </a:t>
            </a:r>
            <a:r>
              <a:rPr lang="nl-NL" sz="4267" b="1" dirty="0" err="1">
                <a:solidFill>
                  <a:schemeClr val="bg1"/>
                </a:solidFill>
                <a:latin typeface="Lucida Sans Serif"/>
              </a:rPr>
              <a:t>mtr</a:t>
            </a:r>
            <a:endParaRPr lang="nl-NL" sz="4267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4D76C59-F65E-8E9C-EC65-FCC7269FA0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7374" y="167572"/>
            <a:ext cx="682639" cy="682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6111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72B3D4-A53F-AF95-11B3-0246B6B29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21" y="365125"/>
            <a:ext cx="11027979" cy="1325563"/>
          </a:xfrm>
        </p:spPr>
        <p:txBody>
          <a:bodyPr/>
          <a:lstStyle/>
          <a:p>
            <a:r>
              <a:rPr lang="nl-NL" dirty="0"/>
              <a:t>Uitwerking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98BC767-F74B-49E1-4527-18F65A20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3*/Divemaster opleiding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01373FD-AFE4-6434-6A96-4993D2916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899" y="0"/>
            <a:ext cx="8709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04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349BB3-F26F-4981-ABBF-8E9581A30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Tot volgende keer..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9C0E7A-01AD-48A6-AD01-06ABFB347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01050" cy="4760370"/>
          </a:xfrm>
        </p:spPr>
        <p:txBody>
          <a:bodyPr>
            <a:normAutofit lnSpcReduction="10000"/>
          </a:bodyPr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Zijn er nog vragen/opmerkingen/tips</a:t>
            </a:r>
          </a:p>
          <a:p>
            <a:r>
              <a:rPr lang="nl-NL" dirty="0"/>
              <a:t>Lees het boek</a:t>
            </a:r>
          </a:p>
          <a:p>
            <a:r>
              <a:rPr lang="nl-NL" dirty="0"/>
              <a:t>Maak, als coördinator, een duikplan voor je duik. </a:t>
            </a:r>
          </a:p>
          <a:p>
            <a:r>
              <a:rPr lang="nl-NL" dirty="0"/>
              <a:t>Maak afspraken</a:t>
            </a:r>
          </a:p>
          <a:p>
            <a:r>
              <a:rPr lang="nl-NL" dirty="0"/>
              <a:t>Doe de toets</a:t>
            </a:r>
          </a:p>
          <a:p>
            <a:r>
              <a:rPr lang="nl-NL" dirty="0"/>
              <a:t>Vragen: </a:t>
            </a:r>
            <a:r>
              <a:rPr lang="nl-NL" dirty="0">
                <a:hlinkClick r:id="rId2"/>
              </a:rPr>
              <a:t>diving@kooltiel.nl</a:t>
            </a:r>
            <a:r>
              <a:rPr lang="nl-NL" dirty="0"/>
              <a:t>, </a:t>
            </a:r>
            <a:r>
              <a:rPr lang="nl-NL" dirty="0">
                <a:hlinkClick r:id="rId3"/>
              </a:rPr>
              <a:t>diving-1996@outlook.com</a:t>
            </a:r>
            <a:endParaRPr lang="nl-NL" dirty="0"/>
          </a:p>
          <a:p>
            <a:r>
              <a:rPr lang="nl-NL" dirty="0" err="1"/>
              <a:t>Oja</a:t>
            </a:r>
            <a:r>
              <a:rPr lang="nl-NL" dirty="0"/>
              <a:t>, en nog dit: je kan nog veel meer specialisaties volgen </a:t>
            </a:r>
            <a:r>
              <a:rPr lang="nl-NL" dirty="0">
                <a:sym typeface="Wingdings" panose="05000000000000000000" pitchFamily="2" charset="2"/>
              </a:rPr>
              <a:t></a:t>
            </a:r>
            <a:r>
              <a:rPr lang="nl-NL" dirty="0"/>
              <a:t> 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CB64C90-0109-46DE-9F1F-76D6B42AC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3*/Divemaster opleiding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E6744FD-1A82-9380-059F-CBC86B707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400" y="400049"/>
            <a:ext cx="4864100" cy="3648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4FC9A04-7651-582A-F5EC-6B4754C37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1733" y="4057259"/>
            <a:ext cx="2810267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7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3683</TotalTime>
  <Words>1140</Words>
  <Application>Microsoft Office PowerPoint</Application>
  <PresentationFormat>Breedbeeld</PresentationFormat>
  <Paragraphs>255</Paragraphs>
  <Slides>25</Slides>
  <Notes>10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5" baseType="lpstr">
      <vt:lpstr>Arial</vt:lpstr>
      <vt:lpstr>Calibri</vt:lpstr>
      <vt:lpstr>Lucida Sans</vt:lpstr>
      <vt:lpstr>Lucida Sans Serif</vt:lpstr>
      <vt:lpstr>Lucida Sans Std</vt:lpstr>
      <vt:lpstr>Tahoma</vt:lpstr>
      <vt:lpstr>Times New Roman</vt:lpstr>
      <vt:lpstr>Verdana</vt:lpstr>
      <vt:lpstr>Kantoorthema</vt:lpstr>
      <vt:lpstr>Chart</vt:lpstr>
      <vt:lpstr>3* Duikopleiding</vt:lpstr>
      <vt:lpstr>Begeleiden</vt:lpstr>
      <vt:lpstr>PowerPoint-presentatie</vt:lpstr>
      <vt:lpstr>Maar eerst even dit</vt:lpstr>
      <vt:lpstr>PowerPoint-presentatie</vt:lpstr>
      <vt:lpstr>PowerPoint-presentatie</vt:lpstr>
      <vt:lpstr>Decompressieziekte</vt:lpstr>
      <vt:lpstr> Soorten weefsels</vt:lpstr>
      <vt:lpstr>Weefsels en compartimenten</vt:lpstr>
      <vt:lpstr>Halveringstijd</vt:lpstr>
      <vt:lpstr>Gasbellen geven problemen</vt:lpstr>
      <vt:lpstr>Er kwam dus voor het eerst een model</vt:lpstr>
      <vt:lpstr>Oppervlakte Spanning</vt:lpstr>
      <vt:lpstr>Krimpen van Gasbel</vt:lpstr>
      <vt:lpstr>Uitzetten van een Gasbel</vt:lpstr>
      <vt:lpstr>Even doordrukken</vt:lpstr>
      <vt:lpstr>En wat gebeurde daarna? We kregen duiktabellen</vt:lpstr>
      <vt:lpstr>PowerPoint-presentatie</vt:lpstr>
      <vt:lpstr>Luchtplanning</vt:lpstr>
      <vt:lpstr>OVM’S WAT KUN JE ERMEE</vt:lpstr>
      <vt:lpstr>Omkeerdruk</vt:lpstr>
      <vt:lpstr>Wat het hoofdstuk niet noemt…</vt:lpstr>
      <vt:lpstr>PowerPoint-presentatie</vt:lpstr>
      <vt:lpstr>Uitwerking</vt:lpstr>
      <vt:lpstr>Tot volgende keer..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 en Nelleke Kool</dc:creator>
  <cp:lastModifiedBy>Kim Noordermeer</cp:lastModifiedBy>
  <cp:revision>157</cp:revision>
  <dcterms:created xsi:type="dcterms:W3CDTF">2017-06-17T11:10:25Z</dcterms:created>
  <dcterms:modified xsi:type="dcterms:W3CDTF">2024-10-21T15:30:49Z</dcterms:modified>
</cp:coreProperties>
</file>