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5"/>
  </p:notesMasterIdLst>
  <p:sldIdLst>
    <p:sldId id="257" r:id="rId2"/>
    <p:sldId id="283" r:id="rId3"/>
    <p:sldId id="284" r:id="rId4"/>
    <p:sldId id="258" r:id="rId5"/>
    <p:sldId id="259" r:id="rId6"/>
    <p:sldId id="292" r:id="rId7"/>
    <p:sldId id="297" r:id="rId8"/>
    <p:sldId id="262" r:id="rId9"/>
    <p:sldId id="290" r:id="rId10"/>
    <p:sldId id="261" r:id="rId11"/>
    <p:sldId id="291" r:id="rId12"/>
    <p:sldId id="265" r:id="rId13"/>
    <p:sldId id="264" r:id="rId14"/>
    <p:sldId id="266" r:id="rId15"/>
    <p:sldId id="293" r:id="rId16"/>
    <p:sldId id="288" r:id="rId17"/>
    <p:sldId id="287" r:id="rId18"/>
    <p:sldId id="298" r:id="rId19"/>
    <p:sldId id="296" r:id="rId20"/>
    <p:sldId id="267" r:id="rId21"/>
    <p:sldId id="285" r:id="rId22"/>
    <p:sldId id="294" r:id="rId23"/>
    <p:sldId id="268" r:id="rId24"/>
    <p:sldId id="269" r:id="rId25"/>
    <p:sldId id="270" r:id="rId26"/>
    <p:sldId id="271" r:id="rId27"/>
    <p:sldId id="272" r:id="rId28"/>
    <p:sldId id="273" r:id="rId29"/>
    <p:sldId id="276" r:id="rId30"/>
    <p:sldId id="278" r:id="rId31"/>
    <p:sldId id="277" r:id="rId32"/>
    <p:sldId id="289" r:id="rId33"/>
    <p:sldId id="29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 en Nelleke Kool" initials="ReNK" lastIdx="1" clrIdx="0">
    <p:extLst>
      <p:ext uri="{19B8F6BF-5375-455C-9EA6-DF929625EA0E}">
        <p15:presenceInfo xmlns:p15="http://schemas.microsoft.com/office/powerpoint/2012/main" userId="d2d438272ec5561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AB3"/>
    <a:srgbClr val="F88044"/>
    <a:srgbClr val="5DB14C"/>
    <a:srgbClr val="4FA849"/>
    <a:srgbClr val="0F6AB3"/>
    <a:srgbClr val="4FAB4B"/>
    <a:srgbClr val="60B54D"/>
    <a:srgbClr val="179EDA"/>
    <a:srgbClr val="F47A43"/>
    <a:srgbClr val="EF7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94" autoAdjust="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AD8A9-69BD-4A2C-9CF4-7B7CAF875036}" type="datetimeFigureOut">
              <a:rPr lang="nl-NL" smtClean="0"/>
              <a:t>27-10-2024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6E35B-D865-477B-920F-A913517414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57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6F7DC-8052-40AE-A4C8-8D1A925766A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699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pPr/>
              <a:t>15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© </a:t>
            </a:r>
            <a:r>
              <a:rPr lang="nl-NL" dirty="0" err="1"/>
              <a:t>cave</a:t>
            </a:r>
            <a:r>
              <a:rPr lang="nl-NL" dirty="0"/>
              <a:t> &amp; </a:t>
            </a:r>
            <a:r>
              <a:rPr lang="nl-NL" dirty="0" err="1"/>
              <a:t>wrecknight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E35B-D865-477B-920F-A913517414E6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998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0AD4C1BC-7ED4-C850-4168-DA1DC9AFB7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28343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EEBA-79A6-4836-9924-F415AA6075EE}" type="datetime1">
              <a:rPr lang="nl-NL" smtClean="0"/>
              <a:t>27-10-2024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 sters - 2024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A205D1A-590C-4C45-A9F7-054030D9A6B5}"/>
              </a:ext>
            </a:extLst>
          </p:cNvPr>
          <p:cNvSpPr/>
          <p:nvPr userDrawn="1"/>
        </p:nvSpPr>
        <p:spPr>
          <a:xfrm>
            <a:off x="9072081" y="-331321"/>
            <a:ext cx="3119920" cy="7189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8DCD066-A101-4588-A488-2F78E9AEC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145"/>
            <a:ext cx="9724490" cy="718932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E0BCB60-7FD1-41BD-BC2E-79FED643C4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7543" y="4233308"/>
            <a:ext cx="1802748" cy="2488167"/>
          </a:xfrm>
          <a:prstGeom prst="rect">
            <a:avLst/>
          </a:prstGeom>
        </p:spPr>
      </p:pic>
      <p:pic>
        <p:nvPicPr>
          <p:cNvPr id="13" name="Afbeelding 12" descr="Afbeelding met tekst, cirkel, logo, Graphics&#10;&#10;Automatisch gegenereerde beschrijving">
            <a:extLst>
              <a:ext uri="{FF2B5EF4-FFF2-40B4-BE49-F238E27FC236}">
                <a16:creationId xmlns:a16="http://schemas.microsoft.com/office/drawing/2014/main" id="{5955597D-6F3A-2BE4-5931-7FAC071128D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826" y="1780711"/>
            <a:ext cx="2163488" cy="21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E9C6-FC32-4CF3-9F53-07334CD0B998}" type="datetime1">
              <a:rPr lang="nl-NL" smtClean="0"/>
              <a:t>27-10-2024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500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B2EA0-574F-4831-92D2-2A59632F6F60}" type="datetime1">
              <a:rPr lang="nl-NL" smtClean="0"/>
              <a:t>27-10-2024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656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88619-4290-4511-8965-CBB9AA199129}" type="datetime1">
              <a:rPr lang="nl-NL" smtClean="0"/>
              <a:t>27-10-2024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8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D642-3EAA-4777-8D9B-4E874E7073EA}" type="datetime1">
              <a:rPr lang="nl-NL" smtClean="0"/>
              <a:t>27-10-2024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87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7B8E-90FE-405D-A9F8-68F3AC23876C}" type="datetime1">
              <a:rPr lang="nl-NL" smtClean="0"/>
              <a:t>27-10-2024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7A7FDB0-04A9-4209-A6F9-215E5AA113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22" y="0"/>
            <a:ext cx="9639756" cy="808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0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FBA9A-A73C-4985-ACEA-5DBAD0DC4BDB}" type="datetime1">
              <a:rPr lang="nl-NL" smtClean="0"/>
              <a:t>27-10-2024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905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080A-DEAC-450E-A5B3-8E07200DE508}" type="datetime1">
              <a:rPr lang="nl-NL" smtClean="0"/>
              <a:t>27-10-2024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515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19B05-A163-43CC-B884-ACF2382F278E}" type="datetime1">
              <a:rPr lang="nl-NL" smtClean="0"/>
              <a:t>27-10-2024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5935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A1EC-F51E-438B-A67E-FFDFCAC25E97}" type="datetime1">
              <a:rPr lang="nl-NL" smtClean="0"/>
              <a:t>27-10-2024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312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B5BAD-895C-488C-9A1D-484DC327A100}" type="datetime1">
              <a:rPr lang="nl-NL" smtClean="0"/>
              <a:t>27-10-2024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6082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991B-2547-4D8B-BA6B-25535A72C4C6}" type="datetime1">
              <a:rPr lang="nl-NL" smtClean="0"/>
              <a:t>27-10-2024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36321-5F25-F04D-AC01-7198C71D002C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7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DCE4CBB5-3341-46B2-AA2C-B8A73E8153B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3" y="-84843"/>
            <a:ext cx="1226529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 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257C9-D30C-44A3-B3DA-17E248AC97A0}" type="datetime1">
              <a:rPr lang="nl-NL" smtClean="0"/>
              <a:t>27-10-2024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 descr="Afbeelding met tekst, cirkel, logo, Graphics&#10;&#10;Automatisch gegenereerde beschrijving">
            <a:extLst>
              <a:ext uri="{FF2B5EF4-FFF2-40B4-BE49-F238E27FC236}">
                <a16:creationId xmlns:a16="http://schemas.microsoft.com/office/drawing/2014/main" id="{2A316690-66EE-6A68-7102-30DEBF5CA29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504" y="6081203"/>
            <a:ext cx="703851" cy="7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88044"/>
          </a:solidFill>
          <a:latin typeface="Lucida Sans" panose="020B0602040502020204" pitchFamily="34" charset="0"/>
          <a:ea typeface="+mj-ea"/>
          <a:cs typeface="Lucida Sans" panose="020B06020405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7617922" y="-215616"/>
            <a:ext cx="4919241" cy="1139666"/>
          </a:xfrm>
        </p:spPr>
        <p:txBody>
          <a:bodyPr>
            <a:noAutofit/>
          </a:bodyPr>
          <a:lstStyle/>
          <a:p>
            <a:r>
              <a:rPr lang="en-GB" sz="4000" dirty="0"/>
              <a:t>3* Duikopleiding</a:t>
            </a:r>
          </a:p>
        </p:txBody>
      </p:sp>
      <p:sp>
        <p:nvSpPr>
          <p:cNvPr id="8" name="Ondertitel 2"/>
          <p:cNvSpPr>
            <a:spLocks noGrp="1"/>
          </p:cNvSpPr>
          <p:nvPr>
            <p:ph type="subTitle" idx="1"/>
          </p:nvPr>
        </p:nvSpPr>
        <p:spPr>
          <a:xfrm>
            <a:off x="92365" y="6003637"/>
            <a:ext cx="2373745" cy="669636"/>
          </a:xfrm>
        </p:spPr>
        <p:txBody>
          <a:bodyPr>
            <a:normAutofit/>
          </a:bodyPr>
          <a:lstStyle/>
          <a:p>
            <a:pPr eaLnBrk="1" hangingPunct="1"/>
            <a:r>
              <a:rPr lang="nl-NL" altLang="nl-NL" sz="2000" dirty="0">
                <a:solidFill>
                  <a:srgbClr val="0F6AB3"/>
                </a:solidFill>
              </a:rPr>
              <a:t>CMAS/NOB brevetopleiding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8A47A50-64B7-40E3-9FF8-3CE4474613FA}"/>
              </a:ext>
            </a:extLst>
          </p:cNvPr>
          <p:cNvSpPr/>
          <p:nvPr/>
        </p:nvSpPr>
        <p:spPr>
          <a:xfrm>
            <a:off x="2018271" y="402739"/>
            <a:ext cx="3665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Hoofdstuk 3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8F6B551-7E17-AE73-EF4F-BDCD988F875A}"/>
              </a:ext>
            </a:extLst>
          </p:cNvPr>
          <p:cNvSpPr txBox="1"/>
          <p:nvPr/>
        </p:nvSpPr>
        <p:spPr>
          <a:xfrm>
            <a:off x="8217876" y="1113692"/>
            <a:ext cx="416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F6AB3"/>
                </a:solidFill>
              </a:rPr>
              <a:t>Door: Rob Kool &amp; Kim Noordermeer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00FB78B-61CA-6CD6-5192-81F1AE75C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515" y="4752975"/>
            <a:ext cx="2040711" cy="203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7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F13FF-F4D1-5926-AF39-503F4870A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Hoe ver zijn jullie?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49FF43-5790-3A36-9FDC-BB22A499D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 Hoe ging de toets?</a:t>
            </a:r>
          </a:p>
          <a:p>
            <a:r>
              <a:rPr lang="nl-NL" dirty="0"/>
              <a:t> Welke duiken hebben jullie al voor 3*?</a:t>
            </a:r>
          </a:p>
          <a:p>
            <a:r>
              <a:rPr lang="nl-NL" dirty="0"/>
              <a:t> Al afspraken eigenvaardigheden?</a:t>
            </a:r>
          </a:p>
          <a:p>
            <a:r>
              <a:rPr lang="nl-NL" dirty="0"/>
              <a:t> Welke praktijkhandelingen in het zwembad?</a:t>
            </a:r>
          </a:p>
          <a:p>
            <a:r>
              <a:rPr lang="nl-NL" dirty="0"/>
              <a:t> Welke praktijkhandelingen ze in het buitenwater?</a:t>
            </a:r>
          </a:p>
          <a:p>
            <a:r>
              <a:rPr lang="nl-NL" dirty="0"/>
              <a:t> Duikstek al definitief?</a:t>
            </a:r>
          </a:p>
          <a:p>
            <a:endParaRPr lang="nl-NL" dirty="0"/>
          </a:p>
          <a:p>
            <a:r>
              <a:rPr lang="nl-NL" dirty="0"/>
              <a:t>Vragen over hoofdstuk 2?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C8C16A5-1110-C843-2F11-9E01FE4D6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17B269-40F5-F473-5D80-7D9041D9A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150" y="184890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A8BBB04-605F-A1ED-1C57-2B44A65E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8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Ademautomaat</a:t>
            </a:r>
          </a:p>
          <a:p>
            <a:r>
              <a:rPr lang="nl-NL" dirty="0"/>
              <a:t>Trimjack - Wing</a:t>
            </a:r>
          </a:p>
          <a:p>
            <a:r>
              <a:rPr lang="nl-NL" dirty="0"/>
              <a:t>Droogpak</a:t>
            </a:r>
          </a:p>
          <a:p>
            <a:r>
              <a:rPr lang="nl-NL" dirty="0"/>
              <a:t>Flessen en kranen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onderdelen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D6B149AA-09A0-DE57-0950-FFFB933653EE}"/>
              </a:ext>
            </a:extLst>
          </p:cNvPr>
          <p:cNvSpPr/>
          <p:nvPr/>
        </p:nvSpPr>
        <p:spPr>
          <a:xfrm>
            <a:off x="4581525" y="1019175"/>
            <a:ext cx="7210425" cy="49149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521547-E410-8AE4-8243-A9421F5AB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B1972B-6434-640D-8BE3-BF1F92112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69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 descr="IMG_1416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13" r="1" b="1"/>
          <a:stretch/>
        </p:blipFill>
        <p:spPr>
          <a:xfrm rot="10800000"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950710" y="1803400"/>
            <a:ext cx="4136515" cy="18999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dirty="0">
                <a:latin typeface="+mj-lt"/>
                <a:cs typeface="+mj-cs"/>
              </a:rPr>
              <a:t>De </a:t>
            </a:r>
            <a:r>
              <a:rPr lang="en-US" sz="4000" dirty="0" err="1">
                <a:latin typeface="+mj-lt"/>
                <a:cs typeface="+mj-cs"/>
              </a:rPr>
              <a:t>ademautomaat</a:t>
            </a:r>
            <a:r>
              <a:rPr lang="en-US" sz="4000" dirty="0">
                <a:latin typeface="+mj-lt"/>
                <a:cs typeface="+mj-cs"/>
              </a:rPr>
              <a:t>: 2 </a:t>
            </a:r>
            <a:r>
              <a:rPr lang="en-US" sz="4000" dirty="0" err="1">
                <a:latin typeface="+mj-lt"/>
                <a:cs typeface="+mj-cs"/>
              </a:rPr>
              <a:t>trappen</a:t>
            </a:r>
            <a:r>
              <a:rPr lang="en-US" sz="4000" dirty="0">
                <a:latin typeface="+mj-lt"/>
                <a:cs typeface="+mj-cs"/>
              </a:rPr>
              <a:t>, 2 </a:t>
            </a:r>
            <a:r>
              <a:rPr lang="en-US" sz="4000" dirty="0" err="1">
                <a:latin typeface="+mj-lt"/>
                <a:cs typeface="+mj-cs"/>
              </a:rPr>
              <a:t>reduceerventielen</a:t>
            </a:r>
            <a:endParaRPr lang="en-US" sz="4000" dirty="0">
              <a:latin typeface="+mj-lt"/>
              <a:cs typeface="+mj-cs"/>
            </a:endParaRP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3E83037-379C-0AFE-5F32-6D299F732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4430" y="3914775"/>
            <a:ext cx="3822189" cy="256327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nl-NL" sz="2400" dirty="0"/>
              <a:t>Oorspronkelijk maar één.</a:t>
            </a:r>
          </a:p>
          <a:p>
            <a:pPr marL="0" indent="0">
              <a:buNone/>
            </a:pPr>
            <a:r>
              <a:rPr lang="nl-NL" sz="2400" dirty="0"/>
              <a:t>Wat is het nadeel?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5894992-8EFD-6F70-AAE8-43FB8FBB5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78" y="-84843"/>
            <a:ext cx="12265295" cy="6858000"/>
          </a:xfrm>
          <a:prstGeom prst="rect">
            <a:avLst/>
          </a:prstGeom>
        </p:spPr>
      </p:pic>
      <p:pic>
        <p:nvPicPr>
          <p:cNvPr id="5" name="Afbeelding 4" descr="Afbeelding met tekst, cirkel, logo, Graphics&#10;&#10;Automatisch gegenereerde beschrijving">
            <a:extLst>
              <a:ext uri="{FF2B5EF4-FFF2-40B4-BE49-F238E27FC236}">
                <a16:creationId xmlns:a16="http://schemas.microsoft.com/office/drawing/2014/main" id="{540F1F3F-77AF-FDED-BF22-65FE1D9A3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504" y="6081203"/>
            <a:ext cx="703851" cy="703851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AACA6E5-212C-C957-5502-EE60898A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F221AEA-4B56-21B4-1BA2-59D6B7B2D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481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en 2</a:t>
            </a:r>
            <a:r>
              <a:rPr lang="nl-NL" baseline="30000" dirty="0"/>
              <a:t>e</a:t>
            </a:r>
            <a:r>
              <a:rPr lang="nl-NL" dirty="0"/>
              <a:t> trap omdat…..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>
          <a:xfrm>
            <a:off x="785119" y="1670006"/>
            <a:ext cx="5096256" cy="4295895"/>
          </a:xfrm>
        </p:spPr>
        <p:txBody>
          <a:bodyPr>
            <a:normAutofit fontScale="92500" lnSpcReduction="10000"/>
          </a:bodyPr>
          <a:lstStyle/>
          <a:p>
            <a:r>
              <a:rPr lang="nl-NL" dirty="0"/>
              <a:t>In twee trappen druk reduceren</a:t>
            </a:r>
          </a:p>
          <a:p>
            <a:pPr lvl="1"/>
            <a:r>
              <a:rPr lang="nl-NL" dirty="0"/>
              <a:t>Flesdruk naar 10-14 bar.</a:t>
            </a:r>
          </a:p>
          <a:p>
            <a:pPr lvl="1"/>
            <a:r>
              <a:rPr lang="nl-NL" dirty="0"/>
              <a:t>Midden- naar omgevingsdruk.</a:t>
            </a:r>
          </a:p>
          <a:p>
            <a:r>
              <a:rPr lang="nl-NL" dirty="0"/>
              <a:t>Minder afkoeling (bevriezing)</a:t>
            </a:r>
          </a:p>
          <a:p>
            <a:r>
              <a:rPr lang="nl-NL" dirty="0"/>
              <a:t>Middendruk voor trimvest, droogpak.</a:t>
            </a:r>
          </a:p>
          <a:p>
            <a:r>
              <a:rPr lang="nl-NL" dirty="0"/>
              <a:t>HP uitgangen voor: zender, console.</a:t>
            </a:r>
          </a:p>
          <a:p>
            <a:endParaRPr lang="nl-NL" dirty="0"/>
          </a:p>
          <a:p>
            <a:r>
              <a:rPr lang="nl-NL" dirty="0"/>
              <a:t> Hoeveel aansluitingen heeft jouw automaat?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C950F8E-C0C2-621A-6098-DCA8F9F359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322" y="520077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Tijdelijke aanduiding voor inhoud 12">
            <a:extLst>
              <a:ext uri="{FF2B5EF4-FFF2-40B4-BE49-F238E27FC236}">
                <a16:creationId xmlns:a16="http://schemas.microsoft.com/office/drawing/2014/main" id="{A44369AB-8323-3E76-9B6B-10132426942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992268" y="1409700"/>
            <a:ext cx="5071799" cy="4671921"/>
          </a:xfr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B31A6F-9CDF-D4A8-AD63-98D29E910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665D51-1688-5BE0-7F1A-BE85CD27E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36321-5F25-F04D-AC01-7198C71D002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6960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De verschillen </a:t>
            </a:r>
          </a:p>
        </p:txBody>
      </p:sp>
      <p:pic>
        <p:nvPicPr>
          <p:cNvPr id="6" name="Tijdelijke aanduiding voor inhoud 5" descr="1ste trap din en in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9608" y="1863725"/>
            <a:ext cx="5801784" cy="4351338"/>
          </a:xfr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04FDDE-4D13-4F47-ACB2-EC7F1298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6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080AD4B-5EDF-18E4-82C5-BB0E62692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396" y="1514091"/>
            <a:ext cx="1833754" cy="494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96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38E0C2ED-2136-1F76-96ED-ABC111FFD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Zijstap: </a:t>
            </a:r>
            <a:r>
              <a:rPr lang="nl-NL" dirty="0" err="1"/>
              <a:t>tweeslangs</a:t>
            </a:r>
            <a:r>
              <a:rPr lang="nl-NL" dirty="0"/>
              <a:t> automaat.</a:t>
            </a:r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A24604C5-BC58-B686-EA70-073BE4E43C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07888" y="1825625"/>
            <a:ext cx="3145458" cy="4489450"/>
          </a:xfrm>
        </p:spPr>
      </p:pic>
      <p:pic>
        <p:nvPicPr>
          <p:cNvPr id="13" name="Tijdelijke aanduiding voor inhoud 12">
            <a:extLst>
              <a:ext uri="{FF2B5EF4-FFF2-40B4-BE49-F238E27FC236}">
                <a16:creationId xmlns:a16="http://schemas.microsoft.com/office/drawing/2014/main" id="{4398C8CC-2BA8-93AA-23A3-475A97C7B7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02927" y="1857375"/>
            <a:ext cx="4777707" cy="4419600"/>
          </a:xfr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3A72B8-BBFC-D8F9-4A41-810652C7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5E80D8C-B4D5-9199-B571-4E193C6AA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8660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trap</a:t>
            </a:r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AFBA4D73-F97B-2D2E-BD58-3DCC882BF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649" y="1371808"/>
            <a:ext cx="7229475" cy="4624536"/>
          </a:xfr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AB0F92E-90F3-6B94-070B-722F4922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14D3E7-F76D-E843-DBAA-F3B6A78F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8</a:t>
            </a:fld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6B18A9C-47E0-838D-0D3E-F63E42969173}"/>
              </a:ext>
            </a:extLst>
          </p:cNvPr>
          <p:cNvSpPr txBox="1"/>
          <p:nvPr/>
        </p:nvSpPr>
        <p:spPr>
          <a:xfrm>
            <a:off x="323850" y="5981700"/>
            <a:ext cx="1115811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106AB3"/>
                </a:solidFill>
              </a:rPr>
              <a:t>Druk in de fles heeft bij gebalanceerde 1</a:t>
            </a:r>
            <a:r>
              <a:rPr lang="nl-NL" sz="2400" baseline="30000" dirty="0">
                <a:solidFill>
                  <a:srgbClr val="106AB3"/>
                </a:solidFill>
              </a:rPr>
              <a:t>e</a:t>
            </a:r>
            <a:r>
              <a:rPr lang="nl-NL" sz="2400" dirty="0">
                <a:solidFill>
                  <a:srgbClr val="106AB3"/>
                </a:solidFill>
              </a:rPr>
              <a:t> trap geen invloed op kracht om klep te openen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861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1ste trap de functie en de werking</a:t>
            </a:r>
          </a:p>
        </p:txBody>
      </p:sp>
      <p:pic>
        <p:nvPicPr>
          <p:cNvPr id="6" name="Tijdelijke aanduiding voor inhoud 5" descr="First_stage_animation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2800" y="1483354"/>
            <a:ext cx="4809700" cy="4798384"/>
          </a:xfr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04FDDE-4D13-4F47-ACB2-EC7F1298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1301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Welke is gebalanceerd?</a:t>
            </a:r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632207CF-A4BD-DE49-FBCF-4908CB504A6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092860" y="1828800"/>
            <a:ext cx="5540679" cy="4106863"/>
          </a:xfr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E57316-4AE2-9CBD-BB64-BC2600DC5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669715-2FEB-99AC-1A9E-DD0718DFD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36321-5F25-F04D-AC01-7198C71D002C}" type="slidenum">
              <a:rPr lang="nl-NL" smtClean="0"/>
              <a:t>10</a:t>
            </a:fld>
            <a:endParaRPr lang="nl-NL"/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A1D899E4-CAFA-9E1F-E8DF-2D365E6EFF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190625" y="1575656"/>
            <a:ext cx="4105275" cy="5136170"/>
          </a:xfr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1EEBB75-8E98-B6B0-520C-AE3223DA30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172" y="72402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038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2e trap de functie en de werking</a:t>
            </a:r>
          </a:p>
        </p:txBody>
      </p:sp>
      <p:pic>
        <p:nvPicPr>
          <p:cNvPr id="6" name="Tijdelijke aanduiding voor inhoud 5" descr="Scuba_regulator_2nd_stage_animation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1892" y="1825625"/>
            <a:ext cx="6668216" cy="4351338"/>
          </a:xfr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04FDDE-4D13-4F47-ACB2-EC7F1298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2139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Flutteren</a:t>
            </a:r>
            <a:r>
              <a:rPr lang="nl-NL" dirty="0"/>
              <a:t>, </a:t>
            </a:r>
            <a:r>
              <a:rPr lang="nl-NL" dirty="0" err="1"/>
              <a:t>Venturi</a:t>
            </a:r>
            <a:r>
              <a:rPr lang="nl-NL" dirty="0"/>
              <a:t> en ademweestand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D44B35F1-FC69-9F9C-C1C6-5DF7F918E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025" y="1400175"/>
            <a:ext cx="8482251" cy="5378391"/>
          </a:xfr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8F71DBB-BA4F-CDA2-2411-98DF6B92D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477289-3D0C-F247-6B17-0691886D5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4720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trap, ander model</a:t>
            </a:r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A3177A86-D7B8-19A3-515A-D289D7303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322" y="1597025"/>
            <a:ext cx="7124503" cy="4814956"/>
          </a:xfr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C778C9-9694-0353-1C76-D8508828F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956" y="2295526"/>
            <a:ext cx="5666225" cy="3533774"/>
          </a:xfrm>
          <a:prstGeom prst="rect">
            <a:avLst/>
          </a:prstGeo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9B9094F-7E9F-AB6A-C999-7CF7A898F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EEC81E-1FA3-504E-4B6F-B219776B1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610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automaten blazen?</a:t>
            </a:r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A4F32C2D-11CA-F5BB-CD79-28765C4FA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76" y="1322431"/>
            <a:ext cx="8505824" cy="5339788"/>
          </a:xfr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3606471-1710-3358-60BE-99CCDDD4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A5995FB-3E1D-8CD1-5C81-75C11462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284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Trimvest of </a:t>
            </a:r>
            <a:r>
              <a:rPr lang="nl-NL" dirty="0" err="1"/>
              <a:t>Wing</a:t>
            </a:r>
            <a:r>
              <a:rPr lang="nl-NL" dirty="0"/>
              <a:t> ??</a:t>
            </a:r>
          </a:p>
        </p:txBody>
      </p:sp>
      <p:pic>
        <p:nvPicPr>
          <p:cNvPr id="5" name="Tijdelijke aanduiding voor inhoud 4" descr="Stabjacket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55678" y="1825625"/>
            <a:ext cx="3680643" cy="4351338"/>
          </a:xfr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ADE2E56-5ADB-E2BB-5D28-D7888952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15</a:t>
            </a:fld>
            <a:endParaRPr lang="nl-NL"/>
          </a:p>
        </p:txBody>
      </p:sp>
      <p:pic>
        <p:nvPicPr>
          <p:cNvPr id="6" name="Afbeelding 5" descr="stabjacket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83" y="1736246"/>
            <a:ext cx="3898780" cy="4377905"/>
          </a:xfrm>
          <a:prstGeom prst="rect">
            <a:avLst/>
          </a:prstGeom>
        </p:spPr>
      </p:pic>
      <p:pic>
        <p:nvPicPr>
          <p:cNvPr id="7" name="Afbeelding 6" descr="wing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2784" y="1431985"/>
            <a:ext cx="3743865" cy="46888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52B20-35C3-8D95-32A8-34364259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adviseren jullie?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4EBCF0-2753-319E-8B76-40222873D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 Groep 1 automaat</a:t>
            </a:r>
          </a:p>
          <a:p>
            <a:r>
              <a:rPr lang="nl-NL" dirty="0"/>
              <a:t> Groep 2 vest.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735F79F-84F8-9467-7FCC-C94FEF7C7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A64E07B-EA38-BDEC-B219-2AE4A240A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150" y="184890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DD78242-CDA4-D541-580B-82ECDECE4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16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A625C6D-3145-66D8-9678-F40784FB5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199" y="3009955"/>
            <a:ext cx="8391525" cy="372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22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B147BA7-ED96-B5FC-3599-B3FE3F37E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Hadden we het over????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6157B9-E0F0-E28A-651E-E04063234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53250" cy="4351338"/>
          </a:xfrm>
        </p:spPr>
        <p:txBody>
          <a:bodyPr>
            <a:normAutofit lnSpcReduction="10000"/>
          </a:bodyPr>
          <a:lstStyle/>
          <a:p>
            <a:r>
              <a:rPr lang="nl-NL" dirty="0"/>
              <a:t>Wat voor een soorten merken hebben we allemaal?</a:t>
            </a:r>
          </a:p>
          <a:p>
            <a:r>
              <a:rPr lang="nl-NL" dirty="0"/>
              <a:t>NEN- EN250A?</a:t>
            </a:r>
          </a:p>
          <a:p>
            <a:r>
              <a:rPr lang="nl-NL" dirty="0"/>
              <a:t>Wat is de juiste configuratie voor een automatenset?  Vaste afgesproken regels?</a:t>
            </a:r>
          </a:p>
          <a:p>
            <a:r>
              <a:rPr lang="nl-NL" dirty="0" err="1"/>
              <a:t>Longhose</a:t>
            </a:r>
            <a:r>
              <a:rPr lang="nl-NL" dirty="0"/>
              <a:t>?</a:t>
            </a:r>
          </a:p>
          <a:p>
            <a:r>
              <a:rPr lang="nl-NL" dirty="0" err="1"/>
              <a:t>Rebreather</a:t>
            </a:r>
            <a:r>
              <a:rPr lang="nl-NL" dirty="0"/>
              <a:t> set?</a:t>
            </a:r>
          </a:p>
          <a:p>
            <a:r>
              <a:rPr lang="nl-NL" dirty="0"/>
              <a:t>Aan welke kant hang je welk onderdeel van de automatenset? En hoe maak je het vast?</a:t>
            </a:r>
          </a:p>
          <a:p>
            <a:r>
              <a:rPr lang="nl-NL" dirty="0"/>
              <a:t>Bevriezen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27F59F9-C1D9-9E2A-7DD2-016E61414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9EC6124-535C-920A-E620-1FBF2834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17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DA18EA7-4ACB-6B13-42B9-179CDC584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302" y="923925"/>
            <a:ext cx="385272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54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796DB-AB2B-855B-4826-085DA3F75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BF9D1B01-AEC7-991E-8CD9-1013A7C5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Hadden we het over????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376229-A1B1-16ED-F60F-1256F7D4C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18075"/>
          </a:xfrm>
        </p:spPr>
        <p:txBody>
          <a:bodyPr>
            <a:normAutofit lnSpcReduction="10000"/>
          </a:bodyPr>
          <a:lstStyle/>
          <a:p>
            <a:r>
              <a:rPr lang="nl-NL" dirty="0"/>
              <a:t>Wing</a:t>
            </a:r>
          </a:p>
          <a:p>
            <a:pPr lvl="1"/>
            <a:r>
              <a:rPr lang="nl-NL" dirty="0"/>
              <a:t>Vakantie </a:t>
            </a:r>
            <a:r>
              <a:rPr lang="nl-NL" dirty="0" err="1"/>
              <a:t>backplate</a:t>
            </a:r>
            <a:endParaRPr lang="nl-NL" dirty="0"/>
          </a:p>
          <a:p>
            <a:pPr lvl="1"/>
            <a:r>
              <a:rPr lang="nl-NL" dirty="0"/>
              <a:t>Lood</a:t>
            </a:r>
          </a:p>
          <a:p>
            <a:pPr lvl="1"/>
            <a:r>
              <a:rPr lang="nl-NL" dirty="0" err="1"/>
              <a:t>D-ringen</a:t>
            </a:r>
            <a:endParaRPr lang="nl-NL" dirty="0"/>
          </a:p>
          <a:p>
            <a:pPr lvl="1"/>
            <a:r>
              <a:rPr lang="nl-NL" dirty="0"/>
              <a:t>Bevestiging </a:t>
            </a:r>
            <a:r>
              <a:rPr lang="nl-NL" dirty="0" err="1"/>
              <a:t>dubbelset</a:t>
            </a:r>
            <a:endParaRPr lang="nl-NL" dirty="0"/>
          </a:p>
          <a:p>
            <a:r>
              <a:rPr lang="nl-NL" dirty="0"/>
              <a:t>Trimvest</a:t>
            </a:r>
          </a:p>
          <a:p>
            <a:pPr lvl="1"/>
            <a:r>
              <a:rPr lang="nl-NL" dirty="0"/>
              <a:t>Geïntegreerd lood</a:t>
            </a:r>
          </a:p>
          <a:p>
            <a:pPr lvl="1"/>
            <a:r>
              <a:rPr lang="nl-NL" dirty="0" err="1"/>
              <a:t>D-ringen</a:t>
            </a:r>
            <a:endParaRPr lang="nl-NL" dirty="0"/>
          </a:p>
          <a:p>
            <a:pPr lvl="1"/>
            <a:r>
              <a:rPr lang="nl-NL" dirty="0"/>
              <a:t>Zakken</a:t>
            </a:r>
          </a:p>
          <a:p>
            <a:pPr lvl="1"/>
            <a:r>
              <a:rPr lang="nl-NL" dirty="0"/>
              <a:t>Pasvorm</a:t>
            </a:r>
          </a:p>
          <a:p>
            <a:pPr lvl="1"/>
            <a:r>
              <a:rPr lang="nl-NL" dirty="0"/>
              <a:t>Trimmuis</a:t>
            </a:r>
          </a:p>
          <a:p>
            <a:r>
              <a:rPr lang="nl-NL" dirty="0"/>
              <a:t>Keer eigenschappen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1B753E6-288D-63BB-8BF5-8D3F5095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D48289A-C1EF-07B2-5787-D2506CBB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18</a:t>
            </a:fld>
            <a:endParaRPr lang="nl-NL"/>
          </a:p>
        </p:txBody>
      </p:sp>
      <p:pic>
        <p:nvPicPr>
          <p:cNvPr id="2" name="Tijdelijke aanduiding voor inhoud 15">
            <a:extLst>
              <a:ext uri="{FF2B5EF4-FFF2-40B4-BE49-F238E27FC236}">
                <a16:creationId xmlns:a16="http://schemas.microsoft.com/office/drawing/2014/main" id="{2D092B1B-12D2-0EC8-74CC-AC580DC76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544" y="1304925"/>
            <a:ext cx="3332575" cy="3684588"/>
          </a:xfrm>
          <a:prstGeom prst="rect">
            <a:avLst/>
          </a:prstGeom>
        </p:spPr>
      </p:pic>
      <p:pic>
        <p:nvPicPr>
          <p:cNvPr id="6" name="Tijdelijke aanduiding voor inhoud 17">
            <a:extLst>
              <a:ext uri="{FF2B5EF4-FFF2-40B4-BE49-F238E27FC236}">
                <a16:creationId xmlns:a16="http://schemas.microsoft.com/office/drawing/2014/main" id="{B46E3354-0C62-C44F-CA92-96C312628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288" y="2933700"/>
            <a:ext cx="2976311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02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Onderhoud &amp; Voorlichting</a:t>
            </a:r>
          </a:p>
        </p:txBody>
      </p:sp>
      <p:sp>
        <p:nvSpPr>
          <p:cNvPr id="8" name="Tijdelijke aanduiding voor inhoud 7"/>
          <p:cNvSpPr>
            <a:spLocks noGrp="1"/>
          </p:cNvSpPr>
          <p:nvPr>
            <p:ph idx="1"/>
          </p:nvPr>
        </p:nvSpPr>
        <p:spPr>
          <a:xfrm>
            <a:off x="676275" y="1825625"/>
            <a:ext cx="6486525" cy="4622800"/>
          </a:xfrm>
        </p:spPr>
        <p:txBody>
          <a:bodyPr>
            <a:normAutofit/>
          </a:bodyPr>
          <a:lstStyle/>
          <a:p>
            <a:r>
              <a:rPr lang="nl-NL" dirty="0"/>
              <a:t> Wees zuinig op je spullen het kan het verschil maken op een 100% werking.</a:t>
            </a:r>
          </a:p>
          <a:p>
            <a:r>
              <a:rPr lang="nl-NL" dirty="0"/>
              <a:t> Regelmatig goed schoonmaken.</a:t>
            </a:r>
          </a:p>
          <a:p>
            <a:r>
              <a:rPr lang="nl-NL" dirty="0"/>
              <a:t> Regelmatig invetten metalen rits.</a:t>
            </a:r>
          </a:p>
          <a:p>
            <a:r>
              <a:rPr lang="nl-NL" dirty="0"/>
              <a:t> Flessen laten keuren.</a:t>
            </a:r>
          </a:p>
          <a:p>
            <a:r>
              <a:rPr lang="nl-NL" dirty="0"/>
              <a:t> Automaten regelmatig schoonmaken en  laten servicen.</a:t>
            </a:r>
          </a:p>
          <a:p>
            <a:r>
              <a:rPr lang="nl-NL" dirty="0"/>
              <a:t> Laat je goed informeren bij aanschaf van je uitrusting vraag ook eens advies bij mededuikers.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04FDDE-4D13-4F47-ACB2-EC7F1298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19</a:t>
            </a:fld>
            <a:endParaRPr lang="nl-NL"/>
          </a:p>
        </p:txBody>
      </p:sp>
      <p:pic>
        <p:nvPicPr>
          <p:cNvPr id="1028" name="Picture 4" descr="Best APEKS Regulator Service - Chang Diving Center">
            <a:extLst>
              <a:ext uri="{FF2B5EF4-FFF2-40B4-BE49-F238E27FC236}">
                <a16:creationId xmlns:a16="http://schemas.microsoft.com/office/drawing/2014/main" id="{E73E8D51-1BF5-3269-81DB-E0C31261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581" y="1828800"/>
            <a:ext cx="5130419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826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l-NL" dirty="0"/>
              <a:t>Koffie en een automaatje</a:t>
            </a:r>
          </a:p>
        </p:txBody>
      </p:sp>
      <p:pic>
        <p:nvPicPr>
          <p:cNvPr id="5" name="Picture 4" descr="Kopje koffie">
            <a:extLst>
              <a:ext uri="{FF2B5EF4-FFF2-40B4-BE49-F238E27FC236}">
                <a16:creationId xmlns:a16="http://schemas.microsoft.com/office/drawing/2014/main" id="{29F06332-5E21-52A3-2A86-45B295E474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775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23F47D9-BE67-2353-1BAE-98A14649F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l-NL"/>
              <a:t>3 sters - 2024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076AC1C-CA79-5B5D-18C1-1D9877BE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945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F6F57-712A-1B4A-7F34-D3B8E818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Don’t</a:t>
            </a:r>
            <a:r>
              <a:rPr lang="nl-NL" dirty="0"/>
              <a:t> </a:t>
            </a:r>
            <a:r>
              <a:rPr lang="nl-NL" dirty="0" err="1"/>
              <a:t>try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at home!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A932D9-2544-6021-CB68-20ED30950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Even sleutelen…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B047710-EB2F-971E-4C21-4BEE2E8E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D65524D-69F0-E7E2-1BC1-FA89E796B6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150" y="184890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6848DE-B5B6-A808-D00C-4E07B6863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21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ABBCEF5-3970-CAD0-24CD-4B322C580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831" y="1609725"/>
            <a:ext cx="771525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23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Nat of droog ??</a:t>
            </a:r>
          </a:p>
        </p:txBody>
      </p:sp>
      <p:pic>
        <p:nvPicPr>
          <p:cNvPr id="9" name="Tijdelijke aanduiding voor inhoud 8" descr="droogpak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0" y="2115344"/>
            <a:ext cx="3810000" cy="3810000"/>
          </a:xfr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04FDDE-4D13-4F47-ACB2-EC7F1298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22</a:t>
            </a:fld>
            <a:endParaRPr lang="nl-NL"/>
          </a:p>
        </p:txBody>
      </p:sp>
      <p:pic>
        <p:nvPicPr>
          <p:cNvPr id="11" name="Afbeelding 10" descr="Best-rebreather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67142" y="235070"/>
            <a:ext cx="3657600" cy="2438400"/>
          </a:xfrm>
          <a:prstGeom prst="rect">
            <a:avLst/>
          </a:prstGeom>
        </p:spPr>
      </p:pic>
      <p:pic>
        <p:nvPicPr>
          <p:cNvPr id="12" name="Afbeelding 11" descr="ijsdui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078" y="3250540"/>
            <a:ext cx="4641011" cy="298426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1FC1F91-CC57-C3F2-F834-E6C9FE7A8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466849"/>
            <a:ext cx="2724150" cy="464564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590282F-784B-A783-5828-2BA152FBEEA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6465" y="72797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7768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Welke typen ken je? </a:t>
            </a:r>
          </a:p>
          <a:p>
            <a:r>
              <a:rPr lang="nl-NL" dirty="0"/>
              <a:t>Wat zijn de voor en nadelen?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Bord sessie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Droogpakken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1C3B3E9-8354-5D73-7414-C1FF8D0FBF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465" y="169952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6E30A7A-6886-0D07-8129-8765ED6A9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513" y="1614294"/>
            <a:ext cx="6347812" cy="423405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546583-160D-DF18-ECE3-03B11ECC7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439A69-B36A-95BB-7C20-DDED4226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6310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/>
              <a:t>De 2 hoofdtypen: Neopreen en </a:t>
            </a:r>
            <a:r>
              <a:rPr lang="nl-NL" sz="3600" dirty="0" err="1"/>
              <a:t>trilaminaat</a:t>
            </a:r>
            <a:endParaRPr lang="nl-NL" sz="3600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E15EB8C-3174-8B72-A776-504AE2F394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1026" y="1476375"/>
            <a:ext cx="5723966" cy="5238750"/>
          </a:xfrm>
        </p:spPr>
      </p:pic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229758B6-4595-664B-BB50-8BF5650D243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438899" y="1321962"/>
            <a:ext cx="4657725" cy="5446951"/>
          </a:xfr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331770D6-BC51-1927-0436-E0972A1E6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5BE6C3-D234-DEE6-5390-93A9B01E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8493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Neopreen </a:t>
            </a:r>
            <a:r>
              <a:rPr lang="nl-NL" dirty="0" err="1"/>
              <a:t>vs</a:t>
            </a:r>
            <a:r>
              <a:rPr lang="nl-NL" dirty="0"/>
              <a:t> </a:t>
            </a:r>
            <a:r>
              <a:rPr lang="nl-NL" dirty="0" err="1"/>
              <a:t>Compressed</a:t>
            </a:r>
            <a:r>
              <a:rPr lang="nl-NL" dirty="0"/>
              <a:t> neopreen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 Dichtheid</a:t>
            </a:r>
          </a:p>
          <a:p>
            <a:r>
              <a:rPr lang="nl-NL" dirty="0"/>
              <a:t> Isolatie</a:t>
            </a:r>
          </a:p>
          <a:p>
            <a:r>
              <a:rPr lang="nl-NL" dirty="0"/>
              <a:t> Bewegingsvrijheid</a:t>
            </a:r>
          </a:p>
          <a:p>
            <a:r>
              <a:rPr lang="nl-NL" dirty="0"/>
              <a:t> Sterkte</a:t>
            </a:r>
          </a:p>
          <a:p>
            <a:r>
              <a:rPr lang="nl-NL" dirty="0"/>
              <a:t> Reparatie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4B0E17F-28D1-D529-2288-E8A880C4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BDAFD8E-2715-5C06-1F67-0DE80589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25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4E7CBB6-AB55-2677-249F-990A7E807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149" y="1390649"/>
            <a:ext cx="3115825" cy="487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725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Ritsen, hoe onderhoud je ze?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858838" y="1290638"/>
            <a:ext cx="5157787" cy="823912"/>
          </a:xfrm>
        </p:spPr>
        <p:txBody>
          <a:bodyPr/>
          <a:lstStyle/>
          <a:p>
            <a:r>
              <a:rPr lang="nl-NL" dirty="0"/>
              <a:t>Kunststof tandjes</a:t>
            </a:r>
          </a:p>
        </p:txBody>
      </p:sp>
      <p:pic>
        <p:nvPicPr>
          <p:cNvPr id="8" name="Tijdelijke aanduiding voor inhoud 7" descr="IMG_1444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033326" y="1187708"/>
            <a:ext cx="2180153" cy="4325943"/>
          </a:xfrm>
        </p:spPr>
      </p:pic>
      <p:sp>
        <p:nvSpPr>
          <p:cNvPr id="6" name="Tijdelijke aanduiding voor tekst 5"/>
          <p:cNvSpPr>
            <a:spLocks noGrp="1"/>
          </p:cNvSpPr>
          <p:nvPr>
            <p:ph type="body" sz="quarter" idx="3"/>
          </p:nvPr>
        </p:nvSpPr>
        <p:spPr>
          <a:xfrm>
            <a:off x="6181725" y="1357313"/>
            <a:ext cx="5183188" cy="823912"/>
          </a:xfrm>
        </p:spPr>
        <p:txBody>
          <a:bodyPr/>
          <a:lstStyle/>
          <a:p>
            <a:r>
              <a:rPr lang="nl-NL" dirty="0"/>
              <a:t>Stalen tandjes</a:t>
            </a:r>
          </a:p>
        </p:txBody>
      </p:sp>
      <p:pic>
        <p:nvPicPr>
          <p:cNvPr id="9" name="Tijdelijke aanduiding voor inhoud 8" descr="IMG_1443.jpg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88548" y="1381726"/>
            <a:ext cx="2180152" cy="3956954"/>
          </a:xfrm>
        </p:spPr>
      </p:pic>
      <p:sp>
        <p:nvSpPr>
          <p:cNvPr id="2" name="Subtitel 6">
            <a:extLst>
              <a:ext uri="{FF2B5EF4-FFF2-40B4-BE49-F238E27FC236}">
                <a16:creationId xmlns:a16="http://schemas.microsoft.com/office/drawing/2014/main" id="{A6273950-35EE-AE07-A94F-33DE1D90305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000" b="0" dirty="0">
                <a:solidFill>
                  <a:srgbClr val="106AB3"/>
                </a:solidFill>
              </a:rPr>
              <a:t>Wat doe jij thuis aan onderhoud?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9A874F-B274-59B9-216E-8CB9FFD24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B07FEE6-B7B9-D6B7-04A0-AF0A95B4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26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62B31A8-5D43-528D-22F5-B5DA43DA38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615" y="5538095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2440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Manchetten, nek- en </a:t>
            </a:r>
            <a:r>
              <a:rPr lang="nl-NL" dirty="0" err="1"/>
              <a:t>armseals</a:t>
            </a:r>
            <a:endParaRPr lang="nl-NL" dirty="0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DA611186-E305-B18F-CED6-C751E9BFE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663700"/>
            <a:ext cx="10515600" cy="4351338"/>
          </a:xfrm>
        </p:spPr>
        <p:txBody>
          <a:bodyPr/>
          <a:lstStyle/>
          <a:p>
            <a:r>
              <a:rPr lang="nl-NL" dirty="0" err="1"/>
              <a:t>Seals</a:t>
            </a:r>
            <a:endParaRPr lang="nl-NL" dirty="0"/>
          </a:p>
          <a:p>
            <a:pPr lvl="1"/>
            <a:r>
              <a:rPr lang="nl-NL" dirty="0"/>
              <a:t>Neopreen</a:t>
            </a:r>
          </a:p>
          <a:p>
            <a:pPr lvl="1"/>
            <a:r>
              <a:rPr lang="nl-NL" dirty="0"/>
              <a:t>Latex (rubber)</a:t>
            </a:r>
          </a:p>
          <a:p>
            <a:pPr lvl="1"/>
            <a:r>
              <a:rPr lang="nl-NL" dirty="0"/>
              <a:t>Siliconen </a:t>
            </a:r>
          </a:p>
          <a:p>
            <a:pPr marL="457200" lvl="1" indent="0">
              <a:buNone/>
            </a:pPr>
            <a:endParaRPr lang="nl-NL" dirty="0"/>
          </a:p>
          <a:p>
            <a:r>
              <a:rPr lang="nl-NL" dirty="0"/>
              <a:t>Wat doe je thuis?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9D67E58-D16F-4171-FEB8-51F1221B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3 </a:t>
            </a:r>
            <a:r>
              <a:rPr lang="nl-NL" dirty="0" err="1"/>
              <a:t>sters</a:t>
            </a:r>
            <a:r>
              <a:rPr lang="nl-NL" dirty="0"/>
              <a:t> - 2024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F8BB117-0E76-A213-5236-AF48D1D3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27</a:t>
            </a:fld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52D1AC6-792A-908F-8AF3-6DF957C29D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540" y="1566170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C9291F9-7279-65BE-CB72-2B9AB9729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825" y="1989398"/>
            <a:ext cx="3062287" cy="40542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1C3D887B-DB5F-FD8C-B719-E1576B874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558" y="2487364"/>
            <a:ext cx="5073442" cy="285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69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Extra middelen</a:t>
            </a:r>
          </a:p>
        </p:txBody>
      </p:sp>
      <p:pic>
        <p:nvPicPr>
          <p:cNvPr id="6" name="Tijdelijke aanduiding voor inhoud 5" descr="IMG_1446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 rot="5400000">
            <a:off x="830288" y="2467367"/>
            <a:ext cx="4221197" cy="3509876"/>
          </a:xfrm>
        </p:spPr>
      </p:pic>
      <p:pic>
        <p:nvPicPr>
          <p:cNvPr id="16" name="Tijdelijke aanduiding voor inhoud 15" descr="images.jpe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0457" y="733425"/>
            <a:ext cx="4136018" cy="2911121"/>
          </a:xfrm>
        </p:spPr>
      </p:pic>
      <p:sp>
        <p:nvSpPr>
          <p:cNvPr id="11" name="Tijdelijke aanduiding voor tekst 10"/>
          <p:cNvSpPr>
            <a:spLocks noGrp="1"/>
          </p:cNvSpPr>
          <p:nvPr>
            <p:ph type="body" idx="4294967295"/>
          </p:nvPr>
        </p:nvSpPr>
        <p:spPr>
          <a:xfrm>
            <a:off x="685800" y="1600200"/>
            <a:ext cx="3822700" cy="8334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Neopreen moffen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4294967295"/>
          </p:nvPr>
        </p:nvSpPr>
        <p:spPr>
          <a:xfrm>
            <a:off x="8085138" y="814388"/>
            <a:ext cx="1811337" cy="547687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FFFF00"/>
                </a:solidFill>
              </a:rPr>
              <a:t>Enkel lood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A2C097D-34DF-AC0E-9D4E-68D431AE6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34CCD4-ADB5-DFA5-35D8-92E8992E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28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0B9F7D5-4B4F-6503-FD7C-5A34FB392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675" y="3816621"/>
            <a:ext cx="5495924" cy="3041379"/>
          </a:xfrm>
          <a:prstGeom prst="rect">
            <a:avLst/>
          </a:prstGeom>
        </p:spPr>
      </p:pic>
      <p:sp>
        <p:nvSpPr>
          <p:cNvPr id="10" name="Tijdelijke aanduiding voor tekst 11">
            <a:extLst>
              <a:ext uri="{FF2B5EF4-FFF2-40B4-BE49-F238E27FC236}">
                <a16:creationId xmlns:a16="http://schemas.microsoft.com/office/drawing/2014/main" id="{334F43CF-2C57-B505-CD60-403E02B2846C}"/>
              </a:ext>
            </a:extLst>
          </p:cNvPr>
          <p:cNvSpPr txBox="1">
            <a:spLocks/>
          </p:cNvSpPr>
          <p:nvPr/>
        </p:nvSpPr>
        <p:spPr>
          <a:xfrm>
            <a:off x="5456238" y="3976688"/>
            <a:ext cx="5183187" cy="4524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5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l-NL" dirty="0">
                <a:solidFill>
                  <a:srgbClr val="FFFF00"/>
                </a:solidFill>
              </a:rPr>
              <a:t>Droog handschoenen</a:t>
            </a:r>
          </a:p>
        </p:txBody>
      </p:sp>
    </p:spTree>
    <p:extLst>
      <p:ext uri="{BB962C8B-B14F-4D97-AF65-F5344CB8AC3E}">
        <p14:creationId xmlns:p14="http://schemas.microsoft.com/office/powerpoint/2010/main" val="3134925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Flessen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C42C171-C93D-58C1-C030-B207439B5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1571625"/>
            <a:ext cx="5886450" cy="4781550"/>
          </a:xfrm>
          <a:prstGeom prst="rect">
            <a:avLst/>
          </a:prstGeom>
        </p:spPr>
      </p:pic>
      <p:pic>
        <p:nvPicPr>
          <p:cNvPr id="6" name="Tijdelijke aanduiding voor inhoud 5" descr="flessen.jpg">
            <a:extLst>
              <a:ext uri="{FF2B5EF4-FFF2-40B4-BE49-F238E27FC236}">
                <a16:creationId xmlns:a16="http://schemas.microsoft.com/office/drawing/2014/main" id="{8905131A-5CB2-780C-8415-CF3534188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48588" y="1422160"/>
            <a:ext cx="5408116" cy="4711940"/>
          </a:xfr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19AF136-5C25-8062-FB59-F7C770F5C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AC43641-8AA6-79D3-E0DE-404AC3B2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5706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Keur flessen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838200" y="1825625"/>
            <a:ext cx="5553075" cy="4351338"/>
          </a:xfrm>
        </p:spPr>
        <p:txBody>
          <a:bodyPr>
            <a:normAutofit lnSpcReduction="10000"/>
          </a:bodyPr>
          <a:lstStyle/>
          <a:p>
            <a:r>
              <a:rPr lang="nl-NL" dirty="0"/>
              <a:t> Inwendige controle: roest, vocht etc.</a:t>
            </a:r>
          </a:p>
          <a:p>
            <a:r>
              <a:rPr lang="nl-NL" dirty="0"/>
              <a:t> 150 % van werkdruk</a:t>
            </a:r>
          </a:p>
          <a:p>
            <a:r>
              <a:rPr lang="nl-NL" dirty="0"/>
              <a:t> Ieder land zijn eigen regels en termijnen voor hydrostatische keuring</a:t>
            </a:r>
          </a:p>
          <a:p>
            <a:pPr lvl="1"/>
            <a:r>
              <a:rPr lang="nl-NL" dirty="0"/>
              <a:t>Nederland 5 jaar, Spanje 3 jaar, Frankrijk 2 jaar, VK 5 jaar</a:t>
            </a:r>
          </a:p>
          <a:p>
            <a:r>
              <a:rPr lang="nl-NL" dirty="0"/>
              <a:t> Zuurstof schoon?</a:t>
            </a:r>
          </a:p>
          <a:p>
            <a:r>
              <a:rPr lang="nl-NL" dirty="0"/>
              <a:t> Controleren voor vertrek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F27B0B5-2919-A7B7-3AA5-96A9F961D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pic>
        <p:nvPicPr>
          <p:cNvPr id="6" name="Picture 2" descr="Flessen en kranen - Lieven">
            <a:extLst>
              <a:ext uri="{FF2B5EF4-FFF2-40B4-BE49-F238E27FC236}">
                <a16:creationId xmlns:a16="http://schemas.microsoft.com/office/drawing/2014/main" id="{C408EF49-DF3A-133E-38BE-DFEB92B1F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1" y="2274570"/>
            <a:ext cx="5957888" cy="238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271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sz="4000" dirty="0"/>
              <a:t>Kranen, M25 voor je de draad kwijt bent</a:t>
            </a:r>
          </a:p>
        </p:txBody>
      </p:sp>
      <p:sp>
        <p:nvSpPr>
          <p:cNvPr id="13" name="Tijdelijke aanduiding voor inhoud 12">
            <a:extLst>
              <a:ext uri="{FF2B5EF4-FFF2-40B4-BE49-F238E27FC236}">
                <a16:creationId xmlns:a16="http://schemas.microsoft.com/office/drawing/2014/main" id="{2049BF3A-EADF-B93E-CBB7-5AE97AAFD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950" y="1825625"/>
            <a:ext cx="7181850" cy="4351338"/>
          </a:xfrm>
        </p:spPr>
        <p:txBody>
          <a:bodyPr/>
          <a:lstStyle/>
          <a:p>
            <a:r>
              <a:rPr lang="nl-NL" dirty="0"/>
              <a:t> 200 of 300 bar</a:t>
            </a:r>
          </a:p>
          <a:p>
            <a:r>
              <a:rPr lang="nl-NL" dirty="0"/>
              <a:t> Kleur dop</a:t>
            </a:r>
          </a:p>
          <a:p>
            <a:r>
              <a:rPr lang="nl-NL" dirty="0"/>
              <a:t> Lengte draad</a:t>
            </a:r>
          </a:p>
          <a:p>
            <a:r>
              <a:rPr lang="nl-NL" dirty="0"/>
              <a:t> M25 op fles en kraan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996DDBB-7C15-60F6-C2E7-10AB68A2B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 sters - 2024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2BF509-E2F1-7728-6D04-17EFE213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CA1B8AA-CDE6-4FAC-B964-C03C65C26EBE}" type="slidenum">
              <a:rPr lang="nl-NL" smtClean="0"/>
              <a:pPr/>
              <a:t>31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88B9580-CE03-5354-B9E8-9E083B695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08" y="1477132"/>
            <a:ext cx="3732284" cy="4913386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58ECFF68-1F43-6FC7-0A9C-12B9A129D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761" y="1628010"/>
            <a:ext cx="3665227" cy="2363729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230759B2-EFDE-1639-AB8B-A646E8D9E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287" y="4010403"/>
            <a:ext cx="3630175" cy="238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B27452-C0B7-6325-BC0B-6D4B74118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l-NL" dirty="0"/>
              <a:t>Op naar het behalen van het brevet!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48047DA-1EDF-A401-9421-67AE7954C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329" y="1482225"/>
            <a:ext cx="3869839" cy="5265084"/>
          </a:xfrm>
          <a:prstGeom prst="rect">
            <a:avLst/>
          </a:prstGeom>
          <a:noFill/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A6C1D02-8936-53DA-7C83-B72974780A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67425" y="1707063"/>
            <a:ext cx="5181600" cy="3254962"/>
          </a:xfr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37B579F-7CFD-B3D0-7522-6B65C859F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3 sters - 2024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4CD233C-80C2-7245-9889-AF7E674C2CB7}"/>
              </a:ext>
            </a:extLst>
          </p:cNvPr>
          <p:cNvSpPr txBox="1">
            <a:spLocks/>
          </p:cNvSpPr>
          <p:nvPr/>
        </p:nvSpPr>
        <p:spPr>
          <a:xfrm>
            <a:off x="5543550" y="49847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88044"/>
                </a:solidFill>
                <a:latin typeface="Lucida Sans" panose="020B0602040502020204" pitchFamily="34" charset="0"/>
                <a:ea typeface="+mj-ea"/>
                <a:cs typeface="Lucida Sans" panose="020B0602040502020204" pitchFamily="34" charset="0"/>
              </a:defRPr>
            </a:lvl1pPr>
          </a:lstStyle>
          <a:p>
            <a:r>
              <a:rPr lang="nl-NL" dirty="0"/>
              <a:t>En door naar ster nr. 4?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B80AA3EC-9897-294A-FD1B-0392742E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8189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B505EB-BB54-9185-496B-67A837C7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Nog vragen? 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7B5ABF7A-CA36-4B41-B579-F7DD6CC1DD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43803" y="1825625"/>
            <a:ext cx="4570394" cy="4351338"/>
          </a:xfrm>
        </p:spPr>
      </p:pic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F45295D8-5A56-038D-3CFB-B53D6EA155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85654" y="1825625"/>
            <a:ext cx="4754692" cy="4351338"/>
          </a:xfr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830FE8-F284-6E46-067E-FD0826C8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33</a:t>
            </a:fld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CC09E06C-D777-9171-4188-F25FE9FCA6C6}"/>
              </a:ext>
            </a:extLst>
          </p:cNvPr>
          <p:cNvSpPr/>
          <p:nvPr/>
        </p:nvSpPr>
        <p:spPr>
          <a:xfrm>
            <a:off x="1436825" y="6088559"/>
            <a:ext cx="95660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Bedenk, de sport blijft zich ontwikkelen!!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4B19C94-CE71-8910-AF51-89AC02FE1F45}"/>
              </a:ext>
            </a:extLst>
          </p:cNvPr>
          <p:cNvSpPr txBox="1"/>
          <p:nvPr/>
        </p:nvSpPr>
        <p:spPr>
          <a:xfrm rot="5400000">
            <a:off x="10132219" y="3984904"/>
            <a:ext cx="2938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© </a:t>
            </a:r>
            <a:r>
              <a:rPr lang="nl-NL" dirty="0" err="1"/>
              <a:t>cave</a:t>
            </a:r>
            <a:r>
              <a:rPr lang="nl-NL" dirty="0"/>
              <a:t> &amp; </a:t>
            </a:r>
            <a:r>
              <a:rPr lang="nl-NL" dirty="0" err="1"/>
              <a:t>wrecknight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1994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5357</TotalTime>
  <Words>716</Words>
  <Application>Microsoft Office PowerPoint</Application>
  <PresentationFormat>Breedbeeld</PresentationFormat>
  <Paragraphs>194</Paragraphs>
  <Slides>33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33</vt:i4>
      </vt:variant>
    </vt:vector>
  </HeadingPairs>
  <TitlesOfParts>
    <vt:vector size="37" baseType="lpstr">
      <vt:lpstr>Arial</vt:lpstr>
      <vt:lpstr>Calibri</vt:lpstr>
      <vt:lpstr>Lucida Sans</vt:lpstr>
      <vt:lpstr>Kantoorthema</vt:lpstr>
      <vt:lpstr>3* Duikopleiding</vt:lpstr>
      <vt:lpstr>Hoe ver zijn jullie?</vt:lpstr>
      <vt:lpstr>De onderdelen</vt:lpstr>
      <vt:lpstr>De ademautomaat: 2 trappen, 2 reduceerventielen</vt:lpstr>
      <vt:lpstr>1e en 2e trap omdat…..</vt:lpstr>
      <vt:lpstr>De verschillen </vt:lpstr>
      <vt:lpstr>Zijstap: tweeslangs automaat.</vt:lpstr>
      <vt:lpstr>1e trap</vt:lpstr>
      <vt:lpstr>1ste trap de functie en de werking</vt:lpstr>
      <vt:lpstr>Welke is gebalanceerd?</vt:lpstr>
      <vt:lpstr>2e trap de functie en de werking</vt:lpstr>
      <vt:lpstr>Flutteren, Venturi en ademweestand</vt:lpstr>
      <vt:lpstr>2e trap, ander model</vt:lpstr>
      <vt:lpstr>Waarom automaten blazen?</vt:lpstr>
      <vt:lpstr>Trimvest of Wing ??</vt:lpstr>
      <vt:lpstr>Hoe adviseren jullie?</vt:lpstr>
      <vt:lpstr>Hadden we het over????</vt:lpstr>
      <vt:lpstr>Hadden we het over????</vt:lpstr>
      <vt:lpstr>Onderhoud &amp; Voorlichting</vt:lpstr>
      <vt:lpstr>Koffie en een automaatje</vt:lpstr>
      <vt:lpstr>Don’t try this at home!</vt:lpstr>
      <vt:lpstr>Nat of droog ??</vt:lpstr>
      <vt:lpstr>Droogpakken</vt:lpstr>
      <vt:lpstr>De 2 hoofdtypen: Neopreen en trilaminaat</vt:lpstr>
      <vt:lpstr>Neopreen vs Compressed neopreen</vt:lpstr>
      <vt:lpstr>Ritsen, hoe onderhoud je ze?</vt:lpstr>
      <vt:lpstr>Manchetten, nek- en armseals</vt:lpstr>
      <vt:lpstr>Extra middelen</vt:lpstr>
      <vt:lpstr>Flessen</vt:lpstr>
      <vt:lpstr>Keur flessen</vt:lpstr>
      <vt:lpstr>Kranen, M25 voor je de draad kwijt bent</vt:lpstr>
      <vt:lpstr>Op naar het behalen van het brevet!</vt:lpstr>
      <vt:lpstr>Nog vragen?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en Nelleke Kool</dc:creator>
  <cp:lastModifiedBy>Rob en Nelleke Kool</cp:lastModifiedBy>
  <cp:revision>167</cp:revision>
  <dcterms:created xsi:type="dcterms:W3CDTF">2017-06-17T11:10:25Z</dcterms:created>
  <dcterms:modified xsi:type="dcterms:W3CDTF">2024-10-27T17:53:33Z</dcterms:modified>
</cp:coreProperties>
</file>