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1D2_3550C196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1"/>
  </p:notesMasterIdLst>
  <p:handoutMasterIdLst>
    <p:handoutMasterId r:id="rId42"/>
  </p:handoutMasterIdLst>
  <p:sldIdLst>
    <p:sldId id="424" r:id="rId2"/>
    <p:sldId id="257" r:id="rId3"/>
    <p:sldId id="468" r:id="rId4"/>
    <p:sldId id="365" r:id="rId5"/>
    <p:sldId id="393" r:id="rId6"/>
    <p:sldId id="466" r:id="rId7"/>
    <p:sldId id="282" r:id="rId8"/>
    <p:sldId id="280" r:id="rId9"/>
    <p:sldId id="428" r:id="rId10"/>
    <p:sldId id="410" r:id="rId11"/>
    <p:sldId id="411" r:id="rId12"/>
    <p:sldId id="412" r:id="rId13"/>
    <p:sldId id="471" r:id="rId14"/>
    <p:sldId id="473" r:id="rId15"/>
    <p:sldId id="413" r:id="rId16"/>
    <p:sldId id="414" r:id="rId17"/>
    <p:sldId id="415" r:id="rId18"/>
    <p:sldId id="416" r:id="rId19"/>
    <p:sldId id="417" r:id="rId20"/>
    <p:sldId id="476" r:id="rId21"/>
    <p:sldId id="418" r:id="rId22"/>
    <p:sldId id="474" r:id="rId23"/>
    <p:sldId id="475" r:id="rId24"/>
    <p:sldId id="419" r:id="rId25"/>
    <p:sldId id="420" r:id="rId26"/>
    <p:sldId id="357" r:id="rId27"/>
    <p:sldId id="319" r:id="rId28"/>
    <p:sldId id="399" r:id="rId29"/>
    <p:sldId id="358" r:id="rId30"/>
    <p:sldId id="403" r:id="rId31"/>
    <p:sldId id="405" r:id="rId32"/>
    <p:sldId id="401" r:id="rId33"/>
    <p:sldId id="364" r:id="rId34"/>
    <p:sldId id="426" r:id="rId35"/>
    <p:sldId id="378" r:id="rId36"/>
    <p:sldId id="470" r:id="rId37"/>
    <p:sldId id="477" r:id="rId38"/>
    <p:sldId id="363" r:id="rId39"/>
    <p:sldId id="380" r:id="rId40"/>
  </p:sldIdLst>
  <p:sldSz cx="12192000" cy="6858000"/>
  <p:notesSz cx="7104063" cy="1023461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88E6622-259A-AD92-D5C7-D44EC6378E12}" name="Kasper Evers | NOB" initials="KE" userId="S::kasper.evers@onderwatersport.org::37b3fe1a-eca0-4419-a55a-26d19ded37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ukel, Hester van den" initials="BHvd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AB3"/>
    <a:srgbClr val="FF6600"/>
    <a:srgbClr val="F88044"/>
    <a:srgbClr val="0F6AB3"/>
    <a:srgbClr val="FFFFFF"/>
    <a:srgbClr val="179EDA"/>
    <a:srgbClr val="5EB24B"/>
    <a:srgbClr val="6D2F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C056DE-D3A7-49E0-83FA-C44E70918727}" v="35" dt="2024-11-25T14:26:19.6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79056" autoAdjust="0"/>
  </p:normalViewPr>
  <p:slideViewPr>
    <p:cSldViewPr snapToGrid="0">
      <p:cViewPr varScale="1">
        <p:scale>
          <a:sx n="84" d="100"/>
          <a:sy n="84" d="100"/>
        </p:scale>
        <p:origin x="1548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omments/modernComment_1D2_3550C19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4685C35-5D90-4366-B077-281DB34E8B05}" authorId="{688E6622-259A-AD92-D5C7-D44EC6378E12}" created="2024-10-14T18:30:02.964">
    <pc:sldMkLst xmlns:pc="http://schemas.microsoft.com/office/powerpoint/2013/main/command">
      <pc:docMk/>
      <pc:sldMk cId="382152744" sldId="373"/>
    </pc:sldMkLst>
    <p188:txBody>
      <a:bodyPr/>
      <a:lstStyle/>
      <a:p>
        <a:r>
          <a:rPr lang="nl-NL"/>
          <a:t>Introteksten koppelen aan medecursisten.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639" cy="512763"/>
          </a:xfrm>
          <a:prstGeom prst="rect">
            <a:avLst/>
          </a:prstGeom>
        </p:spPr>
        <p:txBody>
          <a:bodyPr vert="horz" lIns="99038" tIns="49519" rIns="99038" bIns="4951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3836" y="1"/>
            <a:ext cx="3078639" cy="512763"/>
          </a:xfrm>
          <a:prstGeom prst="rect">
            <a:avLst/>
          </a:prstGeom>
        </p:spPr>
        <p:txBody>
          <a:bodyPr vert="horz" lIns="99038" tIns="49519" rIns="99038" bIns="4951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C2B8E156-1FC1-4C50-9B14-C4CA79070A05}" type="datetimeFigureOut">
              <a:rPr lang="nl-NL"/>
              <a:pPr>
                <a:defRPr/>
              </a:pPr>
              <a:t>10-12-2024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1" y="9721851"/>
            <a:ext cx="3078639" cy="512763"/>
          </a:xfrm>
          <a:prstGeom prst="rect">
            <a:avLst/>
          </a:prstGeom>
        </p:spPr>
        <p:txBody>
          <a:bodyPr vert="horz" lIns="99038" tIns="49519" rIns="99038" bIns="4951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3836" y="9721851"/>
            <a:ext cx="3078639" cy="512763"/>
          </a:xfrm>
          <a:prstGeom prst="rect">
            <a:avLst/>
          </a:prstGeom>
        </p:spPr>
        <p:txBody>
          <a:bodyPr vert="horz" lIns="99038" tIns="49519" rIns="99038" bIns="4951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F3231E3A-A046-4C6D-96EB-6D8079B8176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539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639" cy="512763"/>
          </a:xfrm>
          <a:prstGeom prst="rect">
            <a:avLst/>
          </a:prstGeom>
        </p:spPr>
        <p:txBody>
          <a:bodyPr vert="horz" lIns="99038" tIns="49519" rIns="99038" bIns="4951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3836" y="1"/>
            <a:ext cx="3078639" cy="512763"/>
          </a:xfrm>
          <a:prstGeom prst="rect">
            <a:avLst/>
          </a:prstGeom>
        </p:spPr>
        <p:txBody>
          <a:bodyPr vert="horz" lIns="99038" tIns="49519" rIns="99038" bIns="4951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3073EB3D-05B0-4319-AB30-95D211F239EF}" type="datetimeFigureOut">
              <a:rPr lang="nl-NL"/>
              <a:pPr>
                <a:defRPr/>
              </a:pPr>
              <a:t>10-12-2024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8863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8" tIns="49519" rIns="99038" bIns="49519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0090" y="4926014"/>
            <a:ext cx="5683886" cy="4029075"/>
          </a:xfrm>
          <a:prstGeom prst="rect">
            <a:avLst/>
          </a:prstGeom>
        </p:spPr>
        <p:txBody>
          <a:bodyPr vert="horz" lIns="99038" tIns="49519" rIns="99038" bIns="49519" rtlCol="0"/>
          <a:lstStyle/>
          <a:p>
            <a:pPr lvl="0"/>
            <a:r>
              <a:rPr lang="nl-NL" noProof="0"/>
              <a:t>Tekststijl van het model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1" y="9721851"/>
            <a:ext cx="3078639" cy="512763"/>
          </a:xfrm>
          <a:prstGeom prst="rect">
            <a:avLst/>
          </a:prstGeom>
        </p:spPr>
        <p:txBody>
          <a:bodyPr vert="horz" lIns="99038" tIns="49519" rIns="99038" bIns="4951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3836" y="9721851"/>
            <a:ext cx="3078639" cy="512763"/>
          </a:xfrm>
          <a:prstGeom prst="rect">
            <a:avLst/>
          </a:prstGeom>
        </p:spPr>
        <p:txBody>
          <a:bodyPr vert="horz" lIns="99038" tIns="49519" rIns="99038" bIns="4951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55FFE9B2-8439-4724-B6EB-D98823A494A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49984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dirty="0"/>
              <a:t>Iedereen welkom heten</a:t>
            </a:r>
          </a:p>
          <a:p>
            <a:pPr eaLnBrk="1" hangingPunct="1">
              <a:spcBef>
                <a:spcPct val="0"/>
              </a:spcBef>
            </a:pPr>
            <a:r>
              <a:rPr lang="nl-NL" dirty="0"/>
              <a:t>9:00</a:t>
            </a:r>
          </a:p>
        </p:txBody>
      </p:sp>
      <p:sp>
        <p:nvSpPr>
          <p:cNvPr id="16387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54FB08A-B96D-490C-8379-3665F4258154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GB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514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9D47B-6611-E163-80A6-8F0862318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jdelijke aanduiding voor dia-afbeelding 1">
            <a:extLst>
              <a:ext uri="{FF2B5EF4-FFF2-40B4-BE49-F238E27FC236}">
                <a16:creationId xmlns:a16="http://schemas.microsoft.com/office/drawing/2014/main" id="{47F7DEE4-2BF7-E58B-B5F9-4562B0EB5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D4DDCAE-43E2-8063-C655-156E4C84F5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2234" indent="-182234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nl-NL" dirty="0"/>
          </a:p>
        </p:txBody>
      </p:sp>
      <p:sp>
        <p:nvSpPr>
          <p:cNvPr id="20483" name="Tijdelijke aanduiding voor dianummer 3">
            <a:extLst>
              <a:ext uri="{FF2B5EF4-FFF2-40B4-BE49-F238E27FC236}">
                <a16:creationId xmlns:a16="http://schemas.microsoft.com/office/drawing/2014/main" id="{D08FC024-0DFF-C0A3-529E-6B66F93B85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E5F789-AF61-48A2-8459-9EC88D7ACEA0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441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2234" indent="-182234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nl-NL" dirty="0"/>
          </a:p>
        </p:txBody>
      </p:sp>
      <p:sp>
        <p:nvSpPr>
          <p:cNvPr id="20483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E5F789-AF61-48A2-8459-9EC88D7ACEA0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390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nl-NL" dirty="0"/>
              <a:t>09:05-09:20 </a:t>
            </a:r>
          </a:p>
        </p:txBody>
      </p:sp>
      <p:sp>
        <p:nvSpPr>
          <p:cNvPr id="20483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8D9F730-52DC-4A65-BB81-88A8E94D2FB1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249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/>
          </a:p>
        </p:txBody>
      </p:sp>
      <p:sp>
        <p:nvSpPr>
          <p:cNvPr id="26627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647266-200A-4E79-B4AA-843161A85F5C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393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dirty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652FB4-86AE-48A7-ABF9-DB5F3F15AB6B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0700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dirty="0"/>
          </a:p>
        </p:txBody>
      </p:sp>
      <p:sp>
        <p:nvSpPr>
          <p:cNvPr id="22531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57E7DF-E965-4347-8041-2850CE09F989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2120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FFE9B2-8439-4724-B6EB-D98823A494A6}" type="slidenum">
              <a:rPr lang="nl-NL" smtClean="0"/>
              <a:pPr>
                <a:defRPr/>
              </a:pPr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0362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dirty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652FB4-86AE-48A7-ABF9-DB5F3F15AB6B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784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Fysieke veiligheid (DOSA)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FFE9B2-8439-4724-B6EB-D98823A494A6}" type="slidenum">
              <a:rPr lang="nl-NL" smtClean="0"/>
              <a:pPr>
                <a:defRPr/>
              </a:pPr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91093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nl-NL" baseline="0" dirty="0">
              <a:solidFill>
                <a:srgbClr val="FF0000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D1DD87-D7BB-418A-8C9D-7873E1A99D14}" type="slidenum">
              <a:rPr lang="nl-NL" smtClean="0"/>
              <a:pPr>
                <a:defRPr/>
              </a:pPr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67995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30F25-C246-4628-C795-0BAEFAB98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jdelijke aanduiding voor dia-afbeelding 1">
            <a:extLst>
              <a:ext uri="{FF2B5EF4-FFF2-40B4-BE49-F238E27FC236}">
                <a16:creationId xmlns:a16="http://schemas.microsoft.com/office/drawing/2014/main" id="{42932425-CFBF-5F9C-A963-6C6197F801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Tijdelijke aanduiding voor notities 2">
            <a:extLst>
              <a:ext uri="{FF2B5EF4-FFF2-40B4-BE49-F238E27FC236}">
                <a16:creationId xmlns:a16="http://schemas.microsoft.com/office/drawing/2014/main" id="{B691A724-9293-7173-DA09-383EB51287A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nl-NL" baseline="0" dirty="0">
              <a:solidFill>
                <a:srgbClr val="FF0000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43F1768-B89F-EBA6-2998-ADF9A5B018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D1DD87-D7BB-418A-8C9D-7873E1A99D14}" type="slidenum">
              <a:rPr lang="nl-NL" smtClean="0"/>
              <a:pPr>
                <a:defRPr/>
              </a:pPr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6998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C1859-E688-0EB4-F888-30C5E7CF9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jdelijke aanduiding voor dia-afbeelding 1">
            <a:extLst>
              <a:ext uri="{FF2B5EF4-FFF2-40B4-BE49-F238E27FC236}">
                <a16:creationId xmlns:a16="http://schemas.microsoft.com/office/drawing/2014/main" id="{2345254E-6AAC-A34B-029E-8270A76078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Tijdelijke aanduiding voor notities 2">
            <a:extLst>
              <a:ext uri="{FF2B5EF4-FFF2-40B4-BE49-F238E27FC236}">
                <a16:creationId xmlns:a16="http://schemas.microsoft.com/office/drawing/2014/main" id="{D9A5FCAF-97BE-DF29-2737-2EE38A6DE46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nl-NL" baseline="0" dirty="0">
              <a:solidFill>
                <a:srgbClr val="FF0000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B8358A8-7A6E-3E7E-D1D2-5A938B66F0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D1DD87-D7BB-418A-8C9D-7873E1A99D14}" type="slidenum">
              <a:rPr lang="nl-NL" smtClean="0"/>
              <a:pPr>
                <a:defRPr/>
              </a:pPr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57309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5</a:t>
            </a:r>
            <a:endParaRPr lang="nl-NL" dirty="0"/>
          </a:p>
          <a:p>
            <a:r>
              <a:rPr lang="nl-NL" dirty="0"/>
              <a:t>Chain of events (</a:t>
            </a:r>
            <a:r>
              <a:rPr lang="nl-NL" dirty="0" err="1"/>
              <a:t>Australasian</a:t>
            </a:r>
            <a:r>
              <a:rPr lang="nl-NL" dirty="0"/>
              <a:t> Diving Safety Foundation en Dan) (Escalatie)</a:t>
            </a:r>
          </a:p>
          <a:p>
            <a:r>
              <a:rPr lang="nl-NL" dirty="0"/>
              <a:t>Voorafgaande factoren; trigger; eerste gevolg (nog niet ernstig); Veiligheidsincident; Gevolg (ernstig) (Uitdraaien artikel als referentie) </a:t>
            </a:r>
            <a:r>
              <a:rPr lang="en-US" sz="1200" b="0" i="0" u="none" strike="noStrike" baseline="0" dirty="0">
                <a:solidFill>
                  <a:srgbClr val="3874A2"/>
                </a:solidFill>
                <a:latin typeface="SourceSansPro-Regular"/>
              </a:rPr>
              <a:t>https://www.researchgate.net/publication/319797826 (</a:t>
            </a:r>
            <a:r>
              <a:rPr lang="en-US" sz="1200" b="0" i="0" u="none" strike="noStrike" baseline="0" dirty="0">
                <a:latin typeface="ArialMTStd"/>
              </a:rPr>
              <a:t>Chain of events analysis for a scuba diving fatality; Lippmann et al. </a:t>
            </a:r>
            <a:r>
              <a:rPr lang="en-US" sz="1200" b="0" i="0" u="none" strike="noStrike" baseline="0" dirty="0">
                <a:latin typeface="TimesLTStd-Roman"/>
              </a:rPr>
              <a:t>Diving and Hyperbaric Medicine Volume 47 No. 3 September 2017</a:t>
            </a:r>
            <a:r>
              <a:rPr lang="en-US" sz="1200" b="0" i="0" u="none" strike="noStrike" baseline="0" dirty="0">
                <a:latin typeface="ArialMTStd"/>
              </a:rPr>
              <a:t>)</a:t>
            </a:r>
            <a:endParaRPr lang="nl-NL" sz="12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FFE9B2-8439-4724-B6EB-D98823A494A6}" type="slidenum">
              <a:rPr lang="nl-NL" smtClean="0"/>
              <a:pPr>
                <a:defRPr/>
              </a:pPr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76031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B: DOSA: Start schakel</a:t>
            </a:r>
          </a:p>
          <a:p>
            <a:r>
              <a:rPr lang="nl-NL" dirty="0"/>
              <a:t>C: DOSA: Kantel schakel</a:t>
            </a:r>
          </a:p>
          <a:p>
            <a:endParaRPr lang="nl-NL" dirty="0"/>
          </a:p>
          <a:p>
            <a:r>
              <a:rPr lang="nl-NL" dirty="0"/>
              <a:t>10 minuten voor nadenken 2 minuten per groep nabespreken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FFE9B2-8439-4724-B6EB-D98823A494A6}" type="slidenum">
              <a:rPr lang="nl-NL" smtClean="0"/>
              <a:pPr>
                <a:defRPr/>
              </a:pPr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9387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FFE9B2-8439-4724-B6EB-D98823A494A6}" type="slidenum">
              <a:rPr lang="nl-NL" smtClean="0"/>
              <a:pPr>
                <a:defRPr/>
              </a:pPr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86683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NL" dirty="0"/>
              <a:t>Risico = Ernst x Frequentie.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D77415-B981-4A33-8604-A672952EE185}" type="slidenum">
              <a:rPr lang="nl-NL" smtClean="0"/>
              <a:pPr>
                <a:defRPr/>
              </a:pPr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2576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D77415-B981-4A33-8604-A672952EE185}" type="slidenum">
              <a:rPr lang="nl-NL" smtClean="0"/>
              <a:pPr>
                <a:defRPr/>
              </a:pPr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36003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2AC35-46B6-5837-4BB9-014992E57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jdelijke aanduiding voor dia-afbeelding 1">
            <a:extLst>
              <a:ext uri="{FF2B5EF4-FFF2-40B4-BE49-F238E27FC236}">
                <a16:creationId xmlns:a16="http://schemas.microsoft.com/office/drawing/2014/main" id="{20CFAD10-0126-F488-A5A0-3841473500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Tijdelijke aanduiding voor notities 2">
            <a:extLst>
              <a:ext uri="{FF2B5EF4-FFF2-40B4-BE49-F238E27FC236}">
                <a16:creationId xmlns:a16="http://schemas.microsoft.com/office/drawing/2014/main" id="{08A25AA8-DE71-1A1F-A6CB-0B94C6B74F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NL" dirty="0"/>
              <a:t>10:15 – 10:30</a:t>
            </a:r>
          </a:p>
          <a:p>
            <a:r>
              <a:rPr lang="nl-NL" dirty="0"/>
              <a:t>De groepen presenteren</a:t>
            </a:r>
            <a:r>
              <a:rPr lang="nl-NL" baseline="0" dirty="0"/>
              <a:t> de uitkomsten</a:t>
            </a:r>
          </a:p>
          <a:p>
            <a:endParaRPr lang="nl-NL" baseline="0" dirty="0"/>
          </a:p>
          <a:p>
            <a:r>
              <a:rPr lang="nl-NL" baseline="0" dirty="0"/>
              <a:t>5 minuten noteren / 10 minuten presenteren</a:t>
            </a:r>
          </a:p>
          <a:p>
            <a:endParaRPr lang="nl-NL" baseline="0" dirty="0"/>
          </a:p>
          <a:p>
            <a:r>
              <a:rPr lang="nl-NL" baseline="0" dirty="0"/>
              <a:t>Kunnen er verbanden gelegd worden tussen de verschillende lessen. Wat als….. / Veiligheid komt in 2 stappen. 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85B4B10-EB26-0887-B4DE-F561CD984C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D77415-B981-4A33-8604-A672952EE185}" type="slidenum">
              <a:rPr lang="nl-NL" smtClean="0"/>
              <a:pPr>
                <a:defRPr/>
              </a:pPr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825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NL" dirty="0"/>
              <a:t>10:15 – 10:30</a:t>
            </a:r>
          </a:p>
          <a:p>
            <a:r>
              <a:rPr lang="nl-NL" dirty="0"/>
              <a:t>De groepen presenteren</a:t>
            </a:r>
            <a:r>
              <a:rPr lang="nl-NL" baseline="0" dirty="0"/>
              <a:t> de uitkomsten</a:t>
            </a:r>
          </a:p>
          <a:p>
            <a:endParaRPr lang="nl-NL" baseline="0" dirty="0"/>
          </a:p>
          <a:p>
            <a:r>
              <a:rPr lang="nl-NL" baseline="0" dirty="0"/>
              <a:t>5 minuten noteren / 10 minuten presenteren</a:t>
            </a:r>
          </a:p>
          <a:p>
            <a:endParaRPr lang="nl-NL" baseline="0" dirty="0"/>
          </a:p>
          <a:p>
            <a:r>
              <a:rPr lang="nl-NL" baseline="0" dirty="0"/>
              <a:t>Kunnen er verbanden gelegd worden tussen de verschillende lessen. Wat als….. / Veiligheid komt in 2 stappen. 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D77415-B981-4A33-8604-A672952EE185}" type="slidenum">
              <a:rPr lang="nl-NL" smtClean="0"/>
              <a:pPr>
                <a:defRPr/>
              </a:pPr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63638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B7315-B80A-3478-9CFF-4057FA8AE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jdelijke aanduiding voor dia-afbeelding 1">
            <a:extLst>
              <a:ext uri="{FF2B5EF4-FFF2-40B4-BE49-F238E27FC236}">
                <a16:creationId xmlns:a16="http://schemas.microsoft.com/office/drawing/2014/main" id="{2519BFBB-F4D3-A591-F924-DB26C5D972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Tijdelijke aanduiding voor notities 2">
            <a:extLst>
              <a:ext uri="{FF2B5EF4-FFF2-40B4-BE49-F238E27FC236}">
                <a16:creationId xmlns:a16="http://schemas.microsoft.com/office/drawing/2014/main" id="{C2D2FE77-C8A3-990C-D06C-8F154C670E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NL" dirty="0"/>
              <a:t>10:15 – 10:30</a:t>
            </a:r>
          </a:p>
          <a:p>
            <a:r>
              <a:rPr lang="nl-NL" dirty="0"/>
              <a:t>De groepen presenteren</a:t>
            </a:r>
            <a:r>
              <a:rPr lang="nl-NL" baseline="0" dirty="0"/>
              <a:t> de uitkomsten</a:t>
            </a:r>
          </a:p>
          <a:p>
            <a:endParaRPr lang="nl-NL" baseline="0" dirty="0"/>
          </a:p>
          <a:p>
            <a:r>
              <a:rPr lang="nl-NL" baseline="0" dirty="0"/>
              <a:t>5 minuten noteren / 10 minuten presenteren</a:t>
            </a:r>
          </a:p>
          <a:p>
            <a:endParaRPr lang="nl-NL" baseline="0" dirty="0"/>
          </a:p>
          <a:p>
            <a:r>
              <a:rPr lang="nl-NL" baseline="0" dirty="0"/>
              <a:t>Kunnen er verbanden gelegd worden tussen de verschillende lessen. Wat als….. / Veiligheid komt in 2 stappen. 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B15294F-8734-8542-61F9-F85B27CC86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D77415-B981-4A33-8604-A672952EE185}" type="slidenum">
              <a:rPr lang="nl-NL" smtClean="0"/>
              <a:pPr>
                <a:defRPr/>
              </a:pPr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21769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A18AF-E04E-9B34-59F0-C6D04B935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jdelijke aanduiding voor dia-afbeelding 1">
            <a:extLst>
              <a:ext uri="{FF2B5EF4-FFF2-40B4-BE49-F238E27FC236}">
                <a16:creationId xmlns:a16="http://schemas.microsoft.com/office/drawing/2014/main" id="{E8FA3493-65C7-EAAC-0ED8-E0AEFCA301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Tijdelijke aanduiding voor notities 2">
            <a:extLst>
              <a:ext uri="{FF2B5EF4-FFF2-40B4-BE49-F238E27FC236}">
                <a16:creationId xmlns:a16="http://schemas.microsoft.com/office/drawing/2014/main" id="{4582C60B-D0CB-F55A-C21D-22AEF88D41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NL" dirty="0"/>
              <a:t>10:15 – 10:30</a:t>
            </a:r>
          </a:p>
          <a:p>
            <a:r>
              <a:rPr lang="nl-NL" dirty="0"/>
              <a:t>De groepen presenteren</a:t>
            </a:r>
            <a:r>
              <a:rPr lang="nl-NL" baseline="0" dirty="0"/>
              <a:t> de uitkomsten</a:t>
            </a:r>
          </a:p>
          <a:p>
            <a:endParaRPr lang="nl-NL" baseline="0" dirty="0"/>
          </a:p>
          <a:p>
            <a:r>
              <a:rPr lang="nl-NL" baseline="0" dirty="0"/>
              <a:t>5 minuten noteren / 10 minuten presenteren</a:t>
            </a:r>
          </a:p>
          <a:p>
            <a:endParaRPr lang="nl-NL" baseline="0" dirty="0"/>
          </a:p>
          <a:p>
            <a:r>
              <a:rPr lang="nl-NL" baseline="0" dirty="0"/>
              <a:t>Kunnen er verbanden gelegd worden tussen de verschillende lessen. Wat als….. / Veiligheid komt in 2 stappen. 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D179555-9962-3497-6219-FDCBA28147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D77415-B981-4A33-8604-A672952EE185}" type="slidenum">
              <a:rPr lang="nl-NL" smtClean="0"/>
              <a:pPr>
                <a:defRPr/>
              </a:pPr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30411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baseline="0" dirty="0">
                <a:solidFill>
                  <a:srgbClr val="FF0000"/>
                </a:solidFill>
              </a:rPr>
              <a:t>10:30 – 10:35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baseline="0" dirty="0">
                <a:solidFill>
                  <a:srgbClr val="FF0000"/>
                </a:solidFill>
              </a:rPr>
              <a:t>Hoe </a:t>
            </a:r>
            <a:r>
              <a:rPr lang="en-US" sz="1200" i="1" baseline="0" dirty="0" err="1">
                <a:solidFill>
                  <a:srgbClr val="FF0000"/>
                </a:solidFill>
              </a:rPr>
              <a:t>werkt</a:t>
            </a:r>
            <a:r>
              <a:rPr lang="en-US" sz="1200" i="1" baseline="0" dirty="0">
                <a:solidFill>
                  <a:srgbClr val="FF0000"/>
                </a:solidFill>
              </a:rPr>
              <a:t> </a:t>
            </a:r>
            <a:r>
              <a:rPr lang="en-US" sz="1200" i="1" baseline="0" dirty="0" err="1">
                <a:solidFill>
                  <a:srgbClr val="FF0000"/>
                </a:solidFill>
              </a:rPr>
              <a:t>dit</a:t>
            </a:r>
            <a:r>
              <a:rPr lang="en-US" sz="1200" i="1" baseline="0" dirty="0">
                <a:solidFill>
                  <a:srgbClr val="FF0000"/>
                </a:solidFill>
              </a:rPr>
              <a:t> door in de cursus / </a:t>
            </a:r>
            <a:r>
              <a:rPr lang="en-US" sz="1200" i="1" baseline="0" dirty="0" err="1">
                <a:solidFill>
                  <a:srgbClr val="FF0000"/>
                </a:solidFill>
              </a:rPr>
              <a:t>leergang</a:t>
            </a:r>
            <a:r>
              <a:rPr lang="en-US" sz="1200" i="1" baseline="0" dirty="0">
                <a:solidFill>
                  <a:srgbClr val="FF0000"/>
                </a:solidFill>
              </a:rPr>
              <a:t> </a:t>
            </a:r>
            <a:r>
              <a:rPr lang="en-US" sz="1200" i="1" baseline="0" dirty="0" err="1">
                <a:solidFill>
                  <a:srgbClr val="FF0000"/>
                </a:solidFill>
              </a:rPr>
              <a:t>enz</a:t>
            </a:r>
            <a:r>
              <a:rPr lang="en-US" sz="1200" i="1" baseline="0" dirty="0">
                <a:solidFill>
                  <a:srgbClr val="FF0000"/>
                </a:solidFill>
              </a:rPr>
              <a:t>. (</a:t>
            </a:r>
            <a:r>
              <a:rPr lang="en-US" sz="1200" i="1" baseline="0" dirty="0" err="1">
                <a:solidFill>
                  <a:srgbClr val="FF0000"/>
                </a:solidFill>
              </a:rPr>
              <a:t>Groepsdruk</a:t>
            </a:r>
            <a:r>
              <a:rPr lang="en-US" sz="1200" i="1" baseline="0" dirty="0">
                <a:solidFill>
                  <a:srgbClr val="FF0000"/>
                </a:solidFill>
              </a:rPr>
              <a:t> &amp; </a:t>
            </a:r>
            <a:r>
              <a:rPr lang="en-US" sz="1200" i="1" baseline="0" dirty="0" err="1">
                <a:solidFill>
                  <a:srgbClr val="FF0000"/>
                </a:solidFill>
              </a:rPr>
              <a:t>machtsverhouding</a:t>
            </a:r>
            <a:r>
              <a:rPr lang="en-US" sz="1200" i="1" baseline="0" dirty="0">
                <a:solidFill>
                  <a:srgbClr val="FF0000"/>
                </a:solidFill>
              </a:rPr>
              <a:t> </a:t>
            </a:r>
            <a:r>
              <a:rPr lang="en-US" sz="1200" i="1" baseline="0" dirty="0" err="1">
                <a:solidFill>
                  <a:srgbClr val="FF0000"/>
                </a:solidFill>
              </a:rPr>
              <a:t>instr</a:t>
            </a:r>
            <a:r>
              <a:rPr lang="en-US" sz="1200" i="1" baseline="0" dirty="0">
                <a:solidFill>
                  <a:srgbClr val="FF0000"/>
                </a:solidFill>
              </a:rPr>
              <a:t> &lt;&gt; </a:t>
            </a:r>
            <a:r>
              <a:rPr lang="en-US" sz="1200" i="1" baseline="0" dirty="0" err="1">
                <a:solidFill>
                  <a:srgbClr val="FF0000"/>
                </a:solidFill>
              </a:rPr>
              <a:t>cursist</a:t>
            </a:r>
            <a:r>
              <a:rPr lang="en-US" sz="1200" i="1" baseline="0" dirty="0">
                <a:solidFill>
                  <a:srgbClr val="FF0000"/>
                </a:solidFill>
              </a:rPr>
              <a:t>)</a:t>
            </a:r>
            <a:br>
              <a:rPr lang="en-US" sz="1200" i="1" baseline="0" dirty="0">
                <a:solidFill>
                  <a:srgbClr val="FF0000"/>
                </a:solidFill>
              </a:rPr>
            </a:br>
            <a:r>
              <a:rPr lang="en-US" sz="1200" i="1" baseline="0" dirty="0" err="1">
                <a:solidFill>
                  <a:srgbClr val="FF0000"/>
                </a:solidFill>
              </a:rPr>
              <a:t>Maak</a:t>
            </a:r>
            <a:r>
              <a:rPr lang="en-US" sz="1200" i="1" baseline="0" dirty="0">
                <a:solidFill>
                  <a:srgbClr val="FF0000"/>
                </a:solidFill>
              </a:rPr>
              <a:t> </a:t>
            </a:r>
            <a:r>
              <a:rPr lang="en-US" sz="1200" i="1" baseline="0" dirty="0" err="1">
                <a:solidFill>
                  <a:srgbClr val="FF0000"/>
                </a:solidFill>
              </a:rPr>
              <a:t>hierbij</a:t>
            </a:r>
            <a:r>
              <a:rPr lang="en-US" sz="1200" i="1" baseline="0" dirty="0">
                <a:solidFill>
                  <a:srgbClr val="FF0000"/>
                </a:solidFill>
              </a:rPr>
              <a:t> de </a:t>
            </a:r>
            <a:r>
              <a:rPr lang="en-US" sz="1200" i="1" baseline="0" dirty="0" err="1">
                <a:solidFill>
                  <a:srgbClr val="FF0000"/>
                </a:solidFill>
              </a:rPr>
              <a:t>verbinding</a:t>
            </a:r>
            <a:r>
              <a:rPr lang="en-US" sz="1200" i="1" baseline="0" dirty="0">
                <a:solidFill>
                  <a:srgbClr val="FF0000"/>
                </a:solidFill>
              </a:rPr>
              <a:t> met </a:t>
            </a:r>
            <a:r>
              <a:rPr lang="en-US" sz="1200" i="1" baseline="0" dirty="0" err="1">
                <a:solidFill>
                  <a:srgbClr val="FF0000"/>
                </a:solidFill>
              </a:rPr>
              <a:t>hun</a:t>
            </a:r>
            <a:r>
              <a:rPr lang="en-US" sz="1200" i="1" baseline="0" dirty="0">
                <a:solidFill>
                  <a:srgbClr val="FF0000"/>
                </a:solidFill>
              </a:rPr>
              <a:t> </a:t>
            </a:r>
            <a:r>
              <a:rPr lang="en-US" sz="1200" i="1" baseline="0" dirty="0" err="1">
                <a:solidFill>
                  <a:srgbClr val="FF0000"/>
                </a:solidFill>
              </a:rPr>
              <a:t>kennis</a:t>
            </a:r>
            <a:r>
              <a:rPr lang="en-US" sz="1200" i="1" baseline="0" dirty="0">
                <a:solidFill>
                  <a:srgbClr val="FF0000"/>
                </a:solidFill>
              </a:rPr>
              <a:t> </a:t>
            </a:r>
            <a:r>
              <a:rPr lang="en-US" sz="1200" i="1" baseline="0" dirty="0" err="1">
                <a:solidFill>
                  <a:srgbClr val="FF0000"/>
                </a:solidFill>
              </a:rPr>
              <a:t>uit</a:t>
            </a:r>
            <a:r>
              <a:rPr lang="en-US" sz="1200" i="1" baseline="0" dirty="0">
                <a:solidFill>
                  <a:srgbClr val="FF0000"/>
                </a:solidFill>
              </a:rPr>
              <a:t> </a:t>
            </a:r>
            <a:r>
              <a:rPr lang="en-US" sz="1200" i="1" baseline="0" dirty="0" err="1">
                <a:solidFill>
                  <a:srgbClr val="FF0000"/>
                </a:solidFill>
              </a:rPr>
              <a:t>vorige</a:t>
            </a:r>
            <a:r>
              <a:rPr lang="en-US" sz="1200" i="1" baseline="0" dirty="0">
                <a:solidFill>
                  <a:srgbClr val="FF0000"/>
                </a:solidFill>
              </a:rPr>
              <a:t> </a:t>
            </a:r>
            <a:r>
              <a:rPr lang="en-US" sz="1200" i="1" baseline="0" dirty="0" err="1">
                <a:solidFill>
                  <a:srgbClr val="FF0000"/>
                </a:solidFill>
              </a:rPr>
              <a:t>opleidingen</a:t>
            </a:r>
            <a:r>
              <a:rPr lang="en-US" sz="1200" i="1" baseline="0" dirty="0">
                <a:solidFill>
                  <a:srgbClr val="FF0000"/>
                </a:solidFill>
              </a:rPr>
              <a:t>; R.V.V.D. / Rode </a:t>
            </a:r>
            <a:r>
              <a:rPr lang="en-US" sz="1200" i="1" baseline="0" dirty="0" err="1">
                <a:solidFill>
                  <a:srgbClr val="FF0000"/>
                </a:solidFill>
              </a:rPr>
              <a:t>Draad</a:t>
            </a:r>
            <a:r>
              <a:rPr lang="en-US" sz="1200" i="1" baseline="0" dirty="0">
                <a:solidFill>
                  <a:srgbClr val="FF0000"/>
                </a:solidFill>
              </a:rPr>
              <a:t> / </a:t>
            </a:r>
            <a:r>
              <a:rPr lang="en-US" sz="1200" i="1" baseline="0" dirty="0" err="1">
                <a:solidFill>
                  <a:srgbClr val="FF0000"/>
                </a:solidFill>
              </a:rPr>
              <a:t>Stressbingo</a:t>
            </a:r>
            <a:r>
              <a:rPr lang="en-US" sz="1200" i="1" baseline="0" dirty="0">
                <a:solidFill>
                  <a:srgbClr val="FF0000"/>
                </a:solidFill>
              </a:rPr>
              <a:t> </a:t>
            </a:r>
            <a:r>
              <a:rPr lang="en-US" sz="1200" i="1" baseline="0" dirty="0" err="1">
                <a:solidFill>
                  <a:srgbClr val="FF0000"/>
                </a:solidFill>
              </a:rPr>
              <a:t>enz</a:t>
            </a:r>
            <a:r>
              <a:rPr lang="en-US" sz="1200" i="1" baseline="0" dirty="0">
                <a:solidFill>
                  <a:srgbClr val="FF0000"/>
                </a:solidFill>
              </a:rPr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D77415-B981-4A33-8604-A672952EE185}" type="slidenum">
              <a:rPr lang="nl-NL" smtClean="0"/>
              <a:pPr>
                <a:defRPr/>
              </a:pPr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42445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NL" dirty="0"/>
              <a:t>10:35 – 10:40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D77415-B981-4A33-8604-A672952EE185}" type="slidenum">
              <a:rPr lang="nl-NL" smtClean="0"/>
              <a:pPr>
                <a:defRPr/>
              </a:pPr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61679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dirty="0"/>
              <a:t>10:40 – 10:55</a:t>
            </a:r>
          </a:p>
        </p:txBody>
      </p:sp>
      <p:sp>
        <p:nvSpPr>
          <p:cNvPr id="30723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3A7BCC-6AC7-462B-8591-C5C1E0F93002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9990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NL" dirty="0"/>
              <a:t>11.10 – 11:25</a:t>
            </a:r>
          </a:p>
          <a:p>
            <a:endParaRPr lang="nl-NL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/>
              <a:t>Docent </a:t>
            </a:r>
            <a:r>
              <a:rPr lang="en-US" sz="1200" baseline="0" dirty="0" err="1"/>
              <a:t>geeft</a:t>
            </a:r>
            <a:r>
              <a:rPr lang="en-US" sz="1200" baseline="0" dirty="0"/>
              <a:t> </a:t>
            </a:r>
            <a:r>
              <a:rPr lang="en-US" sz="1200" baseline="0" dirty="0" err="1"/>
              <a:t>een</a:t>
            </a:r>
            <a:r>
              <a:rPr lang="en-US" sz="1200" baseline="0" dirty="0"/>
              <a:t> </a:t>
            </a:r>
            <a:r>
              <a:rPr lang="en-US" sz="1200" baseline="0" dirty="0" err="1"/>
              <a:t>korte</a:t>
            </a:r>
            <a:r>
              <a:rPr lang="en-US" sz="1200" baseline="0" dirty="0"/>
              <a:t> </a:t>
            </a:r>
            <a:r>
              <a:rPr lang="en-US" sz="1200" baseline="0" dirty="0" err="1"/>
              <a:t>herhaling</a:t>
            </a:r>
            <a:r>
              <a:rPr lang="en-US" sz="1200" baseline="0" dirty="0"/>
              <a:t> van de Rode </a:t>
            </a:r>
            <a:r>
              <a:rPr lang="en-US" sz="1200" baseline="0" dirty="0" err="1"/>
              <a:t>draad</a:t>
            </a:r>
            <a:r>
              <a:rPr lang="en-US" sz="1200" baseline="0" dirty="0"/>
              <a:t>, SCMSH, RVVD / hoe </a:t>
            </a:r>
            <a:r>
              <a:rPr lang="en-US" sz="1200" baseline="0" dirty="0" err="1"/>
              <a:t>leert</a:t>
            </a:r>
            <a:r>
              <a:rPr lang="en-US" sz="1200" baseline="0" dirty="0"/>
              <a:t> </a:t>
            </a:r>
            <a:r>
              <a:rPr lang="en-US" sz="1200" baseline="0" dirty="0" err="1"/>
              <a:t>mijn</a:t>
            </a:r>
            <a:r>
              <a:rPr lang="en-US" sz="1200" baseline="0" dirty="0"/>
              <a:t> </a:t>
            </a:r>
            <a:r>
              <a:rPr lang="en-US" sz="1200" baseline="0" dirty="0" err="1"/>
              <a:t>leerling</a:t>
            </a:r>
            <a:r>
              <a:rPr lang="en-US" sz="1200" baseline="0" dirty="0"/>
              <a:t> het </a:t>
            </a:r>
            <a:r>
              <a:rPr lang="en-US" sz="1200" baseline="0" dirty="0" err="1"/>
              <a:t>beste</a:t>
            </a:r>
            <a:r>
              <a:rPr lang="en-US" sz="1200" baseline="0" dirty="0"/>
              <a:t>., NOB </a:t>
            </a:r>
            <a:r>
              <a:rPr lang="en-US" sz="1200" baseline="0" dirty="0" err="1"/>
              <a:t>visie</a:t>
            </a:r>
            <a:r>
              <a:rPr lang="en-US" sz="1200" baseline="0" dirty="0"/>
              <a:t> op </a:t>
            </a:r>
            <a:r>
              <a:rPr lang="en-US" sz="1200" baseline="0" dirty="0" err="1"/>
              <a:t>leren</a:t>
            </a:r>
            <a:endParaRPr lang="en-US" sz="1200" baseline="0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91CD9B-90C8-4C83-9C49-DFFAC36B971A}" type="slidenum">
              <a:rPr lang="nl-NL" smtClean="0"/>
              <a:pPr>
                <a:defRPr/>
              </a:pPr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53355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NL" dirty="0"/>
              <a:t>11.25– 12:15</a:t>
            </a:r>
          </a:p>
          <a:p>
            <a:endParaRPr lang="nl-NL" dirty="0"/>
          </a:p>
          <a:p>
            <a:r>
              <a:rPr lang="nl-NL" dirty="0"/>
              <a:t>Na</a:t>
            </a:r>
            <a:r>
              <a:rPr lang="nl-NL" baseline="0" dirty="0"/>
              <a:t> elke oefening wordt er gelijk geëvalueerd.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91CD9B-90C8-4C83-9C49-DFFAC36B971A}" type="slidenum">
              <a:rPr lang="nl-NL" smtClean="0"/>
              <a:pPr>
                <a:defRPr/>
              </a:pPr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27585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dirty="0"/>
              <a:t>12:15-13:05</a:t>
            </a:r>
          </a:p>
          <a:p>
            <a:pPr eaLnBrk="1" hangingPunct="1">
              <a:spcBef>
                <a:spcPct val="0"/>
              </a:spcBef>
            </a:pPr>
            <a:endParaRPr lang="nl-NL" dirty="0"/>
          </a:p>
        </p:txBody>
      </p:sp>
      <p:sp>
        <p:nvSpPr>
          <p:cNvPr id="43011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E1143E-C78F-432D-8B15-EE625192908B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2272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13:05 – 13:10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FFE9B2-8439-4724-B6EB-D98823A494A6}" type="slidenum">
              <a:rPr lang="nl-NL" smtClean="0"/>
              <a:pPr>
                <a:defRPr/>
              </a:pPr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86741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0" eaLnBrk="1" fontAlgn="t" latinLnBrk="0" hangingPunct="1"/>
            <a:r>
              <a:rPr lang="nl-NL" sz="10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13:10 – 13:30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91CD9B-90C8-4C83-9C49-DFFAC36B971A}" type="slidenum">
              <a:rPr lang="nl-NL" smtClean="0"/>
              <a:pPr>
                <a:defRPr/>
              </a:pPr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57856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NL" dirty="0"/>
              <a:t>Voorbeeld van feedback schema.</a:t>
            </a:r>
          </a:p>
          <a:p>
            <a:r>
              <a:rPr lang="nl-NL" dirty="0"/>
              <a:t>Kunnen</a:t>
            </a:r>
            <a:r>
              <a:rPr lang="nl-NL" baseline="0" dirty="0"/>
              <a:t> ze gebruiken bij minilessen</a:t>
            </a:r>
          </a:p>
          <a:p>
            <a:endParaRPr lang="nl-NL" baseline="0" dirty="0"/>
          </a:p>
          <a:p>
            <a:r>
              <a:rPr lang="nl-NL" baseline="0" dirty="0"/>
              <a:t>Benadruk dat het geven van feedback gebaseerd is op feiten.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938191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dirty="0"/>
              <a:t>14:00</a:t>
            </a:r>
            <a:r>
              <a:rPr lang="nl-NL" baseline="0" dirty="0"/>
              <a:t> – 16:00</a:t>
            </a:r>
            <a:endParaRPr lang="nl-NL" dirty="0"/>
          </a:p>
        </p:txBody>
      </p:sp>
      <p:sp>
        <p:nvSpPr>
          <p:cNvPr id="65539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69C83A-1B14-4761-8490-2251F70F280F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2072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FFE9B2-8439-4724-B6EB-D98823A494A6}" type="slidenum">
              <a:rPr lang="nl-NL" smtClean="0"/>
              <a:pPr>
                <a:defRPr/>
              </a:pPr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74133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/>
            <a:r>
              <a:rPr lang="nl-NL" dirty="0"/>
              <a:t>Start minilessen</a:t>
            </a:r>
          </a:p>
          <a:p>
            <a:pPr marL="228600" indent="-228600"/>
            <a:r>
              <a:rPr lang="nl-NL" dirty="0"/>
              <a:t>Zelf pauze inlassen – let op storen andere groepen</a:t>
            </a:r>
          </a:p>
          <a:p>
            <a:pPr marL="228600" indent="-22860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980331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FFE9B2-8439-4724-B6EB-D98823A494A6}" type="slidenum">
              <a:rPr lang="nl-NL" smtClean="0"/>
              <a:pPr>
                <a:defRPr/>
              </a:pPr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36970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612F7-9678-37BC-F8FB-49A2AE64F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>
            <a:extLst>
              <a:ext uri="{FF2B5EF4-FFF2-40B4-BE49-F238E27FC236}">
                <a16:creationId xmlns:a16="http://schemas.microsoft.com/office/drawing/2014/main" id="{2E45D1C8-A113-3767-502E-E7A42E81EF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>
            <a:extLst>
              <a:ext uri="{FF2B5EF4-FFF2-40B4-BE49-F238E27FC236}">
                <a16:creationId xmlns:a16="http://schemas.microsoft.com/office/drawing/2014/main" id="{0AAF500B-5150-985C-8449-425919252F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dirty="0"/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70617321-63BC-BF22-4EAF-32F7B04D86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652FB4-86AE-48A7-ABF9-DB5F3F15AB6B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2557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dirty="0"/>
              <a:t>16:30 – 16:35</a:t>
            </a:r>
          </a:p>
        </p:txBody>
      </p:sp>
      <p:sp>
        <p:nvSpPr>
          <p:cNvPr id="69635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63508A-7D77-441A-B911-306C0E537438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9486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NL" dirty="0"/>
              <a:t>16:40 - 17:00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86657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04838" y="0"/>
            <a:ext cx="80057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hthoek 7"/>
          <p:cNvSpPr/>
          <p:nvPr userDrawn="1"/>
        </p:nvSpPr>
        <p:spPr>
          <a:xfrm>
            <a:off x="8951913" y="-331788"/>
            <a:ext cx="3240087" cy="7189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6" name="Afbeelding 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0638" y="-331788"/>
            <a:ext cx="8931275" cy="718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Afbeelding 9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0107613" y="4233863"/>
            <a:ext cx="1803400" cy="248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7A57F-61A3-44F1-B72A-1D2CF7AAD59B}" type="datetime1">
              <a:rPr lang="nl-NL" smtClean="0"/>
              <a:t>10-12-2024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B7CAB-9FAF-47A4-8D89-9715905F33E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D45A5-8A1B-4042-AE91-FCAFB75B2465}" type="datetime1">
              <a:rPr lang="nl-NL" smtClean="0"/>
              <a:t>10-12-2024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9EF38-A404-4839-8B9A-6DDF146AE98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6BE40-7555-4507-B9E2-B99CEF88A449}" type="datetime1">
              <a:rPr lang="nl-NL" smtClean="0"/>
              <a:t>10-12-2024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390E8-DA18-4009-87AD-CDADA11728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1D547-DFD9-4723-B8C3-CFCF2F56CE02}" type="datetime1">
              <a:rPr lang="nl-NL" smtClean="0"/>
              <a:t>10-12-2024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28D50-11F6-4C57-AFF9-E7C6B0859E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2B293-2C24-4A5C-A932-103B20129550}" type="datetime1">
              <a:rPr lang="nl-NL" smtClean="0"/>
              <a:t>10-12-2024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F5DA4-0715-4226-8CAF-BF5ABF79C6D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534150" y="0"/>
            <a:ext cx="9639300" cy="808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77D00-E765-4376-B0C3-18F5A00DEC49}" type="datetime1">
              <a:rPr lang="nl-NL" smtClean="0"/>
              <a:t>10-12-2024</a:t>
            </a:fld>
            <a:endParaRPr lang="nl-N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45CAA-9916-41B2-98BB-0F7EAF5369F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A72CF-4E2E-4008-B071-57FDFD5C6A80}" type="datetime1">
              <a:rPr lang="nl-NL" smtClean="0"/>
              <a:t>10-12-2024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2F99B-B9CB-4E97-A25E-D1D7DC7188F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228B8-E6DB-4692-9B4D-ADD56978BA8A}" type="datetime1">
              <a:rPr lang="nl-NL" smtClean="0"/>
              <a:t>10-12-2024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D16E1-47EA-4D6B-8898-A3CEAD29080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F68E3-11FD-4006-985F-64E1DCD266A6}" type="datetime1">
              <a:rPr lang="nl-NL" smtClean="0"/>
              <a:t>10-12-2024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4B279-14CD-4F00-BE9C-1AA1A91CDB5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C152C-B2D7-49DB-8F66-108875D40596}" type="datetime1">
              <a:rPr lang="nl-NL" smtClean="0"/>
              <a:t>10-12-2024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8A826-D3C1-4167-8F07-21A8DDB0E6F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18EDB-7F9E-4D66-A023-9EBD45267EA1}" type="datetime1">
              <a:rPr lang="nl-NL" smtClean="0"/>
              <a:t>10-12-2024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98C48-288D-4E6D-AFF6-4D87F10D7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Afbeelding 6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-79375"/>
            <a:ext cx="12265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stijl te bewerken</a:t>
            </a: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8650AF2-B07E-4A6B-9E72-D345117EB5BA}" type="datetime1">
              <a:rPr lang="nl-NL" smtClean="0"/>
              <a:t>10-12-2024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nl-NL" dirty="0"/>
              <a:t>NOB 2I opleiding Losser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7B43D67-0935-41F5-B821-3EEA65602AA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F88044"/>
          </a:solidFill>
          <a:latin typeface="Lucida Sans" panose="020B0602040502020204" pitchFamily="34" charset="0"/>
          <a:ea typeface="Lucida Sans" pitchFamily="34" charset="0"/>
          <a:cs typeface="Lucida Sans" panose="020B06020405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9pPr>
    </p:titleStyle>
    <p:bodyStyle>
      <a:lvl1pPr marL="457200" indent="-4572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Tx/>
        <a:buBlip>
          <a:blip r:embed="rId14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Tx/>
        <a:buBlip>
          <a:blip r:embed="rId1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Tx/>
        <a:buBlip>
          <a:blip r:embed="rId1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Tx/>
        <a:buBlip>
          <a:blip r:embed="rId14"/>
        </a:buBlip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Tx/>
        <a:buBlip>
          <a:blip r:embed="rId14"/>
        </a:buBlip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microsoft.com/office/2018/10/relationships/comments" Target="../comments/modernComment_1D2_3550C196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BFD7C04C-88CA-FB00-6586-B8582C7820B9}"/>
              </a:ext>
            </a:extLst>
          </p:cNvPr>
          <p:cNvSpPr txBox="1"/>
          <p:nvPr/>
        </p:nvSpPr>
        <p:spPr>
          <a:xfrm>
            <a:off x="474133" y="614705"/>
            <a:ext cx="11572399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7200" dirty="0"/>
              <a:t>Ik kan eigenlijk alles</a:t>
            </a:r>
          </a:p>
          <a:p>
            <a:endParaRPr lang="nl-NL" sz="7200" dirty="0"/>
          </a:p>
          <a:p>
            <a:r>
              <a:rPr lang="nl-NL" sz="7200" dirty="0"/>
              <a:t>Ik moet het alleen nog leren</a:t>
            </a:r>
          </a:p>
        </p:txBody>
      </p:sp>
      <p:pic>
        <p:nvPicPr>
          <p:cNvPr id="2052" name="Picture 4" descr="Blijf plakken - Loesje">
            <a:extLst>
              <a:ext uri="{FF2B5EF4-FFF2-40B4-BE49-F238E27FC236}">
                <a16:creationId xmlns:a16="http://schemas.microsoft.com/office/drawing/2014/main" id="{F0AFAE0B-2058-B71E-873A-8B31B3AB1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607" y="4535135"/>
            <a:ext cx="2428875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895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el 3"/>
          <p:cNvSpPr>
            <a:spLocks noGrp="1"/>
          </p:cNvSpPr>
          <p:nvPr>
            <p:ph type="ctrTitle"/>
          </p:nvPr>
        </p:nvSpPr>
        <p:spPr>
          <a:xfrm>
            <a:off x="5927725" y="2389188"/>
            <a:ext cx="5827713" cy="942975"/>
          </a:xfrm>
        </p:spPr>
        <p:txBody>
          <a:bodyPr/>
          <a:lstStyle/>
          <a:p>
            <a:pPr algn="r" eaLnBrk="1" hangingPunct="1"/>
            <a:r>
              <a:rPr lang="en-GB" sz="4000" dirty="0" err="1"/>
              <a:t>Instructeursopleiding</a:t>
            </a:r>
            <a:r>
              <a:rPr lang="en-GB" sz="4000" dirty="0"/>
              <a:t> </a:t>
            </a:r>
            <a:br>
              <a:rPr lang="en-GB" sz="4000" dirty="0"/>
            </a:br>
            <a:r>
              <a:rPr lang="en-GB" sz="4000" dirty="0" err="1"/>
              <a:t>Losser</a:t>
            </a:r>
            <a:r>
              <a:rPr lang="en-GB" sz="4000" dirty="0"/>
              <a:t> </a:t>
            </a:r>
            <a:br>
              <a:rPr lang="en-GB" sz="4000" dirty="0"/>
            </a:br>
            <a:r>
              <a:rPr lang="en-GB" sz="4000" dirty="0"/>
              <a:t>Dag 2</a:t>
            </a:r>
            <a:br>
              <a:rPr lang="en-GB" sz="4000" dirty="0"/>
            </a:br>
            <a:r>
              <a:rPr lang="en-GB" sz="4000" dirty="0"/>
              <a:t>16-11-2024</a:t>
            </a:r>
            <a:br>
              <a:rPr lang="en-GB" sz="4000" dirty="0">
                <a:latin typeface="Impact" pitchFamily="34" charset="0"/>
              </a:rPr>
            </a:br>
            <a:br>
              <a:rPr lang="en-GB" sz="4000" dirty="0">
                <a:latin typeface="Impact" pitchFamily="34" charset="0"/>
              </a:rPr>
            </a:br>
            <a:endParaRPr lang="en-GB" sz="4000" dirty="0">
              <a:latin typeface="Impact" pitchFamily="34" charset="0"/>
            </a:endParaRPr>
          </a:p>
        </p:txBody>
      </p:sp>
      <p:sp>
        <p:nvSpPr>
          <p:cNvPr id="15362" name="Tekstvak 1"/>
          <p:cNvSpPr txBox="1">
            <a:spLocks noChangeArrowheads="1"/>
          </p:cNvSpPr>
          <p:nvPr/>
        </p:nvSpPr>
        <p:spPr bwMode="auto">
          <a:xfrm>
            <a:off x="1158875" y="3502025"/>
            <a:ext cx="8005763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1500" b="1">
                <a:solidFill>
                  <a:schemeClr val="bg1"/>
                </a:solidFill>
                <a:latin typeface="Calibri" pitchFamily="34" charset="0"/>
              </a:rPr>
              <a:t>Welkom!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4FA0F-FD57-89DF-A78E-541814F5D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el 1">
            <a:extLst>
              <a:ext uri="{FF2B5EF4-FFF2-40B4-BE49-F238E27FC236}">
                <a16:creationId xmlns:a16="http://schemas.microsoft.com/office/drawing/2014/main" id="{B6D04677-9168-F608-2F98-A8864EC4F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dirty="0"/>
              <a:t>Inhoudelijke zaken.</a:t>
            </a:r>
          </a:p>
        </p:txBody>
      </p:sp>
      <p:sp>
        <p:nvSpPr>
          <p:cNvPr id="17410" name="Tijdelijke aanduiding voor inhoud 2">
            <a:extLst>
              <a:ext uri="{FF2B5EF4-FFF2-40B4-BE49-F238E27FC236}">
                <a16:creationId xmlns:a16="http://schemas.microsoft.com/office/drawing/2014/main" id="{57D2429C-5841-5F84-24DC-CF4D8F8E8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l-NL" dirty="0"/>
              <a:t>Financiën</a:t>
            </a:r>
          </a:p>
          <a:p>
            <a:pPr eaLnBrk="1" hangingPunct="1"/>
            <a:r>
              <a:rPr lang="nl-NL" dirty="0"/>
              <a:t>Gebruik bar</a:t>
            </a:r>
          </a:p>
          <a:p>
            <a:pPr eaLnBrk="1" hangingPunct="1"/>
            <a:r>
              <a:rPr lang="nl-NL" dirty="0"/>
              <a:t>Lage tafels</a:t>
            </a:r>
          </a:p>
          <a:p>
            <a:pPr eaLnBrk="1" hangingPunct="1"/>
            <a:r>
              <a:rPr lang="nl-NL" dirty="0"/>
              <a:t>Rondje wandelen? (indien droog….)</a:t>
            </a:r>
          </a:p>
          <a:p>
            <a:pPr marL="0" indent="0" eaLnBrk="1" hangingPunct="1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82800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/>
              <a:t>Leerpuntverslag</a:t>
            </a:r>
          </a:p>
        </p:txBody>
      </p:sp>
      <p:sp>
        <p:nvSpPr>
          <p:cNvPr id="17410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l-NL" dirty="0"/>
              <a:t>Per dag van deze cursus maak jij een leerpuntverslag voor jezelf</a:t>
            </a:r>
          </a:p>
          <a:p>
            <a:pPr eaLnBrk="1" hangingPunct="1"/>
            <a:r>
              <a:rPr lang="nl-NL" dirty="0"/>
              <a:t>Dit is jouw weergave van leerpunten</a:t>
            </a:r>
          </a:p>
          <a:p>
            <a:pPr eaLnBrk="1" hangingPunct="1"/>
            <a:r>
              <a:rPr lang="nl-NL" dirty="0"/>
              <a:t>GEEN weergave van feiten, programma enz.</a:t>
            </a:r>
          </a:p>
          <a:p>
            <a:pPr eaLnBrk="1" hangingPunct="1"/>
            <a:r>
              <a:rPr lang="nl-NL" dirty="0"/>
              <a:t>Gebruik hiervoor de hele dag om aantekeningen te maken</a:t>
            </a:r>
          </a:p>
          <a:p>
            <a:pPr eaLnBrk="1" hangingPunct="1"/>
            <a:r>
              <a:rPr lang="nl-NL" dirty="0"/>
              <a:t>Gebruik hierbij ook het document met aandachtspunten </a:t>
            </a:r>
          </a:p>
          <a:p>
            <a:pPr marL="0" indent="0" eaLnBrk="1" hangingPunct="1">
              <a:buNone/>
            </a:pPr>
            <a:endParaRPr lang="nl-N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el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eaLnBrk="1" hangingPunct="1"/>
            <a:r>
              <a:rPr lang="nl-NL" sz="5400" dirty="0"/>
              <a:t>Vier op een rij</a:t>
            </a:r>
          </a:p>
        </p:txBody>
      </p:sp>
      <p:sp>
        <p:nvSpPr>
          <p:cNvPr id="17410" name="Tijdelijke aanduiding voor inhoud 2"/>
          <p:cNvSpPr>
            <a:spLocks noGrp="1"/>
          </p:cNvSpPr>
          <p:nvPr>
            <p:ph idx="1"/>
          </p:nvPr>
        </p:nvSpPr>
        <p:spPr>
          <a:xfrm>
            <a:off x="615462" y="1274640"/>
            <a:ext cx="10515600" cy="4351338"/>
          </a:xfrm>
        </p:spPr>
        <p:txBody>
          <a:bodyPr/>
          <a:lstStyle/>
          <a:p>
            <a:pPr eaLnBrk="1" hangingPunct="1"/>
            <a:endParaRPr lang="nl-NL" dirty="0"/>
          </a:p>
          <a:p>
            <a:pPr eaLnBrk="1" hangingPunct="1"/>
            <a:r>
              <a:rPr lang="nl-NL" dirty="0"/>
              <a:t>Kijk naar de vragen op het “vier op een rij” formulier.</a:t>
            </a:r>
          </a:p>
          <a:p>
            <a:pPr eaLnBrk="1" hangingPunct="1"/>
            <a:r>
              <a:rPr lang="nl-NL" dirty="0"/>
              <a:t>Het zijn vragen welke je kunt beantwoorden aan je medecursisten.</a:t>
            </a:r>
          </a:p>
          <a:p>
            <a:pPr eaLnBrk="1" hangingPunct="1"/>
            <a:r>
              <a:rPr lang="nl-NL" dirty="0"/>
              <a:t>Met de klok mee beantwoord je een willekeurige vraag van het bingo formulier. </a:t>
            </a:r>
          </a:p>
          <a:p>
            <a:pPr eaLnBrk="1" hangingPunct="1"/>
            <a:r>
              <a:rPr lang="nl-NL" dirty="0"/>
              <a:t>Bij een hit schijf je de naam van de vraagsteller bij in het vakje</a:t>
            </a:r>
          </a:p>
          <a:p>
            <a:pPr eaLnBrk="1" hangingPunct="1"/>
            <a:r>
              <a:rPr lang="nl-NL" dirty="0"/>
              <a:t>Wie heeft het eerste Vier op een rij?</a:t>
            </a:r>
          </a:p>
        </p:txBody>
      </p:sp>
      <p:pic>
        <p:nvPicPr>
          <p:cNvPr id="1026" name="Picture 2" descr="15 Minuten Klok Icon. Vector 15 Minute Symbool Geïsoleerd Op Witte  Achtergrond. Royalty Vrije SVG, Cliparts, Vectoren, En Stock Illustratie.  Image 96730627.">
            <a:extLst>
              <a:ext uri="{FF2B5EF4-FFF2-40B4-BE49-F238E27FC236}">
                <a16:creationId xmlns:a16="http://schemas.microsoft.com/office/drawing/2014/main" id="{70861AB1-E105-6DA4-8183-037036A27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6070" y="455441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863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el 1"/>
          <p:cNvSpPr>
            <a:spLocks noGrp="1"/>
          </p:cNvSpPr>
          <p:nvPr>
            <p:ph type="title"/>
          </p:nvPr>
        </p:nvSpPr>
        <p:spPr>
          <a:xfrm>
            <a:off x="2645246" y="372767"/>
            <a:ext cx="4770963" cy="1325563"/>
          </a:xfrm>
        </p:spPr>
        <p:txBody>
          <a:bodyPr/>
          <a:lstStyle/>
          <a:p>
            <a:pPr eaLnBrk="1" hangingPunct="1"/>
            <a:r>
              <a:rPr lang="nl-NL" dirty="0"/>
              <a:t>Namen kennen…</a:t>
            </a:r>
          </a:p>
        </p:txBody>
      </p:sp>
      <p:sp>
        <p:nvSpPr>
          <p:cNvPr id="25602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250830"/>
            <a:ext cx="10515600" cy="5408762"/>
          </a:xfrm>
        </p:spPr>
        <p:txBody>
          <a:bodyPr/>
          <a:lstStyle/>
          <a:p>
            <a:pPr marL="0" indent="0" eaLnBrk="1" hangingPunct="1">
              <a:buNone/>
            </a:pPr>
            <a:br>
              <a:rPr lang="nl-NL" dirty="0"/>
            </a:br>
            <a:endParaRPr lang="nl-NL" dirty="0"/>
          </a:p>
          <a:p>
            <a:pPr marL="0" indent="0" eaLnBrk="1" hangingPunct="1">
              <a:buNone/>
            </a:pPr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C0084AC-EDA4-1BC0-3068-06DA09123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57" y="2341023"/>
            <a:ext cx="1457528" cy="182905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D2D6C5E9-4CC5-A557-F53A-E9EAB3B682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616" y="2378522"/>
            <a:ext cx="1391471" cy="187197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09DA8E8-4F98-EF73-8A84-3748F38B48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7225" y="2341023"/>
            <a:ext cx="1490775" cy="1863468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0140F0E5-424D-680A-1409-72FC8F7EC4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3985" y="2302310"/>
            <a:ext cx="1615864" cy="1891295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18746887-0940-3D38-6759-8166BAA844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845" y="4617632"/>
            <a:ext cx="1457528" cy="1947166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6DE032A0-EDCD-EF1E-4140-FDA3840145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92113" y="4606215"/>
            <a:ext cx="1497200" cy="197000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EA28BD6-5ADE-1C3E-DFCD-4BCB459377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9111" y="2378522"/>
            <a:ext cx="1463243" cy="1829054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50AE5E8A-E626-8A7C-5985-BBB6F32A636C}"/>
              </a:ext>
            </a:extLst>
          </p:cNvPr>
          <p:cNvSpPr txBox="1"/>
          <p:nvPr/>
        </p:nvSpPr>
        <p:spPr>
          <a:xfrm>
            <a:off x="2629614" y="4223459"/>
            <a:ext cx="1924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Joey Broeklagen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F2161F9C-31C7-1EF6-C4E0-B314695740C4}"/>
              </a:ext>
            </a:extLst>
          </p:cNvPr>
          <p:cNvSpPr txBox="1"/>
          <p:nvPr/>
        </p:nvSpPr>
        <p:spPr>
          <a:xfrm>
            <a:off x="299430" y="4193605"/>
            <a:ext cx="2167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Sander Veldkamp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E212AB1-A4BF-E07D-C4B1-F33B525839ED}"/>
              </a:ext>
            </a:extLst>
          </p:cNvPr>
          <p:cNvSpPr txBox="1"/>
          <p:nvPr/>
        </p:nvSpPr>
        <p:spPr>
          <a:xfrm>
            <a:off x="9399523" y="4193605"/>
            <a:ext cx="1524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Daan Jacobs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C984AF33-DE97-7AA2-B9CE-F4843913CE8B}"/>
              </a:ext>
            </a:extLst>
          </p:cNvPr>
          <p:cNvSpPr txBox="1"/>
          <p:nvPr/>
        </p:nvSpPr>
        <p:spPr>
          <a:xfrm>
            <a:off x="4844727" y="4236883"/>
            <a:ext cx="1735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Justin te Wildt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0FCBF0A2-741F-69D9-049E-61C64F5B3BDD}"/>
              </a:ext>
            </a:extLst>
          </p:cNvPr>
          <p:cNvSpPr txBox="1"/>
          <p:nvPr/>
        </p:nvSpPr>
        <p:spPr>
          <a:xfrm>
            <a:off x="6797758" y="4221829"/>
            <a:ext cx="2225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Jeroen </a:t>
            </a:r>
            <a:r>
              <a:rPr lang="nl-NL" dirty="0" err="1"/>
              <a:t>Levöleger</a:t>
            </a:r>
            <a:endParaRPr lang="nl-NL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73A05D6-4B44-BEF2-D136-2D04372A736F}"/>
              </a:ext>
            </a:extLst>
          </p:cNvPr>
          <p:cNvSpPr txBox="1"/>
          <p:nvPr/>
        </p:nvSpPr>
        <p:spPr>
          <a:xfrm>
            <a:off x="2660415" y="6539834"/>
            <a:ext cx="168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Harco Kikkers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0EBB5035-305B-0862-8959-0DA751ED63E6}"/>
              </a:ext>
            </a:extLst>
          </p:cNvPr>
          <p:cNvSpPr txBox="1"/>
          <p:nvPr/>
        </p:nvSpPr>
        <p:spPr>
          <a:xfrm>
            <a:off x="590040" y="6521183"/>
            <a:ext cx="1592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Mark Gerber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553817C7-BAD5-4B98-2A7B-33414B1A39ED}"/>
              </a:ext>
            </a:extLst>
          </p:cNvPr>
          <p:cNvSpPr txBox="1"/>
          <p:nvPr/>
        </p:nvSpPr>
        <p:spPr>
          <a:xfrm>
            <a:off x="9193292" y="6539834"/>
            <a:ext cx="1876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Rutger Brouwer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126B204D-7A71-DCB9-8D1E-2AC0837E46A1}"/>
              </a:ext>
            </a:extLst>
          </p:cNvPr>
          <p:cNvSpPr txBox="1"/>
          <p:nvPr/>
        </p:nvSpPr>
        <p:spPr>
          <a:xfrm>
            <a:off x="7096848" y="6530595"/>
            <a:ext cx="168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Brigitte Colin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03534C47-4BBB-5C98-97A8-4BCB09BA1F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18892" y="4754341"/>
            <a:ext cx="1732569" cy="1785493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E48081C7-890F-C51D-6B84-3EC7296C425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4257" r="2809"/>
          <a:stretch/>
        </p:blipFill>
        <p:spPr>
          <a:xfrm>
            <a:off x="7040940" y="4565585"/>
            <a:ext cx="1580677" cy="2051259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EEE4BB7C-A401-442E-B00D-19D63358A27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7557" y="41599"/>
            <a:ext cx="1283951" cy="1812102"/>
          </a:xfrm>
          <a:prstGeom prst="rect">
            <a:avLst/>
          </a:prstGeom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BD122C96-2156-0FDE-3D19-3CC4954D9FFA}"/>
              </a:ext>
            </a:extLst>
          </p:cNvPr>
          <p:cNvSpPr txBox="1"/>
          <p:nvPr/>
        </p:nvSpPr>
        <p:spPr>
          <a:xfrm>
            <a:off x="7005846" y="1866939"/>
            <a:ext cx="1573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Kasper Evers</a:t>
            </a: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1990FA1F-F010-EAC2-98E7-B3EF3D6A6685}"/>
              </a:ext>
            </a:extLst>
          </p:cNvPr>
          <p:cNvSpPr txBox="1"/>
          <p:nvPr/>
        </p:nvSpPr>
        <p:spPr>
          <a:xfrm>
            <a:off x="662745" y="1853701"/>
            <a:ext cx="134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Rob Kool</a:t>
            </a:r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F70F5569-CFFD-1A21-D397-C81EDB61419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39303" y="4712426"/>
            <a:ext cx="1947166" cy="1947166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B5A0B299-EB51-C720-4F36-BB16FE650A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85452" y="55369"/>
            <a:ext cx="1283951" cy="181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8488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Doelstellingen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D8A97A-BC4C-6766-CD6C-7C22B86F6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650" y="1562735"/>
            <a:ext cx="10515600" cy="4351338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nl-NL" sz="2800" dirty="0">
                <a:latin typeface="+mn-lt"/>
              </a:rPr>
              <a:t>Aan het einde van deze dag:</a:t>
            </a:r>
          </a:p>
          <a:p>
            <a:pPr>
              <a:spcBef>
                <a:spcPct val="50000"/>
              </a:spcBef>
            </a:pPr>
            <a:r>
              <a:rPr lang="nl-NL" sz="2800" dirty="0">
                <a:latin typeface="+mn-lt"/>
              </a:rPr>
              <a:t>Weet je wat veiligheid in een instructiesituatie inhoud</a:t>
            </a:r>
          </a:p>
          <a:p>
            <a:pPr>
              <a:spcBef>
                <a:spcPct val="50000"/>
              </a:spcBef>
            </a:pPr>
            <a:r>
              <a:rPr lang="nl-NL" sz="2800" dirty="0">
                <a:latin typeface="+mn-lt"/>
              </a:rPr>
              <a:t>Heb je door herhaling je kennis opgehaald over L.V.V.D. SCMSH, De Rode draad en inzicht gekregen hoe dit te vertalen van duikbegeleider naar Instructeur </a:t>
            </a:r>
          </a:p>
          <a:p>
            <a:pPr>
              <a:spcBef>
                <a:spcPct val="50000"/>
              </a:spcBef>
            </a:pPr>
            <a:r>
              <a:rPr lang="nl-NL" sz="2800" dirty="0">
                <a:latin typeface="+mn-lt"/>
              </a:rPr>
              <a:t>Heb je een </a:t>
            </a:r>
            <a:r>
              <a:rPr lang="nl-NL" sz="2800" dirty="0" err="1">
                <a:latin typeface="+mn-lt"/>
              </a:rPr>
              <a:t>zwembadminiles</a:t>
            </a:r>
            <a:r>
              <a:rPr lang="nl-NL" sz="2800" dirty="0">
                <a:latin typeface="+mn-lt"/>
              </a:rPr>
              <a:t> gegeven en heb je goede, bruikbare feedback gekregen van je medecursisten</a:t>
            </a:r>
          </a:p>
          <a:p>
            <a:pPr>
              <a:spcBef>
                <a:spcPct val="50000"/>
              </a:spcBef>
            </a:pPr>
            <a:r>
              <a:rPr lang="nl-NL" sz="2800" dirty="0">
                <a:latin typeface="+mn-lt"/>
              </a:rPr>
              <a:t>Heb je afspraken gemaakt met jouw leerganggroep over de verdeling en de voortgang</a:t>
            </a:r>
          </a:p>
          <a:p>
            <a:pPr>
              <a:spcBef>
                <a:spcPct val="50000"/>
              </a:spcBef>
            </a:pPr>
            <a:r>
              <a:rPr lang="nl-NL" sz="2800" dirty="0">
                <a:latin typeface="+mn-lt"/>
              </a:rPr>
              <a:t>Weet je wat we de volgende les gaan doen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63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nl-NL" dirty="0"/>
              <a:t>Wat gaan we doen de 2e dag?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38200" y="1825625"/>
            <a:ext cx="5008563" cy="4351338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nl-NL" b="1" dirty="0">
                <a:solidFill>
                  <a:srgbClr val="FF0000"/>
                </a:solidFill>
              </a:rPr>
              <a:t>OCHTEND</a:t>
            </a:r>
          </a:p>
          <a:p>
            <a:pPr marL="0" indent="0" eaLnBrk="1" hangingPunct="1"/>
            <a:r>
              <a:rPr lang="nl-NL" dirty="0"/>
              <a:t>Veiligheid</a:t>
            </a:r>
          </a:p>
          <a:p>
            <a:pPr marL="0" indent="0" eaLnBrk="1" hangingPunct="1"/>
            <a:r>
              <a:rPr lang="nl-NL" dirty="0"/>
              <a:t>Hoe kan ik mijn leerling laten  </a:t>
            </a:r>
            <a:br>
              <a:rPr lang="nl-NL" dirty="0"/>
            </a:br>
            <a:r>
              <a:rPr lang="nl-NL" dirty="0"/>
              <a:t> leren / werkvormen</a:t>
            </a:r>
          </a:p>
          <a:p>
            <a:pPr marL="0" indent="0" eaLnBrk="1" hangingPunct="1"/>
            <a:r>
              <a:rPr lang="nl-NL" dirty="0"/>
              <a:t>Lunch</a:t>
            </a:r>
          </a:p>
          <a:p>
            <a:pPr marL="0" indent="0" eaLnBrk="1" hangingPunct="1">
              <a:buFont typeface="Arial" charset="0"/>
              <a:buNone/>
            </a:pP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sz="half" idx="2"/>
          </p:nvPr>
        </p:nvSpPr>
        <p:spPr>
          <a:xfrm>
            <a:off x="5846762" y="1825624"/>
            <a:ext cx="5971857" cy="4216401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nl-NL" b="1" dirty="0">
                <a:solidFill>
                  <a:srgbClr val="FF0000"/>
                </a:solidFill>
              </a:rPr>
              <a:t>MIDDAG</a:t>
            </a:r>
            <a:endParaRPr lang="nl-NL" dirty="0"/>
          </a:p>
          <a:p>
            <a:pPr marL="0" indent="0" eaLnBrk="1" hangingPunct="1"/>
            <a:r>
              <a:rPr lang="nl-NL" dirty="0"/>
              <a:t>Feedback geven</a:t>
            </a:r>
          </a:p>
          <a:p>
            <a:pPr marL="0" indent="0" eaLnBrk="1" hangingPunct="1"/>
            <a:r>
              <a:rPr lang="nl-NL" dirty="0"/>
              <a:t>Minilessen</a:t>
            </a:r>
          </a:p>
          <a:p>
            <a:pPr marL="0" indent="0" eaLnBrk="1" hangingPunct="1"/>
            <a:r>
              <a:rPr lang="nl-NL" dirty="0"/>
              <a:t>Leergangen – geven en volgen</a:t>
            </a:r>
          </a:p>
          <a:p>
            <a:pPr marL="0" indent="0" eaLnBrk="1" hangingPunct="1"/>
            <a:r>
              <a:rPr lang="nl-NL" dirty="0"/>
              <a:t>Wat gaan we de volgende dag doen?</a:t>
            </a:r>
          </a:p>
          <a:p>
            <a:pPr marL="0" indent="0" eaLnBrk="1" hangingPunct="1"/>
            <a:r>
              <a:rPr lang="nl-NL" dirty="0"/>
              <a:t>Evaluatie</a:t>
            </a:r>
          </a:p>
          <a:p>
            <a:pPr marL="0" indent="0" eaLnBrk="1" hangingPunct="1"/>
            <a:r>
              <a:rPr lang="nl-NL" dirty="0"/>
              <a:t>LPV maken</a:t>
            </a:r>
          </a:p>
          <a:p>
            <a:pPr marL="0" indent="0" eaLnBrk="1" hangingPunct="1"/>
            <a:endParaRPr lang="nl-NL" dirty="0"/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>
            <a:off x="8744517" y="1462210"/>
            <a:ext cx="3227387" cy="1733550"/>
          </a:xfrm>
          <a:prstGeom prst="cloudCallout">
            <a:avLst>
              <a:gd name="adj1" fmla="val -71958"/>
              <a:gd name="adj2" fmla="val 154744"/>
            </a:avLst>
          </a:prstGeom>
          <a:noFill/>
          <a:ln w="19050">
            <a:solidFill>
              <a:srgbClr val="106AB3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nl-NL" sz="2400" i="1" dirty="0">
                <a:solidFill>
                  <a:srgbClr val="106AB3"/>
                </a:solidFill>
                <a:latin typeface="Calibri" pitchFamily="34" charset="0"/>
              </a:rPr>
              <a:t>Denken doe je met een pen…</a:t>
            </a:r>
          </a:p>
          <a:p>
            <a:pPr algn="ctr"/>
            <a:r>
              <a:rPr lang="nl-NL" sz="2400" i="1" dirty="0">
                <a:solidFill>
                  <a:srgbClr val="106AB3"/>
                </a:solidFill>
                <a:latin typeface="Calibri" pitchFamily="34" charset="0"/>
              </a:rPr>
              <a:t>of tablet….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AE8D8DE9-F21C-5132-B14C-9DA7F7637E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710" y="-1152565"/>
            <a:ext cx="9681210" cy="916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784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Doelstellingen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85BA6D5-02D9-B0A0-8E72-48B4474E6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Na dit onderdeel:</a:t>
            </a:r>
          </a:p>
          <a:p>
            <a:r>
              <a:rPr lang="nl-NL" dirty="0"/>
              <a:t>Kan je met een voorbeeld het verschil tussen een gevaar en een risico noemen</a:t>
            </a:r>
          </a:p>
          <a:p>
            <a:r>
              <a:rPr lang="nl-NL" dirty="0"/>
              <a:t>Kan je uitleggen wat er met Chain of Events wordt bedoeld</a:t>
            </a:r>
          </a:p>
          <a:p>
            <a:r>
              <a:rPr lang="nl-NL" dirty="0"/>
              <a:t>Kan je twee voorbeelden geven hoe je als instructeur een keten van gebeurtenissen kunt doorbreken</a:t>
            </a:r>
          </a:p>
          <a:p>
            <a:r>
              <a:rPr lang="nl-NL" dirty="0"/>
              <a:t>Kan je benoemen hoe je inschat welke risico’s beheerst moeten worden</a:t>
            </a:r>
          </a:p>
          <a:p>
            <a:r>
              <a:rPr lang="nl-NL" dirty="0"/>
              <a:t>Kan je aangeven waar je in de duikopleiding veiligheid een plaats moet geven</a:t>
            </a:r>
          </a:p>
          <a:p>
            <a:endParaRPr lang="nl-NL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CB05DC4-50B9-75AC-496D-8C9128596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49000" cy="4351338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Mijn buddy en ikzelf raakte verstrikt in de lijnen die onderwater aangebracht zijn om objecten te vinden. Wij waren met drie duikers. De lijnen zijn onderwater aangebracht op ongeveer 30-50 cm uit de bodem, maar op die plaats was de lijn ongeveer 1 meter uit de bodem.</a:t>
            </a:r>
          </a:p>
          <a:p>
            <a:pPr marL="0" indent="0">
              <a:buNone/>
            </a:pPr>
            <a:r>
              <a:rPr lang="nl-NL" dirty="0"/>
              <a:t>Ik zelf begon vanuit 19 m via de bodem naar een ondieper gedeelte te zwemmen en werd tegengehouden omdat de lijn achter mijn eerste trap bleef hangen. Buddy 1 raakte met zijn vin in de lijn verstrikt, die heb ik kunnen bevrijden. Buddy 2, die iets hoger achter mij zwom heeft de lijn bij mijn eerste trap losgemaakt.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r>
              <a:rPr lang="nl-NL" i="1" dirty="0"/>
              <a:t>Duiker is onwel geworden bij/na het verlaten van het water. Vermoedelijk hartfalen. </a:t>
            </a:r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9F103439-7331-791B-A27A-1BBFF6ED505F}"/>
              </a:ext>
            </a:extLst>
          </p:cNvPr>
          <p:cNvGrpSpPr/>
          <p:nvPr/>
        </p:nvGrpSpPr>
        <p:grpSpPr>
          <a:xfrm>
            <a:off x="4422625" y="462579"/>
            <a:ext cx="3067050" cy="1032734"/>
            <a:chOff x="3432922" y="4797911"/>
            <a:chExt cx="3067050" cy="1032734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487928E1-1F8B-F6BF-7417-F1EA2CFA611E}"/>
                </a:ext>
              </a:extLst>
            </p:cNvPr>
            <p:cNvSpPr/>
            <p:nvPr/>
          </p:nvSpPr>
          <p:spPr>
            <a:xfrm>
              <a:off x="3432922" y="4797911"/>
              <a:ext cx="2978636" cy="103273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1026" name="Picture 2" descr="logo">
              <a:extLst>
                <a:ext uri="{FF2B5EF4-FFF2-40B4-BE49-F238E27FC236}">
                  <a16:creationId xmlns:a16="http://schemas.microsoft.com/office/drawing/2014/main" id="{640B1984-A598-129F-020D-00989A8F76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2922" y="4926890"/>
              <a:ext cx="3067050" cy="704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7067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Veiligheid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Eigen ervaringen met veiligheid bij je duiken? </a:t>
            </a:r>
          </a:p>
          <a:p>
            <a:endParaRPr lang="nl-NL" dirty="0"/>
          </a:p>
          <a:p>
            <a:r>
              <a:rPr lang="nl-NL" dirty="0"/>
              <a:t>Schrijf per ervaring een post-it. </a:t>
            </a:r>
          </a:p>
          <a:p>
            <a:pPr lvl="1"/>
            <a:endParaRPr lang="nl-NL" dirty="0"/>
          </a:p>
          <a:p>
            <a:r>
              <a:rPr lang="nl-NL" dirty="0"/>
              <a:t>Plak op de flap</a:t>
            </a:r>
          </a:p>
          <a:p>
            <a:pPr lvl="1"/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EC92EFB-1D3C-15A3-2043-34E7ABE0A631}"/>
              </a:ext>
            </a:extLst>
          </p:cNvPr>
          <p:cNvSpPr txBox="1"/>
          <p:nvPr/>
        </p:nvSpPr>
        <p:spPr>
          <a:xfrm>
            <a:off x="8815388" y="6308209"/>
            <a:ext cx="29689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nl-NL" sz="1800" dirty="0"/>
              <a:t>10 minuten of korter </a:t>
            </a:r>
            <a:r>
              <a:rPr lang="nl-NL" sz="1800" dirty="0">
                <a:sym typeface="Wingdings" panose="05000000000000000000" pitchFamily="2" charset="2"/>
              </a:rPr>
              <a:t></a:t>
            </a:r>
            <a:endParaRPr lang="nl-NL" sz="1800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73506D2-0839-3EC2-EFCF-8662C5D0D0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820" y="816174"/>
            <a:ext cx="498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008AB-49BD-7761-5EE0-1FB3BFBAA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el 1">
            <a:extLst>
              <a:ext uri="{FF2B5EF4-FFF2-40B4-BE49-F238E27FC236}">
                <a16:creationId xmlns:a16="http://schemas.microsoft.com/office/drawing/2014/main" id="{C22CF00B-A786-DBA0-F8CF-8FD113111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Veiligheid</a:t>
            </a:r>
          </a:p>
        </p:txBody>
      </p:sp>
      <p:pic>
        <p:nvPicPr>
          <p:cNvPr id="5" name="Tijdelijke aanduiding voor inhoud 4" descr="Afbeelding met Post-it-briefje, handschrift&#10;&#10;Automatisch gegenereerde beschrijving">
            <a:extLst>
              <a:ext uri="{FF2B5EF4-FFF2-40B4-BE49-F238E27FC236}">
                <a16:creationId xmlns:a16="http://schemas.microsoft.com/office/drawing/2014/main" id="{C017AE49-46F2-B178-96AD-DF8A33D716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8194" y="922060"/>
            <a:ext cx="12576427" cy="9432317"/>
          </a:xfrm>
        </p:spPr>
      </p:pic>
    </p:spTree>
    <p:extLst>
      <p:ext uri="{BB962C8B-B14F-4D97-AF65-F5344CB8AC3E}">
        <p14:creationId xmlns:p14="http://schemas.microsoft.com/office/powerpoint/2010/main" val="2476037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82C4B-A28D-9423-3BA0-50CB7314C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el 1">
            <a:extLst>
              <a:ext uri="{FF2B5EF4-FFF2-40B4-BE49-F238E27FC236}">
                <a16:creationId xmlns:a16="http://schemas.microsoft.com/office/drawing/2014/main" id="{AC38BEA3-46F9-49E2-2918-B6484F9BE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Veiligheid</a:t>
            </a:r>
          </a:p>
        </p:txBody>
      </p:sp>
      <p:pic>
        <p:nvPicPr>
          <p:cNvPr id="5" name="Tijdelijke aanduiding voor inhoud 4" descr="Afbeelding met Post-it-briefje, handschrift&#10;&#10;Automatisch gegenereerde beschrijving">
            <a:extLst>
              <a:ext uri="{FF2B5EF4-FFF2-40B4-BE49-F238E27FC236}">
                <a16:creationId xmlns:a16="http://schemas.microsoft.com/office/drawing/2014/main" id="{104EE255-A33D-8AC0-C53A-FCE13DF90A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683" y="-3774715"/>
            <a:ext cx="12277585" cy="9208186"/>
          </a:xfrm>
        </p:spPr>
      </p:pic>
    </p:spTree>
    <p:extLst>
      <p:ext uri="{BB962C8B-B14F-4D97-AF65-F5344CB8AC3E}">
        <p14:creationId xmlns:p14="http://schemas.microsoft.com/office/powerpoint/2010/main" val="1089439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07C7D9-4802-DD7A-A59A-EF55339DB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gaat het goed (mis)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402C35-B95D-F76D-18DC-B89851D122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Oorzaak</a:t>
            </a:r>
          </a:p>
          <a:p>
            <a:endParaRPr lang="nl-NL" dirty="0"/>
          </a:p>
          <a:p>
            <a:r>
              <a:rPr lang="nl-NL" dirty="0"/>
              <a:t>Gevolg</a:t>
            </a:r>
          </a:p>
          <a:p>
            <a:endParaRPr lang="nl-NL" dirty="0"/>
          </a:p>
          <a:p>
            <a:r>
              <a:rPr lang="nl-NL" dirty="0"/>
              <a:t>Kon het voorkómen worden ?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Neem een voorbeeld van de flap en denk hier in duo’s over na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877F40B-B31C-882B-3454-F2CB7D63A5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540" y="793314"/>
            <a:ext cx="498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0383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9B782F-BCE9-A47D-856C-DCA2A31F6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Keten van gebeurtenissen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1489632-209E-BCE6-D38A-92A03B069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Kijk daarbij naar</a:t>
            </a:r>
          </a:p>
          <a:p>
            <a:pPr marL="914400" lvl="1" indent="-457200">
              <a:buFont typeface="+mj-lt"/>
              <a:buAutoNum type="alphaUcPeriod"/>
            </a:pPr>
            <a:r>
              <a:rPr lang="nl-NL" dirty="0"/>
              <a:t>Aspecten voorafgaande aan het incident/duik</a:t>
            </a:r>
          </a:p>
          <a:p>
            <a:pPr marL="914400" lvl="1" indent="-457200">
              <a:buFont typeface="+mj-lt"/>
              <a:buAutoNum type="alphaUcPeriod"/>
            </a:pPr>
            <a:r>
              <a:rPr lang="nl-NL" dirty="0"/>
              <a:t>De trigger voor het incident </a:t>
            </a:r>
          </a:p>
          <a:p>
            <a:pPr marL="914400" lvl="1" indent="-457200">
              <a:buFont typeface="+mj-lt"/>
              <a:buAutoNum type="alphaUcPeriod"/>
            </a:pPr>
            <a:r>
              <a:rPr lang="nl-NL" dirty="0"/>
              <a:t>Het eerste (</a:t>
            </a:r>
            <a:r>
              <a:rPr lang="nl-NL" i="1" dirty="0"/>
              <a:t>nog beheersbare</a:t>
            </a:r>
            <a:r>
              <a:rPr lang="nl-NL" dirty="0"/>
              <a:t>) gevolg van de trigger</a:t>
            </a:r>
          </a:p>
          <a:p>
            <a:pPr marL="914400" lvl="1" indent="-457200">
              <a:buFont typeface="+mj-lt"/>
              <a:buAutoNum type="alphaUcPeriod"/>
            </a:pPr>
            <a:r>
              <a:rPr lang="nl-NL" dirty="0"/>
              <a:t>Escalatie</a:t>
            </a:r>
          </a:p>
          <a:p>
            <a:pPr marL="914400" lvl="1" indent="-457200">
              <a:buFont typeface="+mj-lt"/>
              <a:buAutoNum type="alphaUcPeriod"/>
            </a:pPr>
            <a:r>
              <a:rPr lang="nl-NL" dirty="0"/>
              <a:t>Uiteindelijk gevolg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Waar kan je als instructeur ingrijpen ?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44D9C65-FFCA-FA8A-F226-5F1C1575E2D0}"/>
              </a:ext>
            </a:extLst>
          </p:cNvPr>
          <p:cNvSpPr txBox="1"/>
          <p:nvPr/>
        </p:nvSpPr>
        <p:spPr>
          <a:xfrm>
            <a:off x="8815388" y="6308209"/>
            <a:ext cx="29689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nl-NL" sz="1800" dirty="0"/>
              <a:t>10 minuten of korter </a:t>
            </a:r>
            <a:r>
              <a:rPr lang="nl-NL" sz="1800" dirty="0">
                <a:sym typeface="Wingdings" panose="05000000000000000000" pitchFamily="2" charset="2"/>
              </a:rPr>
              <a:t></a:t>
            </a: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65071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AE8D8DE9-F21C-5132-B14C-9DA7F7637E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710" y="-1152565"/>
            <a:ext cx="9681210" cy="916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804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Mentale &amp;  Fysieke veiligheid</a:t>
            </a:r>
          </a:p>
        </p:txBody>
      </p:sp>
      <p:sp>
        <p:nvSpPr>
          <p:cNvPr id="31747" name="Tijdelijke aanduiding voor inhoud 6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nl-NL" dirty="0"/>
              <a:t>Wat is het?</a:t>
            </a:r>
          </a:p>
          <a:p>
            <a:endParaRPr lang="nl-NL" dirty="0"/>
          </a:p>
          <a:p>
            <a:r>
              <a:rPr lang="nl-NL" dirty="0"/>
              <a:t>Waarom moet je hier als instructeur over nadenken?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15 minuten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C426AB90-E68D-22A6-E95D-83FDF518BE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8670" y="724734"/>
            <a:ext cx="498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Waar horen jouw eigen ervaringen bij? </a:t>
            </a:r>
          </a:p>
        </p:txBody>
      </p:sp>
      <p:sp>
        <p:nvSpPr>
          <p:cNvPr id="31747" name="Tijdelijke aanduiding voor inhoud 6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nl-NL" dirty="0"/>
              <a:t>Plaats jouw eigen ervaringen in de juiste vakken</a:t>
            </a:r>
          </a:p>
          <a:p>
            <a:endParaRPr lang="nl-NL" dirty="0"/>
          </a:p>
          <a:p>
            <a:r>
              <a:rPr lang="nl-NL" dirty="0"/>
              <a:t>15 minuten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CB7A1DE-C417-6716-943A-6FE2FDB326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1530" y="518994"/>
            <a:ext cx="498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080082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5ED48-BEA9-E670-94DA-70C7D96A4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el 1">
            <a:extLst>
              <a:ext uri="{FF2B5EF4-FFF2-40B4-BE49-F238E27FC236}">
                <a16:creationId xmlns:a16="http://schemas.microsoft.com/office/drawing/2014/main" id="{DAFE3BB3-C2AF-3A9F-029F-CB397C493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Veiligheid door cursus heen</a:t>
            </a:r>
          </a:p>
        </p:txBody>
      </p:sp>
      <p:sp>
        <p:nvSpPr>
          <p:cNvPr id="31747" name="Tijdelijke aanduiding voor inhoud 6">
            <a:extLst>
              <a:ext uri="{FF2B5EF4-FFF2-40B4-BE49-F238E27FC236}">
                <a16:creationId xmlns:a16="http://schemas.microsoft.com/office/drawing/2014/main" id="{3008739C-1FBF-3BFD-7380-D64BF669F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334" y="1486963"/>
            <a:ext cx="11531600" cy="4351338"/>
          </a:xfrm>
        </p:spPr>
        <p:txBody>
          <a:bodyPr/>
          <a:lstStyle/>
          <a:p>
            <a:r>
              <a:rPr lang="nl-NL" sz="2400" dirty="0"/>
              <a:t>Vorm 3-tallen </a:t>
            </a:r>
            <a:br>
              <a:rPr lang="nl-NL" sz="2400" dirty="0"/>
            </a:br>
            <a:endParaRPr lang="nl-NL" sz="2400" dirty="0"/>
          </a:p>
          <a:p>
            <a:pPr lvl="1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Daan, </a:t>
            </a:r>
            <a:r>
              <a:rPr lang="en-US" dirty="0" err="1"/>
              <a:t>Mark,Sander</a:t>
            </a:r>
            <a:r>
              <a:rPr lang="en-US" dirty="0"/>
              <a:t>		</a:t>
            </a:r>
            <a:r>
              <a:rPr lang="nl-NL" dirty="0"/>
              <a:t>onveilige situaties bij theorielessen</a:t>
            </a:r>
          </a:p>
          <a:p>
            <a:pPr lvl="1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nl-NL" dirty="0"/>
              <a:t>Harco, Jeroen, Brigitte 		onveilige situaties bij zwembadlessen</a:t>
            </a:r>
          </a:p>
          <a:p>
            <a:pPr lvl="1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nl-NL" dirty="0"/>
              <a:t>Joey, Rutger, Justin		onveilige situaties bij buitenwaterlessen</a:t>
            </a:r>
            <a:endParaRPr lang="nl-NL" sz="2800" dirty="0"/>
          </a:p>
          <a:p>
            <a:pPr marL="0" indent="0">
              <a:buNone/>
            </a:pPr>
            <a:endParaRPr lang="nl-NL" sz="2400" dirty="0"/>
          </a:p>
          <a:p>
            <a:r>
              <a:rPr lang="nl-NL" sz="2400" dirty="0"/>
              <a:t>Noteer de uitkomsten op de flap</a:t>
            </a:r>
          </a:p>
          <a:p>
            <a:endParaRPr lang="nl-NL" sz="2400" dirty="0"/>
          </a:p>
          <a:p>
            <a:r>
              <a:rPr lang="nl-NL" sz="2400" dirty="0"/>
              <a:t>15 minuten</a:t>
            </a:r>
            <a:br>
              <a:rPr lang="nl-NL" sz="2400" dirty="0"/>
            </a:br>
            <a:endParaRPr lang="nl-NL" sz="2400" dirty="0"/>
          </a:p>
          <a:p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1800778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Veiligheid door cursus heen</a:t>
            </a:r>
          </a:p>
        </p:txBody>
      </p:sp>
      <p:sp>
        <p:nvSpPr>
          <p:cNvPr id="31747" name="Tijdelijke aanduiding voor inhoud 6"/>
          <p:cNvSpPr>
            <a:spLocks noGrp="1"/>
          </p:cNvSpPr>
          <p:nvPr>
            <p:ph idx="1"/>
          </p:nvPr>
        </p:nvSpPr>
        <p:spPr>
          <a:xfrm>
            <a:off x="423334" y="1486963"/>
            <a:ext cx="11531600" cy="452006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Daan, Mark, Sander			</a:t>
            </a:r>
            <a:r>
              <a:rPr lang="nl-NL" sz="2400" dirty="0"/>
              <a:t>onveilige situaties bij theorielessen</a:t>
            </a:r>
          </a:p>
          <a:p>
            <a:endParaRPr lang="nl-NL" dirty="0"/>
          </a:p>
        </p:txBody>
      </p:sp>
      <p:pic>
        <p:nvPicPr>
          <p:cNvPr id="3" name="Afbeelding 2" descr="Afbeelding met handschrift, Post-it-briefje, tekst&#10;&#10;Automatisch gegenereerde beschrijving">
            <a:extLst>
              <a:ext uri="{FF2B5EF4-FFF2-40B4-BE49-F238E27FC236}">
                <a16:creationId xmlns:a16="http://schemas.microsoft.com/office/drawing/2014/main" id="{3870923C-123B-7CD5-C75C-BBFB97021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8" t="41011" b="22891"/>
          <a:stretch/>
        </p:blipFill>
        <p:spPr>
          <a:xfrm>
            <a:off x="2335576" y="2812526"/>
            <a:ext cx="8332424" cy="372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917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B8406-31E6-672C-6D14-3B7FF6438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el 1">
            <a:extLst>
              <a:ext uri="{FF2B5EF4-FFF2-40B4-BE49-F238E27FC236}">
                <a16:creationId xmlns:a16="http://schemas.microsoft.com/office/drawing/2014/main" id="{C6AB1890-05A3-F413-E489-5C8DB7794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Veiligheid door cursus heen</a:t>
            </a:r>
          </a:p>
        </p:txBody>
      </p:sp>
      <p:sp>
        <p:nvSpPr>
          <p:cNvPr id="31747" name="Tijdelijke aanduiding voor inhoud 6">
            <a:extLst>
              <a:ext uri="{FF2B5EF4-FFF2-40B4-BE49-F238E27FC236}">
                <a16:creationId xmlns:a16="http://schemas.microsoft.com/office/drawing/2014/main" id="{B0F8986C-C30E-138F-962A-AAAC7D621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334" y="1486963"/>
            <a:ext cx="11531600" cy="4351338"/>
          </a:xfrm>
        </p:spPr>
        <p:txBody>
          <a:bodyPr/>
          <a:lstStyle/>
          <a:p>
            <a:pPr lvl="1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Harco, Jeroen, Brigitte 		</a:t>
            </a:r>
            <a:r>
              <a:rPr lang="nl-NL" dirty="0"/>
              <a:t>onveilige situaties bij zwembadlessen</a:t>
            </a:r>
          </a:p>
          <a:p>
            <a:endParaRPr lang="nl-NL" sz="2400" dirty="0"/>
          </a:p>
        </p:txBody>
      </p:sp>
      <p:pic>
        <p:nvPicPr>
          <p:cNvPr id="3" name="Afbeelding 2" descr="Afbeelding met tekst, Post-it-briefje, handschrift, Papierprodcut&#10;&#10;Automatisch gegenereerde beschrijving">
            <a:extLst>
              <a:ext uri="{FF2B5EF4-FFF2-40B4-BE49-F238E27FC236}">
                <a16:creationId xmlns:a16="http://schemas.microsoft.com/office/drawing/2014/main" id="{91436604-569B-5CAF-7F91-483A218701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4" t="29662" r="5034" b="23641"/>
          <a:stretch/>
        </p:blipFill>
        <p:spPr>
          <a:xfrm>
            <a:off x="1002536" y="2012812"/>
            <a:ext cx="7094862" cy="450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96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0D5AE-220D-55DD-BCF8-02A702C1A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el 1">
            <a:extLst>
              <a:ext uri="{FF2B5EF4-FFF2-40B4-BE49-F238E27FC236}">
                <a16:creationId xmlns:a16="http://schemas.microsoft.com/office/drawing/2014/main" id="{D4799EF2-477D-7F06-E3CF-062D16067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Veiligheid door cursus heen</a:t>
            </a:r>
          </a:p>
        </p:txBody>
      </p:sp>
      <p:sp>
        <p:nvSpPr>
          <p:cNvPr id="31747" name="Tijdelijke aanduiding voor inhoud 6">
            <a:extLst>
              <a:ext uri="{FF2B5EF4-FFF2-40B4-BE49-F238E27FC236}">
                <a16:creationId xmlns:a16="http://schemas.microsoft.com/office/drawing/2014/main" id="{47EEA73C-FA4A-77F1-338B-40489DD59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334" y="1486963"/>
            <a:ext cx="11531600" cy="4351338"/>
          </a:xfrm>
        </p:spPr>
        <p:txBody>
          <a:bodyPr/>
          <a:lstStyle/>
          <a:p>
            <a:pPr lvl="1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Joey, Rutger, Justin			</a:t>
            </a:r>
            <a:r>
              <a:rPr lang="nl-NL" dirty="0"/>
              <a:t>onveilige situaties bij buitenwaterlessen</a:t>
            </a:r>
            <a:endParaRPr lang="nl-NL" sz="2800" dirty="0"/>
          </a:p>
        </p:txBody>
      </p:sp>
      <p:pic>
        <p:nvPicPr>
          <p:cNvPr id="3" name="Afbeelding 2" descr="Afbeelding met tekst, handschrift, Post-it-briefje, paars&#10;&#10;Automatisch gegenereerde beschrijving">
            <a:extLst>
              <a:ext uri="{FF2B5EF4-FFF2-40B4-BE49-F238E27FC236}">
                <a16:creationId xmlns:a16="http://schemas.microsoft.com/office/drawing/2014/main" id="{7073BF97-259C-504C-555A-F624DBEE66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5" t="19759" r="10402" b="5324"/>
          <a:stretch/>
        </p:blipFill>
        <p:spPr>
          <a:xfrm>
            <a:off x="2875402" y="2017183"/>
            <a:ext cx="7182997" cy="484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2923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Veiligheid door cursus heen</a:t>
            </a:r>
          </a:p>
        </p:txBody>
      </p:sp>
      <p:sp>
        <p:nvSpPr>
          <p:cNvPr id="31747" name="Tijdelijke aanduiding voor inhoud 6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Wat kunnen de consequenties zijn als een cursist zich niet veilig voelt tijdens bijvoorbeeld een theorieles?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nl-NL" dirty="0"/>
              <a:t>5 minuten</a:t>
            </a:r>
            <a:br>
              <a:rPr lang="nl-NL" dirty="0"/>
            </a:br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8D2EDAB-B540-AEC1-674D-947B3F8552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170" y="804744"/>
            <a:ext cx="498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585852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Veiligheid door cursus heen</a:t>
            </a:r>
          </a:p>
        </p:txBody>
      </p:sp>
      <p:sp>
        <p:nvSpPr>
          <p:cNvPr id="31747" name="Tijdelijke aanduiding voor inhoud 6"/>
          <p:cNvSpPr>
            <a:spLocks noGrp="1"/>
          </p:cNvSpPr>
          <p:nvPr>
            <p:ph idx="1"/>
          </p:nvPr>
        </p:nvSpPr>
        <p:spPr>
          <a:xfrm>
            <a:off x="1202266" y="2469096"/>
            <a:ext cx="10752667" cy="3677704"/>
          </a:xfrm>
        </p:spPr>
        <p:txBody>
          <a:bodyPr/>
          <a:lstStyle/>
          <a:p>
            <a:r>
              <a:rPr lang="nl-NL" dirty="0"/>
              <a:t>Noteer voor elk onderdeel (TH/ZB/BW) 2 leerpunten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5 </a:t>
            </a:r>
            <a:r>
              <a:rPr lang="nl-NL" dirty="0"/>
              <a:t>minuten</a:t>
            </a:r>
            <a:br>
              <a:rPr lang="nl-NL" dirty="0"/>
            </a:b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673413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Six White Ceramic Mug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90500" y="0"/>
            <a:ext cx="12820650" cy="935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44C537-4DF6-62E8-478D-5B85D6F01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Hoe kan je het juiste gedrag aanleren?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1F1E7D-49D5-C0FB-6EA1-ED5DC3204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Hoe zat het ook al weer? </a:t>
            </a:r>
          </a:p>
          <a:p>
            <a:r>
              <a:rPr lang="nl-NL" dirty="0"/>
              <a:t>Zelfstandig veilige keuzes maken</a:t>
            </a:r>
          </a:p>
          <a:p>
            <a:r>
              <a:rPr lang="nl-NL" dirty="0"/>
              <a:t>Veiligheidsbewustzijn, veiligheid komt in 2 stappen</a:t>
            </a:r>
          </a:p>
          <a:p>
            <a:r>
              <a:rPr lang="nl-NL" dirty="0"/>
              <a:t>Buddy bewustzijn</a:t>
            </a:r>
          </a:p>
          <a:p>
            <a:r>
              <a:rPr lang="nl-NL" dirty="0" err="1"/>
              <a:t>Scaffolding-Modelling-Shaping</a:t>
            </a:r>
            <a:endParaRPr lang="nl-NL" dirty="0"/>
          </a:p>
          <a:p>
            <a:r>
              <a:rPr lang="nl-NL" dirty="0"/>
              <a:t>Leidraad Voor Veilig Duiken</a:t>
            </a:r>
          </a:p>
          <a:p>
            <a:r>
              <a:rPr lang="nl-NL" dirty="0"/>
              <a:t>Hoe leert mijn leerling het beste</a:t>
            </a:r>
          </a:p>
          <a:p>
            <a:r>
              <a:rPr lang="nl-NL" dirty="0"/>
              <a:t>NOB visie op leren</a:t>
            </a:r>
          </a:p>
          <a:p>
            <a:endParaRPr lang="nl-NL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A67BAF-EB65-2FE8-0A27-28F610F7B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40440" cy="1325563"/>
          </a:xfrm>
        </p:spPr>
        <p:txBody>
          <a:bodyPr/>
          <a:lstStyle/>
          <a:p>
            <a:pPr algn="l"/>
            <a:r>
              <a:rPr lang="nl-NL" dirty="0"/>
              <a:t>Hoe kan je het juiste gedrag aanleren?</a:t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494544C-0CEB-6F87-CB18-AB98F2D03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930" y="1276985"/>
            <a:ext cx="10515600" cy="4351338"/>
          </a:xfrm>
        </p:spPr>
        <p:txBody>
          <a:bodyPr/>
          <a:lstStyle/>
          <a:p>
            <a:pPr marL="0" lvl="0" indent="0">
              <a:buNone/>
            </a:pPr>
            <a:r>
              <a:rPr lang="en-US" dirty="0" err="1"/>
              <a:t>Opdracht</a:t>
            </a:r>
            <a:r>
              <a:rPr lang="en-US" dirty="0"/>
              <a:t> in 3-tallen:</a:t>
            </a:r>
          </a:p>
          <a:p>
            <a:pPr lvl="0"/>
            <a:r>
              <a:rPr lang="nl-NL" dirty="0"/>
              <a:t>Bedenk in 10 minuten een werkvorm waar je je cursisten laat oefenen met set opbouwen. Niveau 1 </a:t>
            </a:r>
            <a:r>
              <a:rPr lang="nl-NL" dirty="0" err="1"/>
              <a:t>sters</a:t>
            </a:r>
            <a:r>
              <a:rPr lang="nl-NL" dirty="0"/>
              <a:t> duikers i.o. (duur werkvorm 10 minuten)</a:t>
            </a:r>
          </a:p>
          <a:p>
            <a:pPr lvl="1"/>
            <a:r>
              <a:rPr lang="nl-NL" dirty="0"/>
              <a:t>Sander, Rutger, Harco            	gaan “Zelfstandig Veilige keuzes maken” verwerken in de oefening.</a:t>
            </a:r>
          </a:p>
          <a:p>
            <a:pPr lvl="1"/>
            <a:r>
              <a:rPr lang="nl-NL" dirty="0"/>
              <a:t>Mark, Joey, Brigitte		gaan “Veiligheid komt in 2 stappen” verwerken in de oefening.</a:t>
            </a:r>
          </a:p>
          <a:p>
            <a:pPr lvl="1"/>
            <a:r>
              <a:rPr lang="nl-NL" dirty="0"/>
              <a:t>Daan, Justin, Jeroen		gaan “Buddy bewustzijn” verwerken in de oefening. </a:t>
            </a:r>
          </a:p>
          <a:p>
            <a:pPr lvl="0"/>
            <a:r>
              <a:rPr lang="nl-NL" dirty="0"/>
              <a:t>We gaan de opdracht echt uitvoeren. </a:t>
            </a:r>
          </a:p>
          <a:p>
            <a:pPr marL="0" lvl="0" indent="0">
              <a:buNone/>
            </a:pPr>
            <a:r>
              <a:rPr lang="nl-NL" sz="2400" b="1" i="1" dirty="0">
                <a:solidFill>
                  <a:srgbClr val="FF0000"/>
                </a:solidFill>
              </a:rPr>
              <a:t>TIP! Denk na over SCMSH / LVVD / Hoe leert mijn leerling het beste / NOB Visie op leren.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117334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Afbeelding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7888" y="928688"/>
            <a:ext cx="6005512" cy="451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0" name="Afbeelding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6638" y="3549650"/>
            <a:ext cx="47625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Afbeelding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0988" y="928688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880937-A45B-43AE-B713-8B12EEACF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gaan we doen vanmiddag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0B8AAA-CB95-432B-8B94-E6DCB3E22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Afstemmen leerganggroep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Feedback geven 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Minilessen geven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Evalueren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Huiswerk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Voorbereiden </a:t>
            </a:r>
            <a:r>
              <a:rPr lang="nl-NL" dirty="0" err="1"/>
              <a:t>zwembadles</a:t>
            </a:r>
            <a:r>
              <a:rPr lang="nl-NL" dirty="0"/>
              <a:t> incl. briefing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Leerpuntverslag (LPV) (facultatief)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074060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D8F63361-3B9F-7F6E-14DA-E0D8B11D1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Leergang/ begeleiding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DF77EC6-DE2B-39E0-05DF-D85682122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nl-NL" dirty="0"/>
              <a:t>Welke leergang heb je gekozen?</a:t>
            </a:r>
          </a:p>
          <a:p>
            <a:pPr lvl="0"/>
            <a:r>
              <a:rPr lang="nl-NL" dirty="0"/>
              <a:t>Wie worden jouw deelnemers?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41766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Tijdelijke aanduiding voor inhoud 2"/>
          <p:cNvSpPr>
            <a:spLocks noGrp="1"/>
          </p:cNvSpPr>
          <p:nvPr>
            <p:ph type="body" idx="1"/>
          </p:nvPr>
        </p:nvSpPr>
        <p:spPr>
          <a:xfrm>
            <a:off x="779463" y="1797050"/>
            <a:ext cx="10515600" cy="4351338"/>
          </a:xfrm>
          <a:ln/>
        </p:spPr>
        <p:txBody>
          <a:bodyPr/>
          <a:lstStyle/>
          <a:p>
            <a:r>
              <a:rPr lang="nl-NL"/>
              <a:t>Wat is het doel van Feedback geven?</a:t>
            </a:r>
          </a:p>
          <a:p>
            <a:r>
              <a:rPr lang="nl-NL"/>
              <a:t>Do’s &amp; Don’ts feedback</a:t>
            </a:r>
          </a:p>
          <a:p>
            <a:r>
              <a:rPr lang="nl-NL"/>
              <a:t>Wanneer wordt feedback geven een voortgangsgesprek?</a:t>
            </a:r>
          </a:p>
          <a:p>
            <a:r>
              <a:rPr lang="nl-NL"/>
              <a:t>Hoe bereid je een voortgangsgesprek voor?</a:t>
            </a:r>
          </a:p>
          <a:p>
            <a:r>
              <a:rPr lang="nl-NL"/>
              <a:t>Wat zijn de voorwaarden voor een goed voortgangsgesprek?</a:t>
            </a:r>
          </a:p>
          <a:p>
            <a:pPr>
              <a:buFont typeface="Arial" charset="0"/>
              <a:buNone/>
            </a:pPr>
            <a:endParaRPr lang="nl-NL"/>
          </a:p>
        </p:txBody>
      </p:sp>
      <p:sp>
        <p:nvSpPr>
          <p:cNvPr id="81925" name="Titel 1"/>
          <p:cNvSpPr>
            <a:spLocks/>
          </p:cNvSpPr>
          <p:nvPr/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4400" eaLnBrk="0" hangingPunct="0">
              <a:lnSpc>
                <a:spcPct val="90000"/>
              </a:lnSpc>
            </a:pPr>
            <a:r>
              <a:rPr lang="nl-NL" sz="4400">
                <a:solidFill>
                  <a:srgbClr val="F88044"/>
                </a:solidFill>
                <a:latin typeface="Lucida Sans" pitchFamily="34" charset="0"/>
              </a:rPr>
              <a:t>Feedback / voortgangsgesprekken</a:t>
            </a:r>
          </a:p>
        </p:txBody>
      </p:sp>
      <p:sp>
        <p:nvSpPr>
          <p:cNvPr id="81926" name="Text Box 6"/>
          <p:cNvSpPr txBox="1">
            <a:spLocks noChangeArrowheads="1"/>
          </p:cNvSpPr>
          <p:nvPr/>
        </p:nvSpPr>
        <p:spPr bwMode="auto">
          <a:xfrm>
            <a:off x="1828800" y="1460500"/>
            <a:ext cx="9010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endParaRPr lang="nl-NL"/>
          </a:p>
        </p:txBody>
      </p:sp>
      <p:grpSp>
        <p:nvGrpSpPr>
          <p:cNvPr id="81970" name="Group 50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7680" cy="4320"/>
          </a:xfrm>
        </p:grpSpPr>
        <p:grpSp>
          <p:nvGrpSpPr>
            <p:cNvPr id="81971" name="Group 51"/>
            <p:cNvGrpSpPr>
              <a:grpSpLocks/>
            </p:cNvGrpSpPr>
            <p:nvPr/>
          </p:nvGrpSpPr>
          <p:grpSpPr bwMode="auto">
            <a:xfrm>
              <a:off x="1896" y="1537"/>
              <a:ext cx="3972" cy="2274"/>
              <a:chOff x="1290" y="1661"/>
              <a:chExt cx="3517" cy="1949"/>
            </a:xfrm>
          </p:grpSpPr>
          <p:sp>
            <p:nvSpPr>
              <p:cNvPr id="81972" name="Line 5"/>
              <p:cNvSpPr>
                <a:spLocks noChangeShapeType="1"/>
              </p:cNvSpPr>
              <p:nvPr/>
            </p:nvSpPr>
            <p:spPr bwMode="auto">
              <a:xfrm>
                <a:off x="3560" y="1661"/>
                <a:ext cx="0" cy="1865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81973" name="AutoShape 9"/>
              <p:cNvSpPr>
                <a:spLocks noChangeArrowheads="1"/>
              </p:cNvSpPr>
              <p:nvPr/>
            </p:nvSpPr>
            <p:spPr bwMode="auto">
              <a:xfrm>
                <a:off x="1320" y="2886"/>
                <a:ext cx="869" cy="724"/>
              </a:xfrm>
              <a:prstGeom prst="wedgeRoundRectCallout">
                <a:avLst>
                  <a:gd name="adj1" fmla="val 34431"/>
                  <a:gd name="adj2" fmla="val -81435"/>
                  <a:gd name="adj3" fmla="val 16667"/>
                </a:avLst>
              </a:prstGeom>
              <a:solidFill>
                <a:schemeClr val="accent1"/>
              </a:solidFill>
              <a:ln w="222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defTabSz="914400"/>
                <a:r>
                  <a:rPr lang="nl-NL" altLang="nl-NL" sz="1200" b="1">
                    <a:solidFill>
                      <a:schemeClr val="bg2"/>
                    </a:solidFill>
                    <a:latin typeface="Verdana" pitchFamily="34" charset="0"/>
                  </a:rPr>
                  <a:t>1. “ik hoor/</a:t>
                </a:r>
                <a:br>
                  <a:rPr lang="nl-NL" altLang="nl-NL" sz="1200" b="1">
                    <a:solidFill>
                      <a:schemeClr val="bg2"/>
                    </a:solidFill>
                    <a:latin typeface="Verdana" pitchFamily="34" charset="0"/>
                  </a:rPr>
                </a:br>
                <a:r>
                  <a:rPr lang="nl-NL" altLang="nl-NL" sz="1200" b="1">
                    <a:solidFill>
                      <a:schemeClr val="bg2"/>
                    </a:solidFill>
                    <a:latin typeface="Verdana" pitchFamily="34" charset="0"/>
                  </a:rPr>
                  <a:t>zie je … zeggen/</a:t>
                </a:r>
              </a:p>
              <a:p>
                <a:pPr defTabSz="914400"/>
                <a:r>
                  <a:rPr lang="nl-NL" altLang="nl-NL" sz="1200" b="1">
                    <a:solidFill>
                      <a:schemeClr val="bg2"/>
                    </a:solidFill>
                    <a:latin typeface="Verdana" pitchFamily="34" charset="0"/>
                  </a:rPr>
                  <a:t>doen”</a:t>
                </a:r>
                <a:endParaRPr lang="nl-NL" altLang="nl-NL">
                  <a:solidFill>
                    <a:schemeClr val="bg2"/>
                  </a:solidFill>
                  <a:latin typeface="Verdana" pitchFamily="34" charset="0"/>
                </a:endParaRPr>
              </a:p>
            </p:txBody>
          </p:sp>
          <p:sp>
            <p:nvSpPr>
              <p:cNvPr id="81974" name="AutoShape 11"/>
              <p:cNvSpPr>
                <a:spLocks noChangeArrowheads="1"/>
              </p:cNvSpPr>
              <p:nvPr/>
            </p:nvSpPr>
            <p:spPr bwMode="auto">
              <a:xfrm>
                <a:off x="2318" y="2886"/>
                <a:ext cx="868" cy="724"/>
              </a:xfrm>
              <a:prstGeom prst="wedgeRoundRectCallout">
                <a:avLst>
                  <a:gd name="adj1" fmla="val 34431"/>
                  <a:gd name="adj2" fmla="val -81435"/>
                  <a:gd name="adj3" fmla="val 16667"/>
                </a:avLst>
              </a:prstGeom>
              <a:solidFill>
                <a:schemeClr val="accent1"/>
              </a:solidFill>
              <a:ln w="222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defTabSz="914400"/>
                <a:r>
                  <a:rPr lang="nl-NL" altLang="nl-NL" sz="1200" b="1">
                    <a:solidFill>
                      <a:schemeClr val="bg2"/>
                    </a:solidFill>
                    <a:latin typeface="Verdana" pitchFamily="34" charset="0"/>
                  </a:rPr>
                  <a:t>2. “ik zag vervolgens .. </a:t>
                </a:r>
                <a:br>
                  <a:rPr lang="nl-NL" altLang="nl-NL" sz="1200" b="1">
                    <a:solidFill>
                      <a:schemeClr val="bg2"/>
                    </a:solidFill>
                    <a:latin typeface="Verdana" pitchFamily="34" charset="0"/>
                  </a:rPr>
                </a:br>
                <a:r>
                  <a:rPr lang="nl-NL" altLang="nl-NL" sz="1200" b="1">
                    <a:solidFill>
                      <a:schemeClr val="bg2"/>
                    </a:solidFill>
                    <a:latin typeface="Verdana" pitchFamily="34" charset="0"/>
                  </a:rPr>
                  <a:t>gebeuren”</a:t>
                </a:r>
                <a:endParaRPr lang="nl-NL" altLang="nl-NL">
                  <a:solidFill>
                    <a:schemeClr val="bg2"/>
                  </a:solidFill>
                  <a:latin typeface="Verdana" pitchFamily="34" charset="0"/>
                </a:endParaRPr>
              </a:p>
            </p:txBody>
          </p:sp>
          <p:sp>
            <p:nvSpPr>
              <p:cNvPr id="81975" name="AutoShape 10"/>
              <p:cNvSpPr>
                <a:spLocks noChangeArrowheads="1"/>
              </p:cNvSpPr>
              <p:nvPr/>
            </p:nvSpPr>
            <p:spPr bwMode="auto">
              <a:xfrm>
                <a:off x="3866" y="2886"/>
                <a:ext cx="941" cy="724"/>
              </a:xfrm>
              <a:prstGeom prst="wedgeRoundRectCallout">
                <a:avLst>
                  <a:gd name="adj1" fmla="val 34431"/>
                  <a:gd name="adj2" fmla="val -81435"/>
                  <a:gd name="adj3" fmla="val 16667"/>
                </a:avLst>
              </a:prstGeom>
              <a:solidFill>
                <a:schemeClr val="accent1"/>
              </a:solidFill>
              <a:ln w="222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defTabSz="914400"/>
                <a:r>
                  <a:rPr lang="nl-NL" altLang="nl-NL" sz="1200" b="1">
                    <a:solidFill>
                      <a:schemeClr val="bg2"/>
                    </a:solidFill>
                    <a:latin typeface="Verdana" pitchFamily="34" charset="0"/>
                  </a:rPr>
                  <a:t>3. “ik wil wat tips geven voor de volgende keer: ..”</a:t>
                </a:r>
                <a:endParaRPr lang="nl-NL" altLang="nl-NL">
                  <a:solidFill>
                    <a:schemeClr val="bg2"/>
                  </a:solidFill>
                  <a:latin typeface="Verdana" pitchFamily="34" charset="0"/>
                </a:endParaRPr>
              </a:p>
            </p:txBody>
          </p:sp>
          <p:sp>
            <p:nvSpPr>
              <p:cNvPr id="81976" name="Rectangle 7"/>
              <p:cNvSpPr>
                <a:spLocks noChangeArrowheads="1"/>
              </p:cNvSpPr>
              <p:nvPr/>
            </p:nvSpPr>
            <p:spPr bwMode="auto">
              <a:xfrm>
                <a:off x="3866" y="1888"/>
                <a:ext cx="941" cy="724"/>
              </a:xfrm>
              <a:prstGeom prst="rect">
                <a:avLst/>
              </a:prstGeom>
              <a:solidFill>
                <a:schemeClr val="accent1"/>
              </a:solidFill>
              <a:ln w="222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914400"/>
                <a: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  <a:t>Adviezen, </a:t>
                </a:r>
                <a:b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</a:br>
                <a:b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</a:br>
                <a: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  <a:t>Suggesties</a:t>
                </a:r>
                <a:b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</a:br>
                <a:b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</a:br>
                <a: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  <a:t>Voor Toekomst</a:t>
                </a:r>
                <a:endParaRPr lang="nl-NL" altLang="nl-NL">
                  <a:latin typeface="Tahoma" pitchFamily="34" charset="0"/>
                </a:endParaRPr>
              </a:p>
            </p:txBody>
          </p:sp>
          <p:sp>
            <p:nvSpPr>
              <p:cNvPr id="81977" name="Rectangle 6" descr="Waarneming"/>
              <p:cNvSpPr>
                <a:spLocks noChangeArrowheads="1"/>
              </p:cNvSpPr>
              <p:nvPr/>
            </p:nvSpPr>
            <p:spPr bwMode="auto">
              <a:xfrm>
                <a:off x="1290" y="1907"/>
                <a:ext cx="869" cy="724"/>
              </a:xfrm>
              <a:prstGeom prst="rect">
                <a:avLst/>
              </a:prstGeom>
              <a:solidFill>
                <a:schemeClr val="accent1"/>
              </a:solidFill>
              <a:ln w="222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914400"/>
                <a:br>
                  <a:rPr lang="nl-NL" altLang="nl-NL" sz="1200">
                    <a:latin typeface="Tahoma" pitchFamily="34" charset="0"/>
                  </a:rPr>
                </a:br>
                <a:br>
                  <a:rPr lang="nl-NL" altLang="nl-NL" sz="1200">
                    <a:latin typeface="Tahoma" pitchFamily="34" charset="0"/>
                  </a:rPr>
                </a:br>
                <a:r>
                  <a:rPr lang="nl-NL" altLang="nl-NL" sz="1200" b="1">
                    <a:solidFill>
                      <a:srgbClr val="FFFFFF"/>
                    </a:solidFill>
                    <a:latin typeface="Tahoma" pitchFamily="34" charset="0"/>
                  </a:rPr>
                  <a:t>Waarneming</a:t>
                </a:r>
                <a:endParaRPr lang="nl-NL" altLang="nl-NL" sz="1200">
                  <a:latin typeface="Tahoma" pitchFamily="34" charset="0"/>
                </a:endParaRPr>
              </a:p>
            </p:txBody>
          </p:sp>
          <p:sp>
            <p:nvSpPr>
              <p:cNvPr id="81978" name="Rectangle 8"/>
              <p:cNvSpPr>
                <a:spLocks noChangeArrowheads="1"/>
              </p:cNvSpPr>
              <p:nvPr/>
            </p:nvSpPr>
            <p:spPr bwMode="auto">
              <a:xfrm>
                <a:off x="2334" y="1907"/>
                <a:ext cx="868" cy="724"/>
              </a:xfrm>
              <a:prstGeom prst="rect">
                <a:avLst/>
              </a:prstGeom>
              <a:solidFill>
                <a:schemeClr val="accent1"/>
              </a:solidFill>
              <a:ln w="222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914400"/>
                <a: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  <a:t>Gevoel, </a:t>
                </a:r>
                <a:b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</a:br>
                <a: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  <a:t>Effect, </a:t>
                </a:r>
                <a:b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</a:br>
                <a:b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</a:br>
                <a: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  <a:t>Reactie op</a:t>
                </a:r>
                <a:b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</a:br>
                <a: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  <a:t>jou</a:t>
                </a:r>
                <a:endParaRPr lang="nl-NL" altLang="nl-NL">
                  <a:latin typeface="Tahoma" pitchFamily="34" charset="0"/>
                </a:endParaRPr>
              </a:p>
            </p:txBody>
          </p:sp>
        </p:grpSp>
        <p:sp>
          <p:nvSpPr>
            <p:cNvPr id="81979" name="Rectangle 4"/>
            <p:cNvSpPr>
              <a:spLocks noChangeArrowheads="1"/>
            </p:cNvSpPr>
            <p:nvPr/>
          </p:nvSpPr>
          <p:spPr bwMode="auto">
            <a:xfrm>
              <a:off x="528" y="1466"/>
              <a:ext cx="6624" cy="27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r>
                <a:rPr lang="nl-NL" altLang="nl-NL" sz="2800">
                  <a:latin typeface="Calibri" pitchFamily="34" charset="0"/>
                </a:rPr>
                <a:t>         		      </a:t>
              </a:r>
              <a:r>
                <a:rPr lang="nl-NL" altLang="nl-NL" sz="2800" b="1" i="1">
                  <a:latin typeface="Calibri" pitchFamily="34" charset="0"/>
                </a:rPr>
                <a:t>Feedback Geven	                  Adviseren</a:t>
              </a:r>
              <a:r>
                <a:rPr lang="nl-NL" altLang="nl-NL" sz="2800">
                  <a:latin typeface="Calibri" pitchFamily="34" charset="0"/>
                </a:rPr>
                <a:t> </a:t>
              </a:r>
            </a:p>
          </p:txBody>
        </p:sp>
        <p:sp>
          <p:nvSpPr>
            <p:cNvPr id="81980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76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nl-NL" altLang="nl-NL" sz="2800" b="1" i="1" dirty="0">
                <a:solidFill>
                  <a:srgbClr val="FFFFFF"/>
                </a:solidFill>
                <a:latin typeface="Calibri" pitchFamily="34" charset="0"/>
              </a:endParaRPr>
            </a:p>
            <a:p>
              <a:pPr defTabSz="914400"/>
              <a:endParaRPr lang="nl-NL" altLang="nl-NL" sz="2800" b="1" i="1" dirty="0">
                <a:solidFill>
                  <a:srgbClr val="FFFFFF"/>
                </a:solidFill>
                <a:latin typeface="Calibri" pitchFamily="34" charset="0"/>
              </a:endParaRPr>
            </a:p>
            <a:p>
              <a:pPr defTabSz="914400"/>
              <a:endParaRPr lang="nl-NL" altLang="nl-NL" sz="2800" b="1" i="1" dirty="0">
                <a:solidFill>
                  <a:srgbClr val="FFFFFF"/>
                </a:solidFill>
                <a:latin typeface="Calibri" pitchFamily="34" charset="0"/>
              </a:endParaRPr>
            </a:p>
            <a:p>
              <a:pPr defTabSz="914400"/>
              <a:endParaRPr lang="nl-NL" altLang="nl-NL" sz="2800" b="1" i="1" dirty="0">
                <a:solidFill>
                  <a:srgbClr val="FFFFFF"/>
                </a:solidFill>
                <a:latin typeface="Calibri" pitchFamily="34" charset="0"/>
              </a:endParaRPr>
            </a:p>
            <a:p>
              <a:pPr defTabSz="914400"/>
              <a:endParaRPr lang="nl-NL" altLang="nl-NL" sz="2800" b="1" i="1" dirty="0">
                <a:solidFill>
                  <a:srgbClr val="FFFFFF"/>
                </a:solidFill>
                <a:latin typeface="Calibri" pitchFamily="34" charset="0"/>
              </a:endParaRPr>
            </a:p>
            <a:p>
              <a:pPr defTabSz="914400"/>
              <a:r>
                <a:rPr lang="nl-NL" altLang="nl-NL" sz="2800" b="1" i="1" dirty="0">
                  <a:solidFill>
                    <a:srgbClr val="FFFFFF"/>
                  </a:solidFill>
                  <a:latin typeface="Calibri" pitchFamily="34" charset="0"/>
                </a:rPr>
                <a:t>				Feedback Geven	                  Adviseren</a:t>
              </a:r>
              <a:r>
                <a:rPr lang="nl-NL" altLang="nl-NL" sz="2800" dirty="0">
                  <a:latin typeface="Calibri" pitchFamily="34" charset="0"/>
                </a:rPr>
                <a:t> </a:t>
              </a:r>
            </a:p>
            <a:p>
              <a:pPr defTabSz="914400"/>
              <a:endParaRPr lang="nl-NL" altLang="nl-NL" sz="2800" dirty="0">
                <a:latin typeface="Calibri" pitchFamily="34" charset="0"/>
              </a:endParaRPr>
            </a:p>
          </p:txBody>
        </p:sp>
        <p:grpSp>
          <p:nvGrpSpPr>
            <p:cNvPr id="81981" name="Group 61"/>
            <p:cNvGrpSpPr>
              <a:grpSpLocks/>
            </p:cNvGrpSpPr>
            <p:nvPr/>
          </p:nvGrpSpPr>
          <p:grpSpPr bwMode="auto">
            <a:xfrm>
              <a:off x="1968" y="1420"/>
              <a:ext cx="3972" cy="2274"/>
              <a:chOff x="1290" y="1661"/>
              <a:chExt cx="3517" cy="1949"/>
            </a:xfrm>
          </p:grpSpPr>
          <p:sp>
            <p:nvSpPr>
              <p:cNvPr id="81982" name="Line 5"/>
              <p:cNvSpPr>
                <a:spLocks noChangeShapeType="1"/>
              </p:cNvSpPr>
              <p:nvPr/>
            </p:nvSpPr>
            <p:spPr bwMode="auto">
              <a:xfrm>
                <a:off x="3560" y="1661"/>
                <a:ext cx="0" cy="1865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81983" name="AutoShape 9"/>
              <p:cNvSpPr>
                <a:spLocks noChangeArrowheads="1"/>
              </p:cNvSpPr>
              <p:nvPr/>
            </p:nvSpPr>
            <p:spPr bwMode="auto">
              <a:xfrm>
                <a:off x="1320" y="2886"/>
                <a:ext cx="869" cy="724"/>
              </a:xfrm>
              <a:prstGeom prst="wedgeRoundRectCallout">
                <a:avLst>
                  <a:gd name="adj1" fmla="val 34431"/>
                  <a:gd name="adj2" fmla="val -81435"/>
                  <a:gd name="adj3" fmla="val 16667"/>
                </a:avLst>
              </a:prstGeom>
              <a:solidFill>
                <a:schemeClr val="accent1"/>
              </a:solidFill>
              <a:ln w="222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defTabSz="914400"/>
                <a:r>
                  <a:rPr lang="nl-NL" altLang="nl-NL" sz="1200" b="1">
                    <a:solidFill>
                      <a:schemeClr val="bg2"/>
                    </a:solidFill>
                    <a:latin typeface="Verdana" pitchFamily="34" charset="0"/>
                  </a:rPr>
                  <a:t>1. “ik hoor/</a:t>
                </a:r>
                <a:br>
                  <a:rPr lang="nl-NL" altLang="nl-NL" sz="1200" b="1">
                    <a:solidFill>
                      <a:schemeClr val="bg2"/>
                    </a:solidFill>
                    <a:latin typeface="Verdana" pitchFamily="34" charset="0"/>
                  </a:rPr>
                </a:br>
                <a:r>
                  <a:rPr lang="nl-NL" altLang="nl-NL" sz="1200" b="1">
                    <a:solidFill>
                      <a:schemeClr val="bg2"/>
                    </a:solidFill>
                    <a:latin typeface="Verdana" pitchFamily="34" charset="0"/>
                  </a:rPr>
                  <a:t>zie je … zeggen/</a:t>
                </a:r>
              </a:p>
              <a:p>
                <a:pPr defTabSz="914400"/>
                <a:r>
                  <a:rPr lang="nl-NL" altLang="nl-NL" sz="1200" b="1">
                    <a:solidFill>
                      <a:schemeClr val="bg2"/>
                    </a:solidFill>
                    <a:latin typeface="Verdana" pitchFamily="34" charset="0"/>
                  </a:rPr>
                  <a:t>doen”</a:t>
                </a:r>
                <a:endParaRPr lang="nl-NL" altLang="nl-NL">
                  <a:solidFill>
                    <a:schemeClr val="bg2"/>
                  </a:solidFill>
                  <a:latin typeface="Verdana" pitchFamily="34" charset="0"/>
                </a:endParaRPr>
              </a:p>
            </p:txBody>
          </p:sp>
          <p:sp>
            <p:nvSpPr>
              <p:cNvPr id="81984" name="AutoShape 11"/>
              <p:cNvSpPr>
                <a:spLocks noChangeArrowheads="1"/>
              </p:cNvSpPr>
              <p:nvPr/>
            </p:nvSpPr>
            <p:spPr bwMode="auto">
              <a:xfrm>
                <a:off x="2318" y="2886"/>
                <a:ext cx="868" cy="724"/>
              </a:xfrm>
              <a:prstGeom prst="wedgeRoundRectCallout">
                <a:avLst>
                  <a:gd name="adj1" fmla="val 34431"/>
                  <a:gd name="adj2" fmla="val -81435"/>
                  <a:gd name="adj3" fmla="val 16667"/>
                </a:avLst>
              </a:prstGeom>
              <a:solidFill>
                <a:schemeClr val="accent1"/>
              </a:solidFill>
              <a:ln w="222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defTabSz="914400"/>
                <a:r>
                  <a:rPr lang="nl-NL" altLang="nl-NL" sz="1200" b="1">
                    <a:solidFill>
                      <a:schemeClr val="bg2"/>
                    </a:solidFill>
                    <a:latin typeface="Verdana" pitchFamily="34" charset="0"/>
                  </a:rPr>
                  <a:t>2. “ik zag vervolgens .. </a:t>
                </a:r>
                <a:br>
                  <a:rPr lang="nl-NL" altLang="nl-NL" sz="1200" b="1">
                    <a:solidFill>
                      <a:schemeClr val="bg2"/>
                    </a:solidFill>
                    <a:latin typeface="Verdana" pitchFamily="34" charset="0"/>
                  </a:rPr>
                </a:br>
                <a:r>
                  <a:rPr lang="nl-NL" altLang="nl-NL" sz="1200" b="1">
                    <a:solidFill>
                      <a:schemeClr val="bg2"/>
                    </a:solidFill>
                    <a:latin typeface="Verdana" pitchFamily="34" charset="0"/>
                  </a:rPr>
                  <a:t>gebeuren”</a:t>
                </a:r>
                <a:endParaRPr lang="nl-NL" altLang="nl-NL">
                  <a:solidFill>
                    <a:schemeClr val="bg2"/>
                  </a:solidFill>
                  <a:latin typeface="Verdana" pitchFamily="34" charset="0"/>
                </a:endParaRPr>
              </a:p>
            </p:txBody>
          </p:sp>
          <p:sp>
            <p:nvSpPr>
              <p:cNvPr id="81985" name="AutoShape 10"/>
              <p:cNvSpPr>
                <a:spLocks noChangeArrowheads="1"/>
              </p:cNvSpPr>
              <p:nvPr/>
            </p:nvSpPr>
            <p:spPr bwMode="auto">
              <a:xfrm>
                <a:off x="3866" y="2886"/>
                <a:ext cx="941" cy="724"/>
              </a:xfrm>
              <a:prstGeom prst="wedgeRoundRectCallout">
                <a:avLst>
                  <a:gd name="adj1" fmla="val 34431"/>
                  <a:gd name="adj2" fmla="val -81435"/>
                  <a:gd name="adj3" fmla="val 16667"/>
                </a:avLst>
              </a:prstGeom>
              <a:solidFill>
                <a:schemeClr val="accent1"/>
              </a:solidFill>
              <a:ln w="222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defTabSz="914400"/>
                <a:r>
                  <a:rPr lang="nl-NL" altLang="nl-NL" sz="1200" b="1">
                    <a:solidFill>
                      <a:schemeClr val="bg2"/>
                    </a:solidFill>
                    <a:latin typeface="Verdana" pitchFamily="34" charset="0"/>
                  </a:rPr>
                  <a:t>3. “ik wil wat tips geven voor de volgende keer: ..”</a:t>
                </a:r>
                <a:endParaRPr lang="nl-NL" altLang="nl-NL">
                  <a:solidFill>
                    <a:schemeClr val="bg2"/>
                  </a:solidFill>
                  <a:latin typeface="Verdana" pitchFamily="34" charset="0"/>
                </a:endParaRPr>
              </a:p>
            </p:txBody>
          </p:sp>
          <p:sp>
            <p:nvSpPr>
              <p:cNvPr id="81986" name="Rectangle 7"/>
              <p:cNvSpPr>
                <a:spLocks noChangeArrowheads="1"/>
              </p:cNvSpPr>
              <p:nvPr/>
            </p:nvSpPr>
            <p:spPr bwMode="auto">
              <a:xfrm>
                <a:off x="3866" y="1888"/>
                <a:ext cx="941" cy="724"/>
              </a:xfrm>
              <a:prstGeom prst="rect">
                <a:avLst/>
              </a:prstGeom>
              <a:solidFill>
                <a:schemeClr val="accent1"/>
              </a:solidFill>
              <a:ln w="222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914400"/>
                <a: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  <a:t>Adviezen, </a:t>
                </a:r>
                <a:b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</a:br>
                <a:b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</a:br>
                <a: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  <a:t>Suggesties</a:t>
                </a:r>
                <a:b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</a:br>
                <a:b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</a:br>
                <a: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  <a:t>Voor Toekomst</a:t>
                </a:r>
                <a:endParaRPr lang="nl-NL" altLang="nl-NL">
                  <a:latin typeface="Tahoma" pitchFamily="34" charset="0"/>
                </a:endParaRPr>
              </a:p>
            </p:txBody>
          </p:sp>
          <p:sp>
            <p:nvSpPr>
              <p:cNvPr id="81987" name="Rectangle 6" descr="Waarneming"/>
              <p:cNvSpPr>
                <a:spLocks noChangeArrowheads="1"/>
              </p:cNvSpPr>
              <p:nvPr/>
            </p:nvSpPr>
            <p:spPr bwMode="auto">
              <a:xfrm>
                <a:off x="1290" y="1907"/>
                <a:ext cx="869" cy="724"/>
              </a:xfrm>
              <a:prstGeom prst="rect">
                <a:avLst/>
              </a:prstGeom>
              <a:solidFill>
                <a:schemeClr val="accent1"/>
              </a:solidFill>
              <a:ln w="222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914400"/>
                <a:br>
                  <a:rPr lang="nl-NL" altLang="nl-NL" sz="1200">
                    <a:latin typeface="Tahoma" pitchFamily="34" charset="0"/>
                  </a:rPr>
                </a:br>
                <a:br>
                  <a:rPr lang="nl-NL" altLang="nl-NL" sz="1200">
                    <a:latin typeface="Tahoma" pitchFamily="34" charset="0"/>
                  </a:rPr>
                </a:br>
                <a:r>
                  <a:rPr lang="nl-NL" altLang="nl-NL" sz="1200" b="1">
                    <a:solidFill>
                      <a:srgbClr val="FFFFFF"/>
                    </a:solidFill>
                    <a:latin typeface="Tahoma" pitchFamily="34" charset="0"/>
                  </a:rPr>
                  <a:t>Waarneming</a:t>
                </a:r>
                <a:endParaRPr lang="nl-NL" altLang="nl-NL" sz="1200">
                  <a:latin typeface="Tahoma" pitchFamily="34" charset="0"/>
                </a:endParaRPr>
              </a:p>
            </p:txBody>
          </p:sp>
          <p:sp>
            <p:nvSpPr>
              <p:cNvPr id="81988" name="Rectangle 8"/>
              <p:cNvSpPr>
                <a:spLocks noChangeArrowheads="1"/>
              </p:cNvSpPr>
              <p:nvPr/>
            </p:nvSpPr>
            <p:spPr bwMode="auto">
              <a:xfrm>
                <a:off x="2334" y="1907"/>
                <a:ext cx="868" cy="724"/>
              </a:xfrm>
              <a:prstGeom prst="rect">
                <a:avLst/>
              </a:prstGeom>
              <a:solidFill>
                <a:schemeClr val="accent1"/>
              </a:solidFill>
              <a:ln w="222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defTabSz="914400"/>
                <a: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  <a:t>Gevoel, </a:t>
                </a:r>
                <a:b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</a:br>
                <a: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  <a:t>Effect, </a:t>
                </a:r>
                <a:b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</a:br>
                <a:b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</a:br>
                <a: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  <a:t>Reactie op</a:t>
                </a:r>
                <a:b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</a:br>
                <a:r>
                  <a:rPr lang="nl-NL" altLang="nl-NL" sz="1100" b="1">
                    <a:solidFill>
                      <a:srgbClr val="FFFFFF"/>
                    </a:solidFill>
                    <a:latin typeface="Tahoma" pitchFamily="34" charset="0"/>
                  </a:rPr>
                  <a:t>jou</a:t>
                </a:r>
                <a:endParaRPr lang="nl-NL" altLang="nl-NL">
                  <a:latin typeface="Tahoma" pitchFamily="34" charset="0"/>
                </a:endParaRPr>
              </a:p>
            </p:txBody>
          </p:sp>
        </p:grpSp>
        <p:sp>
          <p:nvSpPr>
            <p:cNvPr id="81989" name="Rectangle 3"/>
            <p:cNvSpPr>
              <a:spLocks noChangeArrowheads="1"/>
            </p:cNvSpPr>
            <p:nvPr/>
          </p:nvSpPr>
          <p:spPr bwMode="auto">
            <a:xfrm>
              <a:off x="528" y="230"/>
              <a:ext cx="6624" cy="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defTabSz="914400"/>
              <a:br>
                <a:rPr lang="nl-NL" altLang="nl-NL" sz="4000">
                  <a:solidFill>
                    <a:srgbClr val="FFFFFF"/>
                  </a:solidFill>
                  <a:latin typeface="Lucida Sans" pitchFamily="34" charset="0"/>
                </a:rPr>
              </a:br>
              <a:r>
                <a:rPr lang="nl-NL" altLang="nl-NL" sz="4000" b="1">
                  <a:solidFill>
                    <a:srgbClr val="FFFFFF"/>
                  </a:solidFill>
                  <a:latin typeface="Lucida Sans" pitchFamily="34" charset="0"/>
                </a:rPr>
                <a:t>3 zinnen die beginnen met “ik …”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128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1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1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1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1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nl-NL" dirty="0"/>
              <a:t>Minilessen </a:t>
            </a:r>
            <a:br>
              <a:rPr lang="nl-NL" dirty="0"/>
            </a:br>
            <a:r>
              <a:rPr lang="nl-NL" sz="2400" dirty="0"/>
              <a:t>(duur 15 minuten, 5 minuten evalueren)</a:t>
            </a:r>
          </a:p>
        </p:txBody>
      </p:sp>
      <p:sp>
        <p:nvSpPr>
          <p:cNvPr id="52226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2103143"/>
            <a:ext cx="9807575" cy="4351338"/>
          </a:xfrm>
        </p:spPr>
        <p:txBody>
          <a:bodyPr/>
          <a:lstStyle/>
          <a:p>
            <a:pPr eaLnBrk="1" hangingPunct="1"/>
            <a:r>
              <a:rPr lang="nl-NL" dirty="0"/>
              <a:t>Jullie geven elkaar feedback op:</a:t>
            </a:r>
          </a:p>
          <a:p>
            <a:pPr lvl="1" eaLnBrk="1" hangingPunct="1"/>
            <a:r>
              <a:rPr lang="nl-NL" dirty="0"/>
              <a:t>Geven van de les</a:t>
            </a:r>
          </a:p>
          <a:p>
            <a:pPr lvl="1" eaLnBrk="1" hangingPunct="1"/>
            <a:r>
              <a:rPr lang="nl-NL" dirty="0"/>
              <a:t>Werken aan je persoonlijke leerbehoefte</a:t>
            </a:r>
          </a:p>
          <a:p>
            <a:pPr eaLnBrk="1" hangingPunct="1"/>
            <a:endParaRPr lang="nl-NL" dirty="0"/>
          </a:p>
          <a:p>
            <a:pPr eaLnBrk="1" hangingPunct="1"/>
            <a:r>
              <a:rPr lang="nl-NL" dirty="0"/>
              <a:t>Op welke leerbehoefte wil je inzoomen voor jezelf?</a:t>
            </a:r>
          </a:p>
          <a:p>
            <a:pPr marL="457200" lvl="1" indent="0" eaLnBrk="1" hangingPunct="1">
              <a:buNone/>
            </a:pPr>
            <a:r>
              <a:rPr lang="nl-NL" dirty="0"/>
              <a:t>Stem dit alvast af binnen jouw groep.</a:t>
            </a:r>
          </a:p>
        </p:txBody>
      </p:sp>
      <p:sp>
        <p:nvSpPr>
          <p:cNvPr id="52228" name="Tekstvak 7"/>
          <p:cNvSpPr txBox="1">
            <a:spLocks noChangeArrowheads="1"/>
          </p:cNvSpPr>
          <p:nvPr/>
        </p:nvSpPr>
        <p:spPr bwMode="auto">
          <a:xfrm>
            <a:off x="7038975" y="2125013"/>
            <a:ext cx="4830763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nl-NL" sz="2800" b="1" dirty="0">
                <a:solidFill>
                  <a:srgbClr val="0F6AB3"/>
                </a:solidFill>
              </a:rPr>
              <a:t>TOP</a:t>
            </a:r>
          </a:p>
          <a:p>
            <a:pPr marL="457200" indent="-457200">
              <a:buFont typeface="Arial" charset="0"/>
              <a:buChar char="•"/>
            </a:pPr>
            <a:r>
              <a:rPr lang="nl-NL" sz="2800" b="1" dirty="0">
                <a:solidFill>
                  <a:srgbClr val="0F6AB3"/>
                </a:solidFill>
              </a:rPr>
              <a:t>TIP</a:t>
            </a:r>
          </a:p>
          <a:p>
            <a:pPr marL="457200" indent="-457200">
              <a:buFont typeface="Arial" charset="0"/>
              <a:buChar char="•"/>
            </a:pPr>
            <a:r>
              <a:rPr lang="nl-NL" sz="2800" b="1" dirty="0">
                <a:solidFill>
                  <a:srgbClr val="0F6AB3"/>
                </a:solidFill>
              </a:rPr>
              <a:t>TOP</a:t>
            </a:r>
            <a:endParaRPr lang="nl-NL" sz="1600" b="1" dirty="0">
              <a:solidFill>
                <a:srgbClr val="0F6AB3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8D2EBC-EFE3-9BA6-97BB-3F2FB3FA4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Zwembadlessen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D2465D-A33E-A069-B5BB-45D184F55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Korte briefing</a:t>
            </a:r>
          </a:p>
          <a:p>
            <a:r>
              <a:rPr lang="nl-NL" dirty="0"/>
              <a:t>Oefeningen</a:t>
            </a:r>
          </a:p>
          <a:p>
            <a:pPr lvl="1"/>
            <a:r>
              <a:rPr lang="nl-NL" dirty="0"/>
              <a:t>Te water</a:t>
            </a:r>
          </a:p>
          <a:p>
            <a:pPr lvl="1"/>
            <a:r>
              <a:rPr lang="nl-NL" dirty="0" err="1"/>
              <a:t>Bubblecheck</a:t>
            </a:r>
            <a:endParaRPr lang="nl-NL" dirty="0"/>
          </a:p>
          <a:p>
            <a:pPr lvl="1"/>
            <a:r>
              <a:rPr lang="nl-NL" dirty="0"/>
              <a:t>Lesplan (Kern uitvoeren) 	10 min max</a:t>
            </a:r>
          </a:p>
          <a:p>
            <a:pPr lvl="1"/>
            <a:r>
              <a:rPr lang="nl-NL" dirty="0"/>
              <a:t>Korte briefing			  5 min max</a:t>
            </a:r>
          </a:p>
          <a:p>
            <a:pPr lvl="1"/>
            <a:r>
              <a:rPr lang="nl-NL" dirty="0"/>
              <a:t>Water verlaten</a:t>
            </a:r>
          </a:p>
          <a:p>
            <a:r>
              <a:rPr lang="nl-NL" dirty="0"/>
              <a:t>Debriefing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10028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Groepsindeling</a:t>
            </a:r>
          </a:p>
        </p:txBody>
      </p:sp>
      <p:graphicFrame>
        <p:nvGraphicFramePr>
          <p:cNvPr id="6" name="Tabel 7">
            <a:extLst>
              <a:ext uri="{FF2B5EF4-FFF2-40B4-BE49-F238E27FC236}">
                <a16:creationId xmlns:a16="http://schemas.microsoft.com/office/drawing/2014/main" id="{E90B88FE-BD06-4FBF-AF83-F0BA41BCD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119406"/>
              </p:ext>
            </p:extLst>
          </p:nvPr>
        </p:nvGraphicFramePr>
        <p:xfrm>
          <a:off x="2493769" y="1518227"/>
          <a:ext cx="7204462" cy="5066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4602">
                  <a:extLst>
                    <a:ext uri="{9D8B030D-6E8A-4147-A177-3AD203B41FA5}">
                      <a16:colId xmlns:a16="http://schemas.microsoft.com/office/drawing/2014/main" val="2789214617"/>
                    </a:ext>
                  </a:extLst>
                </a:gridCol>
                <a:gridCol w="2364602">
                  <a:extLst>
                    <a:ext uri="{9D8B030D-6E8A-4147-A177-3AD203B41FA5}">
                      <a16:colId xmlns:a16="http://schemas.microsoft.com/office/drawing/2014/main" val="2409428787"/>
                    </a:ext>
                  </a:extLst>
                </a:gridCol>
                <a:gridCol w="2475258">
                  <a:extLst>
                    <a:ext uri="{9D8B030D-6E8A-4147-A177-3AD203B41FA5}">
                      <a16:colId xmlns:a16="http://schemas.microsoft.com/office/drawing/2014/main" val="1836861360"/>
                    </a:ext>
                  </a:extLst>
                </a:gridCol>
              </a:tblGrid>
              <a:tr h="1310381">
                <a:tc>
                  <a:txBody>
                    <a:bodyPr/>
                    <a:lstStyle/>
                    <a:p>
                      <a:r>
                        <a:rPr lang="nl-NL" sz="2800" dirty="0"/>
                        <a:t>Groep 1   </a:t>
                      </a:r>
                      <a:r>
                        <a:rPr lang="nl-NL" sz="2000" dirty="0"/>
                        <a:t>(</a:t>
                      </a:r>
                      <a:endParaRPr lang="nl-N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800" dirty="0"/>
                        <a:t>Groep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dirty="0"/>
                        <a:t>Groep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539876"/>
                  </a:ext>
                </a:extLst>
              </a:tr>
              <a:tr h="5433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800" b="1" dirty="0" err="1"/>
                        <a:t>brigitte</a:t>
                      </a:r>
                      <a:endParaRPr lang="nl-NL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800" b="1" dirty="0"/>
                        <a:t>Rutger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800" b="1" dirty="0"/>
                        <a:t>Sander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542535"/>
                  </a:ext>
                </a:extLst>
              </a:tr>
              <a:tr h="543329">
                <a:tc>
                  <a:txBody>
                    <a:bodyPr/>
                    <a:lstStyle/>
                    <a:p>
                      <a:r>
                        <a:rPr lang="nl-NL" sz="2800" b="1" dirty="0"/>
                        <a:t>Daan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800" b="1" dirty="0"/>
                        <a:t>Joey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800" b="1" dirty="0"/>
                        <a:t>Jeroen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659680"/>
                  </a:ext>
                </a:extLst>
              </a:tr>
              <a:tr h="543329">
                <a:tc>
                  <a:txBody>
                    <a:bodyPr/>
                    <a:lstStyle/>
                    <a:p>
                      <a:r>
                        <a:rPr lang="nl-NL" sz="2800" b="1" dirty="0"/>
                        <a:t>Harco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800" b="1" dirty="0"/>
                        <a:t>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800" b="1" dirty="0"/>
                        <a:t>Justin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001830"/>
                  </a:ext>
                </a:extLst>
              </a:tr>
              <a:tr h="543329">
                <a:tc>
                  <a:txBody>
                    <a:bodyPr/>
                    <a:lstStyle/>
                    <a:p>
                      <a:endParaRPr lang="nl-NL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133100"/>
                  </a:ext>
                </a:extLst>
              </a:tr>
              <a:tr h="560503">
                <a:tc>
                  <a:txBody>
                    <a:bodyPr/>
                    <a:lstStyle/>
                    <a:p>
                      <a:r>
                        <a:rPr lang="nl-NL" sz="2800" b="1" dirty="0"/>
                        <a:t>Begeleiders: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443099"/>
                  </a:ext>
                </a:extLst>
              </a:tr>
              <a:tr h="1022093">
                <a:tc>
                  <a:txBody>
                    <a:bodyPr/>
                    <a:lstStyle/>
                    <a:p>
                      <a:r>
                        <a:rPr lang="nl-NL" sz="2800" dirty="0">
                          <a:solidFill>
                            <a:srgbClr val="0070C0"/>
                          </a:solidFill>
                        </a:rPr>
                        <a:t>Kasper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800" dirty="0">
                          <a:solidFill>
                            <a:srgbClr val="0070C0"/>
                          </a:solidFill>
                        </a:rPr>
                        <a:t>Kasper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800" dirty="0">
                          <a:solidFill>
                            <a:srgbClr val="0070C0"/>
                          </a:solidFill>
                        </a:rPr>
                        <a:t>Jan/Marco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42775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1CE53FFF-6065-608C-073E-0339680F7B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96896" y="1450942"/>
            <a:ext cx="7535646" cy="5451999"/>
          </a:xfr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A6EEC16-154F-E289-7B07-5162951FD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2I Losser 2024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62AD9F-CC8F-216C-7056-749C217BB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65" y="417377"/>
            <a:ext cx="10515600" cy="1325563"/>
          </a:xfrm>
        </p:spPr>
        <p:txBody>
          <a:bodyPr/>
          <a:lstStyle/>
          <a:p>
            <a:r>
              <a:rPr lang="nl-NL" dirty="0"/>
              <a:t>Ontruimingsplan/briefing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2CF1306-A1D8-21EB-73DD-068A408C2BD3}"/>
              </a:ext>
            </a:extLst>
          </p:cNvPr>
          <p:cNvSpPr txBox="1"/>
          <p:nvPr/>
        </p:nvSpPr>
        <p:spPr>
          <a:xfrm>
            <a:off x="3066098" y="3227189"/>
            <a:ext cx="61321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800" dirty="0">
                <a:solidFill>
                  <a:srgbClr val="FF6600"/>
                </a:solidFill>
                <a:latin typeface="Lucida Sans Serif"/>
                <a:ea typeface="Lucida Sans Serif"/>
                <a:cs typeface="Lucida Sans Serif"/>
              </a:rPr>
              <a:t>Leergang/ begeleiding</a:t>
            </a:r>
          </a:p>
        </p:txBody>
      </p:sp>
    </p:spTree>
    <p:extLst>
      <p:ext uri="{BB962C8B-B14F-4D97-AF65-F5344CB8AC3E}">
        <p14:creationId xmlns:p14="http://schemas.microsoft.com/office/powerpoint/2010/main" val="36974553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BF44B-558F-0330-F7DF-4D54BBAD1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C2B2B3CE-AF25-937A-7603-854C9A5B30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l"/>
            <a:r>
              <a:rPr lang="nl-NL" dirty="0"/>
              <a:t>Doelstellingen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EA57DC-D03A-723E-A0AE-6E88B095B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650" y="1562735"/>
            <a:ext cx="10515600" cy="4351338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nl-NL" sz="2800" dirty="0">
                <a:latin typeface="+mn-lt"/>
              </a:rPr>
              <a:t>Aan het einde van deze dag:</a:t>
            </a:r>
          </a:p>
          <a:p>
            <a:pPr>
              <a:spcBef>
                <a:spcPct val="50000"/>
              </a:spcBef>
            </a:pPr>
            <a:r>
              <a:rPr lang="nl-NL" sz="2800" dirty="0">
                <a:latin typeface="+mn-lt"/>
              </a:rPr>
              <a:t>Weet je wat veiligheid in een instructiesituatie inhoud</a:t>
            </a:r>
          </a:p>
          <a:p>
            <a:pPr>
              <a:spcBef>
                <a:spcPct val="50000"/>
              </a:spcBef>
            </a:pPr>
            <a:r>
              <a:rPr lang="nl-NL" sz="2800" dirty="0">
                <a:latin typeface="+mn-lt"/>
              </a:rPr>
              <a:t>Heb je door herhaling je kennis opgehaald over L.V.V.D. SCMSH, De Rode draad en inzicht gekregen hoe dit te vertalen van duikbegeleider naar Instructeur </a:t>
            </a:r>
          </a:p>
          <a:p>
            <a:pPr>
              <a:spcBef>
                <a:spcPct val="50000"/>
              </a:spcBef>
            </a:pPr>
            <a:r>
              <a:rPr lang="nl-NL" sz="2800" dirty="0">
                <a:latin typeface="+mn-lt"/>
              </a:rPr>
              <a:t>Heb je een </a:t>
            </a:r>
            <a:r>
              <a:rPr lang="nl-NL" sz="2800" dirty="0" err="1">
                <a:latin typeface="+mn-lt"/>
              </a:rPr>
              <a:t>zwembadminiles</a:t>
            </a:r>
            <a:r>
              <a:rPr lang="nl-NL" sz="2800" dirty="0">
                <a:latin typeface="+mn-lt"/>
              </a:rPr>
              <a:t> gegeven en heb je goede, bruikbare feedback gekregen van je medecursisten</a:t>
            </a:r>
          </a:p>
          <a:p>
            <a:pPr>
              <a:spcBef>
                <a:spcPct val="50000"/>
              </a:spcBef>
            </a:pPr>
            <a:r>
              <a:rPr lang="nl-NL" sz="2800" dirty="0">
                <a:latin typeface="+mn-lt"/>
              </a:rPr>
              <a:t>Heb je afspraken gemaakt met jouw leerganggroep over de verdeling en de voortgang</a:t>
            </a:r>
          </a:p>
          <a:p>
            <a:pPr>
              <a:spcBef>
                <a:spcPct val="50000"/>
              </a:spcBef>
            </a:pPr>
            <a:r>
              <a:rPr lang="nl-NL" sz="2800" dirty="0">
                <a:latin typeface="+mn-lt"/>
              </a:rPr>
              <a:t>Weet je wat we de volgende les gaan doen</a:t>
            </a:r>
          </a:p>
          <a:p>
            <a:endParaRPr lang="nl-NL" dirty="0"/>
          </a:p>
        </p:txBody>
      </p:sp>
      <p:sp>
        <p:nvSpPr>
          <p:cNvPr id="2" name="Tekstballon: ovaal 1">
            <a:extLst>
              <a:ext uri="{FF2B5EF4-FFF2-40B4-BE49-F238E27FC236}">
                <a16:creationId xmlns:a16="http://schemas.microsoft.com/office/drawing/2014/main" id="{D720FAE2-6091-D87C-1844-17AFD1713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9440" y="148590"/>
            <a:ext cx="3257550" cy="1954530"/>
          </a:xfrm>
          <a:prstGeom prst="wedgeEllipseCallout">
            <a:avLst>
              <a:gd name="adj1" fmla="val -110192"/>
              <a:gd name="adj2" fmla="val -5573"/>
            </a:avLst>
          </a:prstGeom>
          <a:solidFill>
            <a:schemeClr val="accent1">
              <a:alpha val="30196"/>
            </a:schemeClr>
          </a:solidFill>
          <a:ln w="12700" algn="ctr">
            <a:solidFill>
              <a:srgbClr val="2F528F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4000" dirty="0">
                <a:solidFill>
                  <a:srgbClr val="00B050"/>
                </a:solidFill>
                <a:latin typeface="+mn-lt"/>
                <a:cs typeface="+mn-cs"/>
              </a:rPr>
              <a:t>Behaald?</a:t>
            </a:r>
          </a:p>
        </p:txBody>
      </p:sp>
    </p:spTree>
    <p:extLst>
      <p:ext uri="{BB962C8B-B14F-4D97-AF65-F5344CB8AC3E}">
        <p14:creationId xmlns:p14="http://schemas.microsoft.com/office/powerpoint/2010/main" val="29805857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el 1"/>
          <p:cNvSpPr>
            <a:spLocks noGrp="1"/>
          </p:cNvSpPr>
          <p:nvPr>
            <p:ph type="title"/>
          </p:nvPr>
        </p:nvSpPr>
        <p:spPr>
          <a:xfrm>
            <a:off x="858838" y="377032"/>
            <a:ext cx="10515600" cy="1325563"/>
          </a:xfrm>
        </p:spPr>
        <p:txBody>
          <a:bodyPr/>
          <a:lstStyle/>
          <a:p>
            <a:pPr eaLnBrk="1" hangingPunct="1"/>
            <a:r>
              <a:rPr lang="nl-NL" dirty="0"/>
              <a:t>Huiswerk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933450" y="2009422"/>
            <a:ext cx="4145177" cy="4244621"/>
          </a:xfrm>
        </p:spPr>
        <p:txBody>
          <a:bodyPr/>
          <a:lstStyle/>
          <a:p>
            <a:r>
              <a:rPr lang="nl-NL" sz="2800" dirty="0"/>
              <a:t>Voor 30 nov: </a:t>
            </a:r>
            <a:br>
              <a:rPr lang="nl-NL" sz="2800" b="0" dirty="0"/>
            </a:br>
            <a:r>
              <a:rPr lang="nl-NL" sz="2800" b="0" dirty="0"/>
              <a:t>LPV maken en uploaden</a:t>
            </a:r>
          </a:p>
          <a:p>
            <a:r>
              <a:rPr lang="nl-NL" sz="2800" dirty="0"/>
              <a:t>Voor 7 dec:</a:t>
            </a:r>
          </a:p>
          <a:p>
            <a:r>
              <a:rPr lang="nl-NL" sz="2800" b="0" dirty="0"/>
              <a:t>Inventarisatie deelnemers binnen jouw leergang</a:t>
            </a:r>
          </a:p>
          <a:p>
            <a:r>
              <a:rPr lang="nl-NL" sz="2800" b="0" dirty="0"/>
              <a:t>Lesplan maken theorie les.</a:t>
            </a:r>
          </a:p>
          <a:p>
            <a:r>
              <a:rPr lang="nl-NL" sz="2800" b="0" dirty="0"/>
              <a:t>Lezen cursusmap H7 &amp; H8 (blz. 72-82)</a:t>
            </a:r>
          </a:p>
          <a:p>
            <a:r>
              <a:rPr lang="nl-NL" sz="2800" dirty="0"/>
              <a:t>Voor 11 jan: </a:t>
            </a:r>
            <a:br>
              <a:rPr lang="nl-NL" sz="2800" b="0" dirty="0"/>
            </a:br>
            <a:r>
              <a:rPr lang="nl-NL" sz="2800" b="0" dirty="0"/>
              <a:t>concept leergang delen.</a:t>
            </a:r>
          </a:p>
        </p:txBody>
      </p:sp>
      <p:sp>
        <p:nvSpPr>
          <p:cNvPr id="3" name="Tijdelijke aanduiding voor inhoud 4">
            <a:extLst>
              <a:ext uri="{FF2B5EF4-FFF2-40B4-BE49-F238E27FC236}">
                <a16:creationId xmlns:a16="http://schemas.microsoft.com/office/drawing/2014/main" id="{64B66E06-3D38-DEDA-D801-796818A2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7920" y="1418780"/>
            <a:ext cx="6002338" cy="4597545"/>
          </a:xfrm>
          <a:ln w="25400">
            <a:solidFill>
              <a:schemeClr val="accent1"/>
            </a:solidFill>
          </a:ln>
        </p:spPr>
        <p:txBody>
          <a:bodyPr rtlCol="0"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nl-NL" dirty="0">
              <a:highlight>
                <a:srgbClr val="FFFFFF"/>
              </a:highlight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nl-NL" dirty="0">
                <a:highlight>
                  <a:srgbClr val="FFFFFF"/>
                </a:highlight>
              </a:rPr>
              <a:t>Onderwerpen – door wie?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nl-NL" dirty="0"/>
              <a:t>	Mark		3*Duiker als assistent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nl-NL" dirty="0"/>
              <a:t>	Rutger		Omkeerdruk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nl-NL" dirty="0"/>
              <a:t>	Justin		Bevoegdheden 2*I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nl-NL" dirty="0"/>
              <a:t>	Harco		Factoren duikplan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nl-NL" dirty="0"/>
              <a:t>	Daan		EN250 (a)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nl-NL" dirty="0"/>
              <a:t>	Joey		Uitrusting Nachtduik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nl-NL" dirty="0"/>
              <a:t>	Jeroen		Model duikplan 1*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nl-NL" dirty="0"/>
              <a:t>	Sander	Computer </a:t>
            </a:r>
            <a:r>
              <a:rPr lang="nl-NL" dirty="0" err="1"/>
              <a:t>v.s.</a:t>
            </a:r>
            <a:r>
              <a:rPr lang="nl-NL" dirty="0"/>
              <a:t> Tabel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nl-NL" dirty="0"/>
              <a:t>	Brigitte	</a:t>
            </a:r>
            <a:r>
              <a:rPr lang="nl-NL" sz="3000" dirty="0"/>
              <a:t>D</a:t>
            </a:r>
            <a:r>
              <a:rPr lang="nl-NL" sz="30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e stressfactor</a:t>
            </a:r>
            <a:endParaRPr lang="nl-NL" sz="3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/>
              <a:t>Maken Leerpuntverslag</a:t>
            </a:r>
            <a:endParaRPr lang="nl-NL" dirty="0"/>
          </a:p>
        </p:txBody>
      </p:sp>
      <p:sp>
        <p:nvSpPr>
          <p:cNvPr id="77827" name="Rectangle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nl-NL" dirty="0"/>
              <a:t>Of… voorbereiden / voor bespreken theorieles</a:t>
            </a:r>
          </a:p>
          <a:p>
            <a:endParaRPr lang="nl-NL" dirty="0"/>
          </a:p>
          <a:p>
            <a:r>
              <a:rPr lang="nl-NL" dirty="0"/>
              <a:t>Of… tot de volgende keer! 7 december.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118784</TotalTime>
  <Words>1933</Words>
  <Application>Microsoft Office PowerPoint</Application>
  <PresentationFormat>Breedbeeld</PresentationFormat>
  <Paragraphs>359</Paragraphs>
  <Slides>39</Slides>
  <Notes>38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39</vt:i4>
      </vt:variant>
    </vt:vector>
  </HeadingPairs>
  <TitlesOfParts>
    <vt:vector size="52" baseType="lpstr">
      <vt:lpstr>Aptos</vt:lpstr>
      <vt:lpstr>Arial</vt:lpstr>
      <vt:lpstr>ArialMTStd</vt:lpstr>
      <vt:lpstr>Calibri</vt:lpstr>
      <vt:lpstr>Impact</vt:lpstr>
      <vt:lpstr>Lucida Sans</vt:lpstr>
      <vt:lpstr>Lucida Sans Serif</vt:lpstr>
      <vt:lpstr>SourceSansPro-Regular</vt:lpstr>
      <vt:lpstr>Tahoma</vt:lpstr>
      <vt:lpstr>TimesLTStd-Roman</vt:lpstr>
      <vt:lpstr>Verdana</vt:lpstr>
      <vt:lpstr>Wingdings</vt:lpstr>
      <vt:lpstr>Kantoorthema</vt:lpstr>
      <vt:lpstr>PowerPoint-presentatie</vt:lpstr>
      <vt:lpstr>Instructeursopleiding  Losser  Dag 2 16-11-2024  </vt:lpstr>
      <vt:lpstr>Inhoudelijke zaken.</vt:lpstr>
      <vt:lpstr>Leerpuntverslag</vt:lpstr>
      <vt:lpstr>Vier op een rij</vt:lpstr>
      <vt:lpstr>Namen kennen…</vt:lpstr>
      <vt:lpstr>Doelstellingen</vt:lpstr>
      <vt:lpstr>Wat gaan we doen de 2e dag?</vt:lpstr>
      <vt:lpstr>PowerPoint-presentatie</vt:lpstr>
      <vt:lpstr>Doelstellingen</vt:lpstr>
      <vt:lpstr>PowerPoint-presentatie</vt:lpstr>
      <vt:lpstr>Veiligheid</vt:lpstr>
      <vt:lpstr>Veiligheid</vt:lpstr>
      <vt:lpstr>Veiligheid</vt:lpstr>
      <vt:lpstr>Hoe gaat het goed (mis)</vt:lpstr>
      <vt:lpstr>Keten van gebeurtenissen</vt:lpstr>
      <vt:lpstr>PowerPoint-presentatie</vt:lpstr>
      <vt:lpstr>Mentale &amp;  Fysieke veiligheid</vt:lpstr>
      <vt:lpstr>Waar horen jouw eigen ervaringen bij? </vt:lpstr>
      <vt:lpstr>Veiligheid door cursus heen</vt:lpstr>
      <vt:lpstr>Veiligheid door cursus heen</vt:lpstr>
      <vt:lpstr>Veiligheid door cursus heen</vt:lpstr>
      <vt:lpstr>Veiligheid door cursus heen</vt:lpstr>
      <vt:lpstr>Veiligheid door cursus heen</vt:lpstr>
      <vt:lpstr>Veiligheid door cursus heen</vt:lpstr>
      <vt:lpstr>PowerPoint-presentatie</vt:lpstr>
      <vt:lpstr>Hoe kan je het juiste gedrag aanleren?</vt:lpstr>
      <vt:lpstr>Hoe kan je het juiste gedrag aanleren? </vt:lpstr>
      <vt:lpstr>PowerPoint-presentatie</vt:lpstr>
      <vt:lpstr>Wat gaan we doen vanmiddag</vt:lpstr>
      <vt:lpstr>Leergang/ begeleiding</vt:lpstr>
      <vt:lpstr>PowerPoint-presentatie</vt:lpstr>
      <vt:lpstr>Minilessen  (duur 15 minuten, 5 minuten evalueren)</vt:lpstr>
      <vt:lpstr>Zwembadlessen</vt:lpstr>
      <vt:lpstr>Groepsindeling</vt:lpstr>
      <vt:lpstr>Ontruimingsplan/briefing</vt:lpstr>
      <vt:lpstr>Doelstellingen</vt:lpstr>
      <vt:lpstr>Huiswerk</vt:lpstr>
      <vt:lpstr>Maken Leerpuntverslag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Rob en Nelleke Kool</dc:creator>
  <cp:lastModifiedBy>Rob en Nelleke Kool</cp:lastModifiedBy>
  <cp:revision>283</cp:revision>
  <cp:lastPrinted>2022-11-13T17:06:00Z</cp:lastPrinted>
  <dcterms:created xsi:type="dcterms:W3CDTF">2017-06-17T11:10:25Z</dcterms:created>
  <dcterms:modified xsi:type="dcterms:W3CDTF">2024-12-10T21:01:12Z</dcterms:modified>
</cp:coreProperties>
</file>