
<file path=[Content_Types].xml><?xml version="1.0" encoding="utf-8"?>
<Types xmlns="http://schemas.openxmlformats.org/package/2006/content-types">
  <Default Extension="gif" ContentType="image/gif"/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comments/comment1.xml" ContentType="application/vnd.openxmlformats-officedocument.presentationml.comments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aveSubsetFonts="1">
  <p:sldMasterIdLst>
    <p:sldMasterId id="2147483672" r:id="rId1"/>
  </p:sldMasterIdLst>
  <p:notesMasterIdLst>
    <p:notesMasterId r:id="rId37"/>
  </p:notesMasterIdLst>
  <p:handoutMasterIdLst>
    <p:handoutMasterId r:id="rId38"/>
  </p:handoutMasterIdLst>
  <p:sldIdLst>
    <p:sldId id="257" r:id="rId2"/>
    <p:sldId id="365" r:id="rId3"/>
    <p:sldId id="282" r:id="rId4"/>
    <p:sldId id="280" r:id="rId5"/>
    <p:sldId id="360" r:id="rId6"/>
    <p:sldId id="446" r:id="rId7"/>
    <p:sldId id="436" r:id="rId8"/>
    <p:sldId id="443" r:id="rId9"/>
    <p:sldId id="447" r:id="rId10"/>
    <p:sldId id="449" r:id="rId11"/>
    <p:sldId id="393" r:id="rId12"/>
    <p:sldId id="451" r:id="rId13"/>
    <p:sldId id="429" r:id="rId14"/>
    <p:sldId id="432" r:id="rId15"/>
    <p:sldId id="364" r:id="rId16"/>
    <p:sldId id="378" r:id="rId17"/>
    <p:sldId id="400" r:id="rId18"/>
    <p:sldId id="401" r:id="rId19"/>
    <p:sldId id="367" r:id="rId20"/>
    <p:sldId id="368" r:id="rId21"/>
    <p:sldId id="433" r:id="rId22"/>
    <p:sldId id="434" r:id="rId23"/>
    <p:sldId id="335" r:id="rId24"/>
    <p:sldId id="452" r:id="rId25"/>
    <p:sldId id="453" r:id="rId26"/>
    <p:sldId id="403" r:id="rId27"/>
    <p:sldId id="450" r:id="rId28"/>
    <p:sldId id="402" r:id="rId29"/>
    <p:sldId id="413" r:id="rId30"/>
    <p:sldId id="444" r:id="rId31"/>
    <p:sldId id="437" r:id="rId32"/>
    <p:sldId id="407" r:id="rId33"/>
    <p:sldId id="415" r:id="rId34"/>
    <p:sldId id="363" r:id="rId35"/>
    <p:sldId id="454" r:id="rId36"/>
  </p:sldIdLst>
  <p:sldSz cx="12192000" cy="6858000"/>
  <p:notesSz cx="7104063" cy="10234613"/>
  <p:defaultTextStyle>
    <a:defPPr>
      <a:defRPr lang="en-US"/>
    </a:defPPr>
    <a:lvl1pPr algn="l" defTabSz="457200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1pPr>
    <a:lvl2pPr marL="457200" algn="l" defTabSz="457200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2pPr>
    <a:lvl3pPr marL="914400" algn="l" defTabSz="457200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3pPr>
    <a:lvl4pPr marL="1371600" algn="l" defTabSz="457200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4pPr>
    <a:lvl5pPr marL="1828800" algn="l" defTabSz="457200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Arial" charset="0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Arial" charset="0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Arial" charset="0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Arial" charset="0"/>
      </a:defRPr>
    </a:lvl9pPr>
  </p:defaultTextStyle>
  <p:extLst>
    <p:ext uri="{521415D9-36F7-43E2-AB2F-B90AF26B5E84}">
      <p14:sectionLst xmlns:p14="http://schemas.microsoft.com/office/powerpoint/2010/main">
        <p14:section name="Standaardsectie" id="{E0509C66-61AA-4E54-804F-9C29905FEDD0}">
          <p14:sldIdLst>
            <p14:sldId id="257"/>
            <p14:sldId id="365"/>
            <p14:sldId id="282"/>
            <p14:sldId id="280"/>
            <p14:sldId id="360"/>
            <p14:sldId id="446"/>
            <p14:sldId id="436"/>
            <p14:sldId id="443"/>
            <p14:sldId id="447"/>
            <p14:sldId id="449"/>
            <p14:sldId id="393"/>
            <p14:sldId id="451"/>
            <p14:sldId id="429"/>
            <p14:sldId id="432"/>
            <p14:sldId id="364"/>
            <p14:sldId id="378"/>
            <p14:sldId id="400"/>
            <p14:sldId id="401"/>
            <p14:sldId id="367"/>
            <p14:sldId id="368"/>
            <p14:sldId id="433"/>
            <p14:sldId id="434"/>
            <p14:sldId id="335"/>
            <p14:sldId id="452"/>
            <p14:sldId id="453"/>
            <p14:sldId id="403"/>
            <p14:sldId id="450"/>
            <p14:sldId id="402"/>
            <p14:sldId id="413"/>
            <p14:sldId id="444"/>
            <p14:sldId id="437"/>
            <p14:sldId id="407"/>
            <p14:sldId id="415"/>
            <p14:sldId id="363"/>
            <p14:sldId id="454"/>
          </p14:sldIdLst>
        </p14:section>
        <p14:section name="Reserve slides" id="{73EAF713-DF54-48F6-8E7B-B3A03B6E10A9}">
          <p14:sldIdLst/>
        </p14:section>
      </p14:sectionLst>
    </p:ex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3840">
          <p15:clr>
            <a:srgbClr val="A4A3A4"/>
          </p15:clr>
        </p15:guide>
      </p15:sldGuideLst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0" name="Beukel, Hester van den" initials="BHvd" lastIdx="3" clrIdx="0"/>
  <p:cmAuthor id="1" name="Kasper Evers | NOB" initials="KE" lastIdx="4" clrIdx="1">
    <p:extLst>
      <p:ext uri="{19B8F6BF-5375-455C-9EA6-DF929625EA0E}">
        <p15:presenceInfo xmlns:p15="http://schemas.microsoft.com/office/powerpoint/2012/main" userId="S::kasper.evers@onderwatersport.org::37b3fe1a-eca0-4419-a55a-26d19ded37dc" providerId="AD"/>
      </p:ext>
    </p:extLst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88044"/>
    <a:srgbClr val="FFFFFF"/>
    <a:srgbClr val="106AB3"/>
    <a:srgbClr val="179EDA"/>
    <a:srgbClr val="0F6AB3"/>
    <a:srgbClr val="5EB24B"/>
    <a:srgbClr val="FF6600"/>
    <a:srgbClr val="6D2F57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Stijl, gemiddeld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073A0DAA-6AF3-43AB-8588-CEC1D06C72B9}" styleName="Stijl, gemiddeld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dk1">
              <a:tint val="20000"/>
            </a:schemeClr>
          </a:solidFill>
        </a:fill>
      </a:tcStyle>
    </a:wholeTbl>
    <a:band1H>
      <a:tcStyle>
        <a:tcBdr/>
        <a:fill>
          <a:solidFill>
            <a:schemeClr val="dk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dk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dk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073" autoAdjust="0"/>
    <p:restoredTop sz="74424" autoAdjust="0"/>
  </p:normalViewPr>
  <p:slideViewPr>
    <p:cSldViewPr snapToGrid="0">
      <p:cViewPr varScale="1">
        <p:scale>
          <a:sx n="79" d="100"/>
          <a:sy n="79" d="100"/>
        </p:scale>
        <p:origin x="1746" y="96"/>
      </p:cViewPr>
      <p:guideLst>
        <p:guide orient="horz" pos="2160"/>
        <p:guide pos="3840"/>
      </p:guideLst>
    </p:cSldViewPr>
  </p:slideViewPr>
  <p:notesTextViewPr>
    <p:cViewPr>
      <p:scale>
        <a:sx n="3" d="2"/>
        <a:sy n="3" d="2"/>
      </p:scale>
      <p:origin x="0" y="0"/>
    </p:cViewPr>
  </p:notesTextViewPr>
  <p:sorterViewPr>
    <p:cViewPr>
      <p:scale>
        <a:sx n="100" d="100"/>
        <a:sy n="100" d="100"/>
      </p:scale>
      <p:origin x="0" y="-2796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commentAuthors" Target="commentAuthors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theme" Target="theme/theme1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41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notesMaster" Target="notesMasters/notesMaster1.xml"/><Relationship Id="rId40" Type="http://schemas.openxmlformats.org/officeDocument/2006/relationships/presProps" Target="pres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tableStyles" Target="tableStyles.xml"/><Relationship Id="rId8" Type="http://schemas.openxmlformats.org/officeDocument/2006/relationships/slide" Target="slides/slide7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handoutMaster" Target="handoutMasters/handoutMaster1.xml"/></Relationships>
</file>

<file path=ppt/comments/comment1.xml><?xml version="1.0" encoding="utf-8"?>
<p:cmLst xmlns:a="http://schemas.openxmlformats.org/drawingml/2006/main" xmlns:r="http://schemas.openxmlformats.org/officeDocument/2006/relationships" xmlns:p="http://schemas.openxmlformats.org/presentationml/2006/main">
  <p:cm authorId="0" dt="2019-01-14T20:38:01.640" idx="1">
    <p:pos x="10" y="10"/>
    <p:text/>
  </p:cm>
</p:cmLst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koptekst 1"/>
          <p:cNvSpPr>
            <a:spLocks noGrp="1"/>
          </p:cNvSpPr>
          <p:nvPr>
            <p:ph type="hdr" sz="quarter"/>
          </p:nvPr>
        </p:nvSpPr>
        <p:spPr>
          <a:xfrm>
            <a:off x="1" y="1"/>
            <a:ext cx="3078639" cy="512763"/>
          </a:xfrm>
          <a:prstGeom prst="rect">
            <a:avLst/>
          </a:prstGeom>
        </p:spPr>
        <p:txBody>
          <a:bodyPr vert="horz" lIns="99038" tIns="49519" rIns="99038" bIns="49519" rtlCol="0"/>
          <a:lstStyle>
            <a:lvl1pPr algn="l" fontAlgn="auto">
              <a:spcBef>
                <a:spcPts val="0"/>
              </a:spcBef>
              <a:spcAft>
                <a:spcPts val="0"/>
              </a:spcAft>
              <a:defRPr sz="1300">
                <a:latin typeface="+mn-lt"/>
                <a:cs typeface="+mn-cs"/>
              </a:defRPr>
            </a:lvl1pPr>
          </a:lstStyle>
          <a:p>
            <a:pPr>
              <a:defRPr/>
            </a:pPr>
            <a:endParaRPr lang="nl-NL"/>
          </a:p>
        </p:txBody>
      </p:sp>
      <p:sp>
        <p:nvSpPr>
          <p:cNvPr id="3" name="Tijdelijke aanduiding voor datum 2"/>
          <p:cNvSpPr>
            <a:spLocks noGrp="1"/>
          </p:cNvSpPr>
          <p:nvPr>
            <p:ph type="dt" sz="quarter" idx="1"/>
          </p:nvPr>
        </p:nvSpPr>
        <p:spPr>
          <a:xfrm>
            <a:off x="4023836" y="1"/>
            <a:ext cx="3078639" cy="512763"/>
          </a:xfrm>
          <a:prstGeom prst="rect">
            <a:avLst/>
          </a:prstGeom>
        </p:spPr>
        <p:txBody>
          <a:bodyPr vert="horz" lIns="99038" tIns="49519" rIns="99038" bIns="49519" rtlCol="0"/>
          <a:lstStyle>
            <a:lvl1pPr algn="r" fontAlgn="auto">
              <a:spcBef>
                <a:spcPts val="0"/>
              </a:spcBef>
              <a:spcAft>
                <a:spcPts val="0"/>
              </a:spcAft>
              <a:defRPr sz="1300">
                <a:latin typeface="+mn-lt"/>
                <a:cs typeface="+mn-cs"/>
              </a:defRPr>
            </a:lvl1pPr>
          </a:lstStyle>
          <a:p>
            <a:pPr>
              <a:defRPr/>
            </a:pPr>
            <a:fld id="{604F798C-C17D-4039-A949-1CE58A653DBB}" type="datetimeFigureOut">
              <a:rPr lang="nl-NL"/>
              <a:pPr>
                <a:defRPr/>
              </a:pPr>
              <a:t>10-12-2024</a:t>
            </a:fld>
            <a:endParaRPr lang="nl-NL"/>
          </a:p>
        </p:txBody>
      </p:sp>
      <p:sp>
        <p:nvSpPr>
          <p:cNvPr id="4" name="Tijdelijke aanduiding voor voettekst 3"/>
          <p:cNvSpPr>
            <a:spLocks noGrp="1"/>
          </p:cNvSpPr>
          <p:nvPr>
            <p:ph type="ftr" sz="quarter" idx="2"/>
          </p:nvPr>
        </p:nvSpPr>
        <p:spPr>
          <a:xfrm>
            <a:off x="1" y="9721851"/>
            <a:ext cx="3078639" cy="512763"/>
          </a:xfrm>
          <a:prstGeom prst="rect">
            <a:avLst/>
          </a:prstGeom>
        </p:spPr>
        <p:txBody>
          <a:bodyPr vert="horz" lIns="99038" tIns="49519" rIns="99038" bIns="49519" rtlCol="0" anchor="b"/>
          <a:lstStyle>
            <a:lvl1pPr algn="l" fontAlgn="auto">
              <a:spcBef>
                <a:spcPts val="0"/>
              </a:spcBef>
              <a:spcAft>
                <a:spcPts val="0"/>
              </a:spcAft>
              <a:defRPr sz="1300">
                <a:latin typeface="+mn-lt"/>
                <a:cs typeface="+mn-cs"/>
              </a:defRPr>
            </a:lvl1pPr>
          </a:lstStyle>
          <a:p>
            <a:pPr>
              <a:defRPr/>
            </a:pPr>
            <a:endParaRPr lang="nl-NL"/>
          </a:p>
        </p:txBody>
      </p:sp>
      <p:sp>
        <p:nvSpPr>
          <p:cNvPr id="5" name="Tijdelijke aanduiding voor dianummer 4"/>
          <p:cNvSpPr>
            <a:spLocks noGrp="1"/>
          </p:cNvSpPr>
          <p:nvPr>
            <p:ph type="sldNum" sz="quarter" idx="3"/>
          </p:nvPr>
        </p:nvSpPr>
        <p:spPr>
          <a:xfrm>
            <a:off x="4023836" y="9721851"/>
            <a:ext cx="3078639" cy="512763"/>
          </a:xfrm>
          <a:prstGeom prst="rect">
            <a:avLst/>
          </a:prstGeom>
        </p:spPr>
        <p:txBody>
          <a:bodyPr vert="horz" lIns="99038" tIns="49519" rIns="99038" bIns="49519" rtlCol="0" anchor="b"/>
          <a:lstStyle>
            <a:lvl1pPr algn="r" fontAlgn="auto">
              <a:spcBef>
                <a:spcPts val="0"/>
              </a:spcBef>
              <a:spcAft>
                <a:spcPts val="0"/>
              </a:spcAft>
              <a:defRPr sz="1300">
                <a:latin typeface="+mn-lt"/>
                <a:cs typeface="+mn-cs"/>
              </a:defRPr>
            </a:lvl1pPr>
          </a:lstStyle>
          <a:p>
            <a:pPr>
              <a:defRPr/>
            </a:pPr>
            <a:fld id="{66CDCCFC-1F86-4A88-8D4A-DE0CE8D788CF}" type="slidenum">
              <a:rPr lang="nl-NL"/>
              <a:pPr>
                <a:defRPr/>
              </a:pPr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3947205360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koptekst 1"/>
          <p:cNvSpPr>
            <a:spLocks noGrp="1"/>
          </p:cNvSpPr>
          <p:nvPr>
            <p:ph type="hdr" sz="quarter"/>
          </p:nvPr>
        </p:nvSpPr>
        <p:spPr>
          <a:xfrm>
            <a:off x="1" y="1"/>
            <a:ext cx="3078639" cy="512763"/>
          </a:xfrm>
          <a:prstGeom prst="rect">
            <a:avLst/>
          </a:prstGeom>
        </p:spPr>
        <p:txBody>
          <a:bodyPr vert="horz" lIns="99038" tIns="49519" rIns="99038" bIns="49519" rtlCol="0"/>
          <a:lstStyle>
            <a:lvl1pPr algn="l" fontAlgn="auto">
              <a:spcBef>
                <a:spcPts val="0"/>
              </a:spcBef>
              <a:spcAft>
                <a:spcPts val="0"/>
              </a:spcAft>
              <a:defRPr sz="1300">
                <a:latin typeface="+mn-lt"/>
                <a:cs typeface="+mn-cs"/>
              </a:defRPr>
            </a:lvl1pPr>
          </a:lstStyle>
          <a:p>
            <a:pPr>
              <a:defRPr/>
            </a:pPr>
            <a:endParaRPr lang="nl-NL"/>
          </a:p>
        </p:txBody>
      </p:sp>
      <p:sp>
        <p:nvSpPr>
          <p:cNvPr id="3" name="Tijdelijke aanduiding voor datum 2"/>
          <p:cNvSpPr>
            <a:spLocks noGrp="1"/>
          </p:cNvSpPr>
          <p:nvPr>
            <p:ph type="dt" idx="1"/>
          </p:nvPr>
        </p:nvSpPr>
        <p:spPr>
          <a:xfrm>
            <a:off x="4023836" y="1"/>
            <a:ext cx="3078639" cy="512763"/>
          </a:xfrm>
          <a:prstGeom prst="rect">
            <a:avLst/>
          </a:prstGeom>
        </p:spPr>
        <p:txBody>
          <a:bodyPr vert="horz" lIns="99038" tIns="49519" rIns="99038" bIns="49519" rtlCol="0"/>
          <a:lstStyle>
            <a:lvl1pPr algn="r" fontAlgn="auto">
              <a:spcBef>
                <a:spcPts val="0"/>
              </a:spcBef>
              <a:spcAft>
                <a:spcPts val="0"/>
              </a:spcAft>
              <a:defRPr sz="1300">
                <a:latin typeface="+mn-lt"/>
                <a:cs typeface="+mn-cs"/>
              </a:defRPr>
            </a:lvl1pPr>
          </a:lstStyle>
          <a:p>
            <a:pPr>
              <a:defRPr/>
            </a:pPr>
            <a:fld id="{E8271D69-1883-4231-A823-6F401E1A8AF2}" type="datetimeFigureOut">
              <a:rPr lang="nl-NL"/>
              <a:pPr>
                <a:defRPr/>
              </a:pPr>
              <a:t>10-12-2024</a:t>
            </a:fld>
            <a:endParaRPr lang="nl-NL"/>
          </a:p>
        </p:txBody>
      </p:sp>
      <p:sp>
        <p:nvSpPr>
          <p:cNvPr id="4" name="Tijdelijke aanduiding voor dia-afbeelding 3"/>
          <p:cNvSpPr>
            <a:spLocks noGrp="1" noRot="1" noChangeAspect="1"/>
          </p:cNvSpPr>
          <p:nvPr>
            <p:ph type="sldImg" idx="2"/>
          </p:nvPr>
        </p:nvSpPr>
        <p:spPr>
          <a:xfrm>
            <a:off x="482600" y="1279525"/>
            <a:ext cx="6138863" cy="3452813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9038" tIns="49519" rIns="99038" bIns="49519" rtlCol="0" anchor="ctr"/>
          <a:lstStyle/>
          <a:p>
            <a:pPr lvl="0"/>
            <a:endParaRPr lang="nl-NL" noProof="0"/>
          </a:p>
        </p:txBody>
      </p:sp>
      <p:sp>
        <p:nvSpPr>
          <p:cNvPr id="5" name="Tijdelijke aanduiding voor notities 4"/>
          <p:cNvSpPr>
            <a:spLocks noGrp="1"/>
          </p:cNvSpPr>
          <p:nvPr>
            <p:ph type="body" sz="quarter" idx="3"/>
          </p:nvPr>
        </p:nvSpPr>
        <p:spPr>
          <a:xfrm>
            <a:off x="710090" y="4926014"/>
            <a:ext cx="5683886" cy="4029075"/>
          </a:xfrm>
          <a:prstGeom prst="rect">
            <a:avLst/>
          </a:prstGeom>
        </p:spPr>
        <p:txBody>
          <a:bodyPr vert="horz" lIns="99038" tIns="49519" rIns="99038" bIns="49519" rtlCol="0"/>
          <a:lstStyle/>
          <a:p>
            <a:pPr lvl="0"/>
            <a:r>
              <a:rPr lang="nl-NL" noProof="0"/>
              <a:t>Tekststijl van het model bewerken</a:t>
            </a:r>
          </a:p>
          <a:p>
            <a:pPr lvl="1"/>
            <a:r>
              <a:rPr lang="nl-NL" noProof="0"/>
              <a:t>Tweede niveau</a:t>
            </a:r>
          </a:p>
          <a:p>
            <a:pPr lvl="2"/>
            <a:r>
              <a:rPr lang="nl-NL" noProof="0"/>
              <a:t>Derde niveau</a:t>
            </a:r>
          </a:p>
          <a:p>
            <a:pPr lvl="3"/>
            <a:r>
              <a:rPr lang="nl-NL" noProof="0"/>
              <a:t>Vierde niveau</a:t>
            </a:r>
          </a:p>
          <a:p>
            <a:pPr lvl="4"/>
            <a:r>
              <a:rPr lang="nl-NL" noProof="0"/>
              <a:t>Vijfde niveau</a:t>
            </a:r>
          </a:p>
        </p:txBody>
      </p:sp>
      <p:sp>
        <p:nvSpPr>
          <p:cNvPr id="6" name="Tijdelijke aanduiding voor voettekst 5"/>
          <p:cNvSpPr>
            <a:spLocks noGrp="1"/>
          </p:cNvSpPr>
          <p:nvPr>
            <p:ph type="ftr" sz="quarter" idx="4"/>
          </p:nvPr>
        </p:nvSpPr>
        <p:spPr>
          <a:xfrm>
            <a:off x="1" y="9721851"/>
            <a:ext cx="3078639" cy="512763"/>
          </a:xfrm>
          <a:prstGeom prst="rect">
            <a:avLst/>
          </a:prstGeom>
        </p:spPr>
        <p:txBody>
          <a:bodyPr vert="horz" lIns="99038" tIns="49519" rIns="99038" bIns="49519" rtlCol="0" anchor="b"/>
          <a:lstStyle>
            <a:lvl1pPr algn="l" fontAlgn="auto">
              <a:spcBef>
                <a:spcPts val="0"/>
              </a:spcBef>
              <a:spcAft>
                <a:spcPts val="0"/>
              </a:spcAft>
              <a:defRPr sz="1300">
                <a:latin typeface="+mn-lt"/>
                <a:cs typeface="+mn-cs"/>
              </a:defRPr>
            </a:lvl1pPr>
          </a:lstStyle>
          <a:p>
            <a:pPr>
              <a:defRPr/>
            </a:pPr>
            <a:endParaRPr lang="nl-NL"/>
          </a:p>
        </p:txBody>
      </p:sp>
      <p:sp>
        <p:nvSpPr>
          <p:cNvPr id="7" name="Tijdelijke aanduiding voor dianummer 6"/>
          <p:cNvSpPr>
            <a:spLocks noGrp="1"/>
          </p:cNvSpPr>
          <p:nvPr>
            <p:ph type="sldNum" sz="quarter" idx="5"/>
          </p:nvPr>
        </p:nvSpPr>
        <p:spPr>
          <a:xfrm>
            <a:off x="4023836" y="9721851"/>
            <a:ext cx="3078639" cy="512763"/>
          </a:xfrm>
          <a:prstGeom prst="rect">
            <a:avLst/>
          </a:prstGeom>
        </p:spPr>
        <p:txBody>
          <a:bodyPr vert="horz" lIns="99038" tIns="49519" rIns="99038" bIns="49519" rtlCol="0" anchor="b"/>
          <a:lstStyle>
            <a:lvl1pPr algn="r" fontAlgn="auto">
              <a:spcBef>
                <a:spcPts val="0"/>
              </a:spcBef>
              <a:spcAft>
                <a:spcPts val="0"/>
              </a:spcAft>
              <a:defRPr sz="1300">
                <a:latin typeface="+mn-lt"/>
                <a:cs typeface="+mn-cs"/>
              </a:defRPr>
            </a:lvl1pPr>
          </a:lstStyle>
          <a:p>
            <a:pPr>
              <a:defRPr/>
            </a:pPr>
            <a:fld id="{AC882183-81C8-4E27-9F06-5EE970C19D4C}" type="slidenum">
              <a:rPr lang="nl-NL"/>
              <a:pPr>
                <a:defRPr/>
              </a:pPr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2205736229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8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9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0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2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3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4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5" name="Tijdelijke aanduiding voor dia-afbeelding 1"/>
          <p:cNvSpPr>
            <a:spLocks noGrp="1" noRot="1" noChangeAspec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16386" name="Tijdelijke aanduiding voor notities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nl-NL" dirty="0"/>
          </a:p>
        </p:txBody>
      </p:sp>
      <p:sp>
        <p:nvSpPr>
          <p:cNvPr id="16387" name="Tijdelijke aanduiding voor dianummer 3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D3C9C215-B029-4826-B087-10035A8F6E84}" type="slidenum">
              <a:rPr lang="en-GB">
                <a:cs typeface="Arial" charset="0"/>
              </a:rPr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1</a:t>
            </a:fld>
            <a:endParaRPr lang="en-GB">
              <a:cs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44485432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33" name="Tijdelijke aanduiding voor dia-afbeelding 1"/>
          <p:cNvSpPr>
            <a:spLocks noGrp="1" noRot="1" noChangeAspec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3" name="Tijdelijke aanduiding voor notiti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182234" indent="-182234" eaLnBrk="1" fontAlgn="auto" hangingPunct="1">
              <a:spcBef>
                <a:spcPts val="0"/>
              </a:spcBef>
              <a:spcAft>
                <a:spcPts val="0"/>
              </a:spcAft>
              <a:buFontTx/>
              <a:buChar char="-"/>
              <a:defRPr/>
            </a:pPr>
            <a:r>
              <a:rPr lang="nl-NL" dirty="0"/>
              <a:t>Als tool om jezelf meer inzicht te geven in eigen ontwikkeling</a:t>
            </a:r>
          </a:p>
          <a:p>
            <a:pPr marL="182234" indent="-182234" eaLnBrk="1" fontAlgn="auto" hangingPunct="1">
              <a:spcBef>
                <a:spcPts val="0"/>
              </a:spcBef>
              <a:spcAft>
                <a:spcPts val="0"/>
              </a:spcAft>
              <a:buFontTx/>
              <a:buChar char="-"/>
              <a:defRPr/>
            </a:pPr>
            <a:r>
              <a:rPr lang="nl-NL" dirty="0"/>
              <a:t>Als tool voor je begeleidend IT-er om je nog beter te kunnen coachen</a:t>
            </a:r>
          </a:p>
          <a:p>
            <a:pPr marL="171450" indent="-171450" eaLnBrk="1" fontAlgn="auto" hangingPunct="1">
              <a:spcBef>
                <a:spcPts val="0"/>
              </a:spcBef>
              <a:spcAft>
                <a:spcPts val="0"/>
              </a:spcAft>
              <a:buFontTx/>
              <a:buChar char="-"/>
              <a:defRPr/>
            </a:pPr>
            <a:r>
              <a:rPr lang="nl-NL" dirty="0"/>
              <a:t>Zie voorbeeld</a:t>
            </a:r>
          </a:p>
          <a:p>
            <a:pPr marL="171450" indent="-171450" eaLnBrk="1" fontAlgn="auto" hangingPunct="1">
              <a:spcBef>
                <a:spcPts val="0"/>
              </a:spcBef>
              <a:spcAft>
                <a:spcPts val="0"/>
              </a:spcAft>
              <a:buFontTx/>
              <a:buChar char="-"/>
              <a:defRPr/>
            </a:pPr>
            <a:endParaRPr lang="nl-NL" dirty="0"/>
          </a:p>
          <a:p>
            <a:pPr marL="171450" indent="-171450" eaLnBrk="1" fontAlgn="auto" hangingPunct="1">
              <a:spcBef>
                <a:spcPts val="0"/>
              </a:spcBef>
              <a:spcAft>
                <a:spcPts val="0"/>
              </a:spcAft>
              <a:buFontTx/>
              <a:buChar char="-"/>
              <a:defRPr/>
            </a:pPr>
            <a:r>
              <a:rPr lang="nl-NL" dirty="0"/>
              <a:t>Mondeling toelichten</a:t>
            </a:r>
          </a:p>
          <a:p>
            <a:pPr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nl-NL" dirty="0"/>
          </a:p>
          <a:p>
            <a:pPr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nl-NL" dirty="0"/>
          </a:p>
          <a:p>
            <a:pPr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nl-NL" dirty="0"/>
          </a:p>
        </p:txBody>
      </p:sp>
      <p:sp>
        <p:nvSpPr>
          <p:cNvPr id="20483" name="Tijdelijke aanduiding voor dianummer 3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3CDB3BC9-CD44-48C5-967F-87B520043A5B}" type="slidenum">
              <a:rPr lang="nl-NL">
                <a:cs typeface="Arial" charset="0"/>
              </a:rPr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2</a:t>
            </a:fld>
            <a:endParaRPr lang="nl-NL">
              <a:cs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664789127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577" name="Slide Image Placeholder 1"/>
          <p:cNvSpPr>
            <a:spLocks noGrp="1" noRot="1" noChangeAspec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24578" name="Notes Placeholder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nl-NL" dirty="0"/>
          </a:p>
        </p:txBody>
      </p:sp>
      <p:sp>
        <p:nvSpPr>
          <p:cNvPr id="24579" name="Slide Number Placeholder 3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218FC29A-61D0-4292-8DCE-5AA626968AAD}" type="slidenum">
              <a:rPr lang="nl-NL">
                <a:cs typeface="Arial" charset="0"/>
              </a:rPr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3</a:t>
            </a:fld>
            <a:endParaRPr lang="nl-NL">
              <a:cs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767659034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625" name="Tijdelijke aanduiding voor dia-afbeelding 1"/>
          <p:cNvSpPr>
            <a:spLocks noGrp="1" noRot="1" noChangeAspec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20482" name="Tijdelijke aanduiding voor notities 2"/>
          <p:cNvSpPr>
            <a:spLocks noGrp="1"/>
          </p:cNvSpPr>
          <p:nvPr>
            <p:ph type="body" idx="1"/>
          </p:nvPr>
        </p:nvSpPr>
        <p:spPr bwMode="auto"/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marL="171450" indent="-171450" eaLnBrk="1" hangingPunct="1">
              <a:spcBef>
                <a:spcPct val="0"/>
              </a:spcBef>
              <a:buFont typeface="Arial" panose="020B0604020202020204" pitchFamily="34" charset="0"/>
              <a:buChar char="•"/>
              <a:defRPr/>
            </a:pPr>
            <a:endParaRPr lang="nl-NL" dirty="0"/>
          </a:p>
        </p:txBody>
      </p:sp>
      <p:sp>
        <p:nvSpPr>
          <p:cNvPr id="22531" name="Tijdelijke aanduiding voor dianummer 3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D27286A5-41D0-4F92-A03D-A4DF31ECDEA2}" type="slidenum">
              <a:rPr lang="nl-NL">
                <a:cs typeface="Arial" charset="0"/>
              </a:rPr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4</a:t>
            </a:fld>
            <a:endParaRPr lang="nl-NL">
              <a:cs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60475438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529" name="Tijdelijke aanduiding voor dia-afbeelding 1"/>
          <p:cNvSpPr>
            <a:spLocks noGrp="1" noRot="1" noChangeAspec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22530" name="Tijdelijke aanduiding voor notities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nl-NL" dirty="0"/>
          </a:p>
          <a:p>
            <a:pPr eaLnBrk="1" hangingPunct="1">
              <a:spcBef>
                <a:spcPct val="0"/>
              </a:spcBef>
            </a:pPr>
            <a:endParaRPr lang="nl-NL" dirty="0"/>
          </a:p>
        </p:txBody>
      </p:sp>
      <p:sp>
        <p:nvSpPr>
          <p:cNvPr id="53251" name="Tijdelijke aanduiding voor dianummer 3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B63B5C3A-D745-42B0-AE2A-C85572AC76FB}" type="slidenum">
              <a:rPr lang="nl-NL">
                <a:cs typeface="Arial" charset="0"/>
              </a:rPr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5</a:t>
            </a:fld>
            <a:endParaRPr lang="nl-NL">
              <a:cs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187348178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dia-afbeelding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Tijdelijke aanduiding voor notiti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nl-NL" dirty="0"/>
          </a:p>
        </p:txBody>
      </p:sp>
      <p:sp>
        <p:nvSpPr>
          <p:cNvPr id="4" name="Tijdelijke aanduiding voor dianumm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AC882183-81C8-4E27-9F06-5EE970C19D4C}" type="slidenum">
              <a:rPr lang="nl-NL" smtClean="0"/>
              <a:pPr>
                <a:defRPr/>
              </a:pPr>
              <a:t>7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2850012789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673" name="Tijdelijke aanduiding voor dia-afbeelding 1"/>
          <p:cNvSpPr>
            <a:spLocks noGrp="1" noRot="1" noChangeAspec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28674" name="Tijdelijke aanduiding voor notities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endParaRPr lang="nl-NL" dirty="0"/>
          </a:p>
        </p:txBody>
      </p:sp>
      <p:sp>
        <p:nvSpPr>
          <p:cNvPr id="4" name="Tijdelijke aanduiding voor dianumm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7210C257-CEBB-41C0-9C8B-FEC045F1C77F}" type="slidenum">
              <a:rPr lang="nl-NL" smtClean="0"/>
              <a:pPr>
                <a:defRPr/>
              </a:pPr>
              <a:t>11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362318302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dia-afbeelding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Tijdelijke aanduiding voor notiti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nl-NL" dirty="0"/>
          </a:p>
        </p:txBody>
      </p:sp>
      <p:sp>
        <p:nvSpPr>
          <p:cNvPr id="4" name="Tijdelijke aanduiding voor dianumm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AC882183-81C8-4E27-9F06-5EE970C19D4C}" type="slidenum">
              <a:rPr lang="nl-NL" smtClean="0"/>
              <a:pPr>
                <a:defRPr/>
              </a:pPr>
              <a:t>14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801701137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249" name="Tijdelijke aanduiding voor dia-afbeelding 1"/>
          <p:cNvSpPr>
            <a:spLocks noGrp="1" noRot="1" noChangeAspec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53250" name="Tijdelijke aanduiding voor notities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nl-NL" dirty="0"/>
          </a:p>
        </p:txBody>
      </p:sp>
      <p:sp>
        <p:nvSpPr>
          <p:cNvPr id="65539" name="Tijdelijke aanduiding voor dianummer 3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3369C83A-1B14-4761-8490-2251F70F280F}" type="slidenum">
              <a:rPr lang="nl-NL">
                <a:cs typeface="Arial" charset="0"/>
              </a:rPr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15</a:t>
            </a:fld>
            <a:endParaRPr lang="nl-NL">
              <a:cs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867207230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4754" name="Rectangle 2"/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74755" name="Rectangle 3"/>
          <p:cNvSpPr>
            <a:spLocks noGrp="1" noChangeArrowheads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marL="228600" indent="-228600"/>
            <a:endParaRPr lang="nl-NL" dirty="0"/>
          </a:p>
        </p:txBody>
      </p:sp>
    </p:spTree>
    <p:extLst>
      <p:ext uri="{BB962C8B-B14F-4D97-AF65-F5344CB8AC3E}">
        <p14:creationId xmlns:p14="http://schemas.microsoft.com/office/powerpoint/2010/main" val="1498033195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33" name="Tijdelijke aanduiding voor dia-afbeelding 1"/>
          <p:cNvSpPr>
            <a:spLocks noGrp="1" noRot="1" noChangeAspec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3" name="Tijdelijke aanduiding voor notiti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182234" indent="-182234" eaLnBrk="1" fontAlgn="auto" hangingPunct="1">
              <a:spcBef>
                <a:spcPts val="0"/>
              </a:spcBef>
              <a:spcAft>
                <a:spcPts val="0"/>
              </a:spcAft>
              <a:buFontTx/>
              <a:buChar char="-"/>
              <a:defRPr/>
            </a:pPr>
            <a:endParaRPr lang="nl-NL" dirty="0"/>
          </a:p>
        </p:txBody>
      </p:sp>
      <p:sp>
        <p:nvSpPr>
          <p:cNvPr id="20483" name="Tijdelijke aanduiding voor dianummer 3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FCE5F789-AF61-48A2-8459-9EC88D7ACEA0}" type="slidenum">
              <a:rPr lang="nl-NL">
                <a:cs typeface="Arial" charset="0"/>
              </a:rPr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17</a:t>
            </a:fld>
            <a:endParaRPr lang="nl-NL">
              <a:cs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351390300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81" name="Tijdelijke aanduiding voor dia-afbeelding 1"/>
          <p:cNvSpPr>
            <a:spLocks noGrp="1" noRot="1" noChangeAspec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20482" name="Tijdelijke aanduiding voor notities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nl-NL" dirty="0"/>
          </a:p>
        </p:txBody>
      </p:sp>
      <p:sp>
        <p:nvSpPr>
          <p:cNvPr id="22531" name="Tijdelijke aanduiding voor dianummer 3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2457E7DF-E965-4347-8041-2850CE09F989}" type="slidenum">
              <a:rPr lang="nl-NL">
                <a:cs typeface="Arial" charset="0"/>
              </a:rPr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18</a:t>
            </a:fld>
            <a:endParaRPr lang="nl-NL">
              <a:cs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683212095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81" name="Tijdelijke aanduiding voor dia-afbeelding 1"/>
          <p:cNvSpPr>
            <a:spLocks noGrp="1" noRot="1" noChangeAspec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20482" name="Tijdelijke aanduiding voor notities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nl-NL" dirty="0"/>
          </a:p>
        </p:txBody>
      </p:sp>
      <p:sp>
        <p:nvSpPr>
          <p:cNvPr id="22531" name="Tijdelijke aanduiding voor dianummer 3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2457E7DF-E965-4347-8041-2850CE09F989}" type="slidenum">
              <a:rPr lang="nl-NL">
                <a:cs typeface="Arial" charset="0"/>
              </a:rPr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19</a:t>
            </a:fld>
            <a:endParaRPr lang="nl-NL">
              <a:cs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582750456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81" name="Tijdelijke aanduiding voor dia-afbeelding 1"/>
          <p:cNvSpPr>
            <a:spLocks noGrp="1" noRot="1" noChangeAspec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20482" name="Tijdelijke aanduiding voor notities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nl-NL" dirty="0"/>
          </a:p>
        </p:txBody>
      </p:sp>
      <p:sp>
        <p:nvSpPr>
          <p:cNvPr id="22531" name="Tijdelijke aanduiding voor dianummer 3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2457E7DF-E965-4347-8041-2850CE09F989}" type="slidenum">
              <a:rPr lang="nl-NL">
                <a:cs typeface="Arial" charset="0"/>
              </a:rPr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20</a:t>
            </a:fld>
            <a:endParaRPr lang="nl-NL">
              <a:cs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75276066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81" name="Tijdelijke aanduiding voor dia-afbeelding 1"/>
          <p:cNvSpPr>
            <a:spLocks noGrp="1" noRot="1" noChangeAspec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20482" name="Tijdelijke aanduiding voor notities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nl-NL" dirty="0"/>
          </a:p>
        </p:txBody>
      </p:sp>
      <p:sp>
        <p:nvSpPr>
          <p:cNvPr id="22531" name="Tijdelijke aanduiding voor dianummer 3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2457E7DF-E965-4347-8041-2850CE09F989}" type="slidenum">
              <a:rPr lang="nl-NL">
                <a:cs typeface="Arial" charset="0"/>
              </a:rPr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21</a:t>
            </a:fld>
            <a:endParaRPr lang="nl-NL">
              <a:cs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738596885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81" name="Tijdelijke aanduiding voor dia-afbeelding 1"/>
          <p:cNvSpPr>
            <a:spLocks noGrp="1" noRot="1" noChangeAspec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20482" name="Tijdelijke aanduiding voor notities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nl-NL" dirty="0"/>
          </a:p>
        </p:txBody>
      </p:sp>
      <p:sp>
        <p:nvSpPr>
          <p:cNvPr id="22531" name="Tijdelijke aanduiding voor dianummer 3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2457E7DF-E965-4347-8041-2850CE09F989}" type="slidenum">
              <a:rPr lang="nl-NL">
                <a:cs typeface="Arial" charset="0"/>
              </a:rPr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22</a:t>
            </a:fld>
            <a:endParaRPr lang="nl-NL">
              <a:cs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996689660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249" name="Tijdelijke aanduiding voor dia-afbeelding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53250" name="Tijdelijke aanduiding voor notities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en-US" altLang="nl-NL" dirty="0"/>
          </a:p>
          <a:p>
            <a:pPr eaLnBrk="1" hangingPunct="1">
              <a:spcBef>
                <a:spcPct val="0"/>
              </a:spcBef>
            </a:pPr>
            <a:endParaRPr lang="en-US" altLang="nl-NL" dirty="0"/>
          </a:p>
        </p:txBody>
      </p:sp>
      <p:sp>
        <p:nvSpPr>
          <p:cNvPr id="58372" name="Tijdelijke aanduiding voor dianummer 3"/>
          <p:cNvSpPr>
            <a:spLocks noGrp="1"/>
          </p:cNvSpPr>
          <p:nvPr>
            <p:ph type="sldNum" sz="quarter" idx="5"/>
          </p:nvPr>
        </p:nvSpPr>
        <p:spPr bwMode="auto"/>
        <p:txBody>
          <a:bodyPr/>
          <a:lstStyle>
            <a:lvl1pPr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1pPr>
            <a:lvl2pPr marL="742950" indent="-28575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2pPr>
            <a:lvl3pPr marL="11430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3pPr>
            <a:lvl4pPr marL="16002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4pPr>
            <a:lvl5pPr marL="20574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9pPr>
          </a:lstStyle>
          <a:p>
            <a:pPr>
              <a:spcBef>
                <a:spcPct val="0"/>
              </a:spcBef>
              <a:defRPr/>
            </a:pPr>
            <a:fld id="{EC64D873-BFAA-4427-9B19-3249A51DB634}" type="slidenum">
              <a:rPr lang="nl-NL" altLang="nl-NL" smtClean="0"/>
              <a:pPr>
                <a:spcBef>
                  <a:spcPct val="0"/>
                </a:spcBef>
                <a:defRPr/>
              </a:pPr>
              <a:t>23</a:t>
            </a:fld>
            <a:endParaRPr lang="nl-NL" altLang="nl-NL"/>
          </a:p>
        </p:txBody>
      </p:sp>
    </p:spTree>
    <p:extLst>
      <p:ext uri="{BB962C8B-B14F-4D97-AF65-F5344CB8AC3E}">
        <p14:creationId xmlns:p14="http://schemas.microsoft.com/office/powerpoint/2010/main" val="3051423225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dia-afbeelding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Tijdelijke aanduiding voor notiti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nl-NL" dirty="0"/>
          </a:p>
        </p:txBody>
      </p:sp>
      <p:sp>
        <p:nvSpPr>
          <p:cNvPr id="4" name="Tijdelijke aanduiding voor dianumm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AC882183-81C8-4E27-9F06-5EE970C19D4C}" type="slidenum">
              <a:rPr lang="nl-NL" smtClean="0"/>
              <a:pPr>
                <a:defRPr/>
              </a:pPr>
              <a:t>26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2200915838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dia-afbeelding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Tijdelijke aanduiding voor notiti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nl-NL" dirty="0"/>
          </a:p>
        </p:txBody>
      </p:sp>
      <p:sp>
        <p:nvSpPr>
          <p:cNvPr id="4" name="Tijdelijke aanduiding voor dianumm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AC882183-81C8-4E27-9F06-5EE970C19D4C}" type="slidenum">
              <a:rPr lang="nl-NL" smtClean="0"/>
              <a:pPr>
                <a:defRPr/>
              </a:pPr>
              <a:t>28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78147072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249" name="Tijdelijke aanduiding voor dia-afbeelding 1"/>
          <p:cNvSpPr>
            <a:spLocks noGrp="1" noRot="1" noChangeAspec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53250" name="Tijdelijke aanduiding voor notities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r>
              <a:rPr lang="nl-NL" dirty="0"/>
              <a:t>14:00</a:t>
            </a:r>
            <a:r>
              <a:rPr lang="nl-NL" baseline="0" dirty="0"/>
              <a:t> – 16:15</a:t>
            </a:r>
            <a:endParaRPr lang="nl-NL" dirty="0"/>
          </a:p>
        </p:txBody>
      </p:sp>
      <p:sp>
        <p:nvSpPr>
          <p:cNvPr id="65539" name="Tijdelijke aanduiding voor dianummer 3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3369C83A-1B14-4761-8490-2251F70F280F}" type="slidenum">
              <a:rPr lang="nl-NL">
                <a:cs typeface="Arial" charset="0"/>
              </a:rPr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29</a:t>
            </a:fld>
            <a:endParaRPr lang="nl-NL">
              <a:cs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640876366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4754" name="Rectangle 2"/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74755" name="Rectangle 3"/>
          <p:cNvSpPr>
            <a:spLocks noGrp="1" noChangeArrowheads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marL="228600" indent="-228600"/>
            <a:endParaRPr lang="nl-NL" dirty="0"/>
          </a:p>
        </p:txBody>
      </p:sp>
    </p:spTree>
    <p:extLst>
      <p:ext uri="{BB962C8B-B14F-4D97-AF65-F5344CB8AC3E}">
        <p14:creationId xmlns:p14="http://schemas.microsoft.com/office/powerpoint/2010/main" val="3223686657"/>
      </p:ext>
    </p:extLst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577" name="Slide Image Placeholder 1"/>
          <p:cNvSpPr>
            <a:spLocks noGrp="1" noRot="1" noChangeAspec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24578" name="Notes Placeholder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nl-NL" dirty="0"/>
          </a:p>
        </p:txBody>
      </p:sp>
      <p:sp>
        <p:nvSpPr>
          <p:cNvPr id="24579" name="Slide Number Placeholder 3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218FC29A-61D0-4292-8DCE-5AA626968AAD}" type="slidenum">
              <a:rPr lang="nl-NL">
                <a:cs typeface="Arial" charset="0"/>
              </a:rPr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32</a:t>
            </a:fld>
            <a:endParaRPr lang="nl-NL">
              <a:cs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571964624"/>
      </p:ext>
    </p:extLst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dia-afbeelding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Tijdelijke aanduiding voor notiti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nl-NL" dirty="0"/>
          </a:p>
        </p:txBody>
      </p:sp>
      <p:sp>
        <p:nvSpPr>
          <p:cNvPr id="4" name="Tijdelijke aanduiding voor dianumm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AC882183-81C8-4E27-9F06-5EE970C19D4C}" type="slidenum">
              <a:rPr lang="nl-NL" smtClean="0"/>
              <a:pPr>
                <a:defRPr/>
              </a:pPr>
              <a:t>33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3035551409"/>
      </p:ext>
    </p:extLst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4513" name="Tijdelijke aanduiding voor dia-afbeelding 1"/>
          <p:cNvSpPr>
            <a:spLocks noGrp="1" noRot="1" noChangeAspec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64514" name="Tijdelijke aanduiding voor notities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nl-NL" dirty="0"/>
          </a:p>
        </p:txBody>
      </p:sp>
      <p:sp>
        <p:nvSpPr>
          <p:cNvPr id="69635" name="Tijdelijke aanduiding voor dianummer 3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353632ED-5256-4ED8-8561-B46982149D0D}" type="slidenum">
              <a:rPr lang="nl-NL">
                <a:cs typeface="Arial" charset="0"/>
              </a:rPr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34</a:t>
            </a:fld>
            <a:endParaRPr lang="nl-NL">
              <a:cs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8572163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5.png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eld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Afbeelding 6"/>
          <p:cNvPicPr>
            <a:picLocks noChangeAspect="1"/>
          </p:cNvPicPr>
          <p:nvPr userDrawn="1"/>
        </p:nvPicPr>
        <p:blipFill>
          <a:blip r:embed="rId2"/>
          <a:srcRect/>
          <a:stretch>
            <a:fillRect/>
          </a:stretch>
        </p:blipFill>
        <p:spPr bwMode="auto">
          <a:xfrm>
            <a:off x="604838" y="0"/>
            <a:ext cx="8005762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5" name="Rechthoek 7"/>
          <p:cNvSpPr/>
          <p:nvPr userDrawn="1"/>
        </p:nvSpPr>
        <p:spPr>
          <a:xfrm>
            <a:off x="8951913" y="-331788"/>
            <a:ext cx="3240087" cy="7189788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nl-NL"/>
          </a:p>
        </p:txBody>
      </p:sp>
      <p:pic>
        <p:nvPicPr>
          <p:cNvPr id="6" name="Afbeelding 8"/>
          <p:cNvPicPr>
            <a:picLocks noChangeAspect="1"/>
          </p:cNvPicPr>
          <p:nvPr userDrawn="1"/>
        </p:nvPicPr>
        <p:blipFill>
          <a:blip r:embed="rId3"/>
          <a:srcRect/>
          <a:stretch>
            <a:fillRect/>
          </a:stretch>
        </p:blipFill>
        <p:spPr bwMode="auto">
          <a:xfrm>
            <a:off x="20638" y="-331788"/>
            <a:ext cx="8931275" cy="71897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7" name="Afbeelding 9"/>
          <p:cNvPicPr>
            <a:picLocks noChangeAspect="1"/>
          </p:cNvPicPr>
          <p:nvPr userDrawn="1"/>
        </p:nvPicPr>
        <p:blipFill>
          <a:blip r:embed="rId4"/>
          <a:srcRect/>
          <a:stretch>
            <a:fillRect/>
          </a:stretch>
        </p:blipFill>
        <p:spPr bwMode="auto">
          <a:xfrm>
            <a:off x="10107613" y="4233863"/>
            <a:ext cx="1803400" cy="24876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nl-NL"/>
              <a:t>Klik om stijl te bewerken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nl-NL"/>
              <a:t>Klikken om de ondertitelstijl van het model te bewerken</a:t>
            </a:r>
            <a:endParaRPr lang="en-US" dirty="0"/>
          </a:p>
        </p:txBody>
      </p:sp>
      <p:sp>
        <p:nvSpPr>
          <p:cNvPr id="8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0D959B1-214E-477F-AB87-71B4FD33B65F}" type="datetime1">
              <a:rPr lang="nl-NL" smtClean="0"/>
              <a:t>10-12-2024</a:t>
            </a:fld>
            <a:endParaRPr lang="en-US" dirty="0"/>
          </a:p>
        </p:txBody>
      </p:sp>
      <p:sp>
        <p:nvSpPr>
          <p:cNvPr id="9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NOB 2I Losser 2024</a:t>
            </a:r>
            <a:endParaRPr lang="en-US" dirty="0"/>
          </a:p>
        </p:txBody>
      </p:sp>
      <p:sp>
        <p:nvSpPr>
          <p:cNvPr id="10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597F460-1BDB-461A-A1C6-AF088805D41E}" type="slidenum">
              <a:rPr lang="nl-NL"/>
              <a:pPr>
                <a:defRPr/>
              </a:pPr>
              <a:t>‹nr.›</a:t>
            </a:fld>
            <a:endParaRPr lang="nl-NL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en objec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 algn="ctr">
              <a:defRPr/>
            </a:lvl1pPr>
          </a:lstStyle>
          <a:p>
            <a:r>
              <a:rPr lang="nl-NL" dirty="0"/>
              <a:t>Klik om stijl te bewerken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>
            <a:lvl1pPr marL="457200" indent="-457200">
              <a:buFontTx/>
              <a:buBlip>
                <a:blip r:embed="rId2"/>
              </a:buBlip>
              <a:defRPr/>
            </a:lvl1pPr>
            <a:lvl2pPr marL="800100" indent="-342900">
              <a:buFontTx/>
              <a:buBlip>
                <a:blip r:embed="rId2"/>
              </a:buBlip>
              <a:defRPr/>
            </a:lvl2pPr>
            <a:lvl3pPr marL="1257300" indent="-342900">
              <a:buFontTx/>
              <a:buBlip>
                <a:blip r:embed="rId2"/>
              </a:buBlip>
              <a:defRPr/>
            </a:lvl3pPr>
            <a:lvl4pPr marL="1657350" indent="-285750">
              <a:buFontTx/>
              <a:buBlip>
                <a:blip r:embed="rId2"/>
              </a:buBlip>
              <a:defRPr/>
            </a:lvl4pPr>
            <a:lvl5pPr marL="2114550" indent="-285750">
              <a:buFontTx/>
              <a:buBlip>
                <a:blip r:embed="rId2"/>
              </a:buBlip>
              <a:defRPr/>
            </a:lvl5pPr>
          </a:lstStyle>
          <a:p>
            <a:pPr lvl="0"/>
            <a:r>
              <a:rPr lang="nl-NL" dirty="0"/>
              <a:t>Tekststijl van het model bewerken</a:t>
            </a:r>
          </a:p>
          <a:p>
            <a:pPr lvl="1"/>
            <a:r>
              <a:rPr lang="nl-NL" dirty="0"/>
              <a:t>Tweede niveau</a:t>
            </a:r>
          </a:p>
          <a:p>
            <a:pPr lvl="2"/>
            <a:r>
              <a:rPr lang="nl-NL" dirty="0"/>
              <a:t>Derde niveau</a:t>
            </a:r>
          </a:p>
          <a:p>
            <a:pPr lvl="3"/>
            <a:r>
              <a:rPr lang="nl-NL" dirty="0"/>
              <a:t>Vierde niveau</a:t>
            </a:r>
          </a:p>
          <a:p>
            <a:pPr lvl="4"/>
            <a:r>
              <a:rPr lang="nl-NL" dirty="0"/>
              <a:t>Vijfde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D710F87-9BEB-47A4-88BA-D88EBA096714}" type="datetime1">
              <a:rPr lang="nl-NL" smtClean="0"/>
              <a:t>10-12-2024</a:t>
            </a:fld>
            <a:endParaRPr lang="nl-NL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nl-NL"/>
              <a:t>NOB 2I Losser 2024</a:t>
            </a:r>
            <a:endParaRPr lang="nl-NL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3E07DC2-4F7B-484E-9FC1-9ED9379272CA}" type="slidenum">
              <a:rPr lang="nl-NL"/>
              <a:pPr>
                <a:defRPr/>
              </a:pPr>
              <a:t>‹nr.›</a:t>
            </a:fld>
            <a:endParaRPr lang="nl-NL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ekop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nl-NL"/>
              <a:t>Klik om stijl te bewerken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nl-NL"/>
              <a:t>Tekststijl van het model bewerken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A97216A-3C1F-4F6B-ADEE-6C73BF5591FC}" type="datetime1">
              <a:rPr lang="nl-NL" smtClean="0"/>
              <a:t>10-12-2024</a:t>
            </a:fld>
            <a:endParaRPr lang="nl-NL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nl-NL"/>
              <a:t>NOB 2I Losser 2024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AA0FB14-7069-45A2-8E42-1EA0A613A4CE}" type="slidenum">
              <a:rPr lang="nl-NL"/>
              <a:pPr>
                <a:defRPr/>
              </a:pPr>
              <a:t>‹nr.›</a:t>
            </a:fld>
            <a:endParaRPr lang="nl-NL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Inhoud van twe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/>
              <a:t>Klik om stijl te bewerken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nl-NL"/>
              <a:t>Tekststijl van het model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nl-NL"/>
              <a:t>Tekststijl van het model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E53645B-1F1C-4EDD-A5CC-26B61DC9C8C8}" type="datetime1">
              <a:rPr lang="nl-NL" smtClean="0"/>
              <a:t>10-12-2024</a:t>
            </a:fld>
            <a:endParaRPr lang="nl-NL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nl-NL"/>
              <a:t>NOB 2I Losser 2024</a:t>
            </a: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613C201-7CEA-49BF-9691-03756E6A557E}" type="slidenum">
              <a:rPr lang="nl-NL"/>
              <a:pPr>
                <a:defRPr/>
              </a:pPr>
              <a:t>‹nr.›</a:t>
            </a:fld>
            <a:endParaRPr lang="nl-NL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elijki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nl-NL"/>
              <a:t>Klik om stijl te bewerken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nl-NL"/>
              <a:t>Tekststijl van het model bewerken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nl-NL"/>
              <a:t>Tekststijl van het model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nl-NL"/>
              <a:t>Tekststijl van het model bewerken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nl-NL"/>
              <a:t>Tekststijl van het model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B880091-9A1B-4740-A91E-7BA4B3185792}" type="datetime1">
              <a:rPr lang="nl-NL" smtClean="0"/>
              <a:t>10-12-2024</a:t>
            </a:fld>
            <a:endParaRPr lang="nl-NL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nl-NL"/>
              <a:t>NOB 2I Losser 2024</a:t>
            </a:r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EDA709B-6D50-4AE5-8833-67C832AD4998}" type="slidenum">
              <a:rPr lang="nl-NL"/>
              <a:pPr>
                <a:defRPr/>
              </a:pPr>
              <a:t>‹nr.›</a:t>
            </a:fld>
            <a:endParaRPr lang="nl-NL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Alleen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Afbeelding 5"/>
          <p:cNvPicPr>
            <a:picLocks noChangeAspect="1"/>
          </p:cNvPicPr>
          <p:nvPr userDrawn="1"/>
        </p:nvPicPr>
        <p:blipFill>
          <a:blip r:embed="rId2"/>
          <a:srcRect/>
          <a:stretch>
            <a:fillRect/>
          </a:stretch>
        </p:blipFill>
        <p:spPr bwMode="auto">
          <a:xfrm>
            <a:off x="6534150" y="0"/>
            <a:ext cx="9639300" cy="8081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/>
              <a:t>Klik om stijl te bewerken</a:t>
            </a:r>
            <a:endParaRPr lang="en-US" dirty="0"/>
          </a:p>
        </p:txBody>
      </p:sp>
      <p:sp>
        <p:nvSpPr>
          <p:cNvPr id="4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EB27A57-0995-40A9-9252-E43685B10E08}" type="datetime1">
              <a:rPr lang="nl-NL" smtClean="0"/>
              <a:t>10-12-2024</a:t>
            </a:fld>
            <a:endParaRPr lang="nl-NL"/>
          </a:p>
        </p:txBody>
      </p:sp>
      <p:sp>
        <p:nvSpPr>
          <p:cNvPr id="5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nl-NL"/>
              <a:t>NOB 2I Losser 2024</a:t>
            </a:r>
          </a:p>
        </p:txBody>
      </p:sp>
      <p:sp>
        <p:nvSpPr>
          <p:cNvPr id="6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9438981-57C1-4437-8AC1-7F94190090EE}" type="slidenum">
              <a:rPr lang="nl-NL"/>
              <a:pPr>
                <a:defRPr/>
              </a:pPr>
              <a:t>‹nr.›</a:t>
            </a:fld>
            <a:endParaRPr lang="nl-NL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5C39177-48BB-4C71-9EC3-4F75EFF6B40C}" type="datetime1">
              <a:rPr lang="nl-NL" smtClean="0"/>
              <a:t>10-12-2024</a:t>
            </a:fld>
            <a:endParaRPr lang="nl-NL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nl-NL"/>
              <a:t>NOB 2I Losser 2024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74AB33E-DF40-4CBE-A096-F20730D99FDA}" type="slidenum">
              <a:rPr lang="nl-NL"/>
              <a:pPr>
                <a:defRPr/>
              </a:pPr>
              <a:t>‹nr.›</a:t>
            </a:fld>
            <a:endParaRPr lang="nl-NL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oud met bij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nl-NL"/>
              <a:t>Klik om stijl te bewerken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nl-NL"/>
              <a:t>Tekststijl van het model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nl-NL"/>
              <a:t>Tekststijl van het model bewerken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DF8E748-9A45-46C2-A7FF-59205F54C85A}" type="datetime1">
              <a:rPr lang="nl-NL" smtClean="0"/>
              <a:t>10-12-2024</a:t>
            </a:fld>
            <a:endParaRPr lang="nl-NL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nl-NL"/>
              <a:t>NOB 2I Losser 2024</a:t>
            </a: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F37ABB4-151E-41D5-8D30-660C9CB1C378}" type="slidenum">
              <a:rPr lang="nl-NL"/>
              <a:pPr>
                <a:defRPr/>
              </a:pPr>
              <a:t>‹nr.›</a:t>
            </a:fld>
            <a:endParaRPr lang="nl-NL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Afbeelding met bij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nl-NL"/>
              <a:t>Klik om stijl te bewerken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 rtlCol="0">
            <a:normAutofit/>
          </a:bodyPr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r>
              <a:rPr lang="nl-NL" noProof="0"/>
              <a:t>Klik op het pictogram als u een afbeelding wilt toevoegen</a:t>
            </a:r>
            <a:endParaRPr lang="en-US" noProof="0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nl-NL"/>
              <a:t>Tekststijl van het model bewerken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41A3738-9093-4043-BD1B-7B7A1F1C41E1}" type="datetime1">
              <a:rPr lang="nl-NL" smtClean="0"/>
              <a:t>10-12-2024</a:t>
            </a:fld>
            <a:endParaRPr lang="nl-NL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nl-NL"/>
              <a:t>NOB 2I Losser 2024</a:t>
            </a: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A038F47-EA4F-4451-BCF2-7E805A3B97B9}" type="slidenum">
              <a:rPr lang="nl-NL"/>
              <a:pPr>
                <a:defRPr/>
              </a:pPr>
              <a:t>‹nr.›</a:t>
            </a:fld>
            <a:endParaRPr lang="nl-NL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en verticale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/>
              <a:t>Klik om stijl te bewerken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nl-NL"/>
              <a:t>Tekststijl van het model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1CE4EC2-EDC7-445C-B365-B59F42C530F9}" type="datetime1">
              <a:rPr lang="nl-NL" smtClean="0"/>
              <a:t>10-12-2024</a:t>
            </a:fld>
            <a:endParaRPr lang="nl-NL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nl-NL"/>
              <a:t>NOB 2I Losser 2024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8F10E95-C31B-4D7C-9F67-61B68FBB92F3}" type="slidenum">
              <a:rPr lang="nl-NL"/>
              <a:pPr>
                <a:defRPr/>
              </a:pPr>
              <a:t>‹nr.›</a:t>
            </a:fld>
            <a:endParaRPr lang="nl-NL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e titel en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nl-NL"/>
              <a:t>Klik om stijl te bewerken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nl-NL"/>
              <a:t>Tekststijl van het model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25AFE14-96F5-4483-AAA4-75F851EE2775}" type="datetime1">
              <a:rPr lang="nl-NL" smtClean="0"/>
              <a:t>10-12-2024</a:t>
            </a:fld>
            <a:endParaRPr lang="nl-NL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nl-NL"/>
              <a:t>NOB 2I Losser 2024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599D2BD-B29E-4EBB-866B-48550029D1F0}" type="slidenum">
              <a:rPr lang="nl-NL"/>
              <a:pPr>
                <a:defRPr/>
              </a:pPr>
              <a:t>‹nr.›</a:t>
            </a:fld>
            <a:endParaRPr lang="nl-NL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image" Target="../media/image2.jp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Afbeelding 6"/>
          <p:cNvPicPr>
            <a:picLocks noChangeAspect="1"/>
          </p:cNvPicPr>
          <p:nvPr userDrawn="1"/>
        </p:nvPicPr>
        <p:blipFill>
          <a:blip r:embed="rId13"/>
          <a:srcRect/>
          <a:stretch>
            <a:fillRect/>
          </a:stretch>
        </p:blipFill>
        <p:spPr bwMode="auto">
          <a:xfrm>
            <a:off x="0" y="-79375"/>
            <a:ext cx="12265025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027" name="Title Placeholder 1"/>
          <p:cNvSpPr>
            <a:spLocks noGrp="1"/>
          </p:cNvSpPr>
          <p:nvPr>
            <p:ph type="title"/>
          </p:nvPr>
        </p:nvSpPr>
        <p:spPr bwMode="auto">
          <a:xfrm>
            <a:off x="838200" y="365125"/>
            <a:ext cx="10515600" cy="13255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nl-NL"/>
              <a:t>Klik om stijl te bewerken</a:t>
            </a:r>
            <a:endParaRPr lang="en-US"/>
          </a:p>
        </p:txBody>
      </p:sp>
      <p:sp>
        <p:nvSpPr>
          <p:cNvPr id="1028" name="Text Placeholder 2"/>
          <p:cNvSpPr>
            <a:spLocks noGrp="1"/>
          </p:cNvSpPr>
          <p:nvPr>
            <p:ph type="body" idx="1"/>
          </p:nvPr>
        </p:nvSpPr>
        <p:spPr bwMode="auto">
          <a:xfrm>
            <a:off x="838200" y="1825625"/>
            <a:ext cx="10515600" cy="43513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nl-NL" dirty="0"/>
              <a:t>Tekststijl van het model bewerken</a:t>
            </a:r>
          </a:p>
          <a:p>
            <a:pPr lvl="1"/>
            <a:r>
              <a:rPr lang="nl-NL" dirty="0"/>
              <a:t>Tweede niveau</a:t>
            </a:r>
          </a:p>
          <a:p>
            <a:pPr lvl="2"/>
            <a:r>
              <a:rPr lang="nl-NL" dirty="0"/>
              <a:t>Derde niveau</a:t>
            </a:r>
          </a:p>
          <a:p>
            <a:pPr lvl="3"/>
            <a:r>
              <a:rPr lang="nl-NL" dirty="0"/>
              <a:t>Vierde niveau</a:t>
            </a:r>
          </a:p>
          <a:p>
            <a:pPr lvl="4"/>
            <a:r>
              <a:rPr lang="nl-NL" dirty="0"/>
              <a:t>Vijfde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tint val="75000"/>
                  </a:schemeClr>
                </a:solidFill>
                <a:latin typeface="+mn-lt"/>
                <a:cs typeface="+mn-cs"/>
              </a:defRPr>
            </a:lvl1pPr>
          </a:lstStyle>
          <a:p>
            <a:pPr>
              <a:defRPr/>
            </a:pPr>
            <a:fld id="{54EB5766-237F-4064-AFCE-B4CD4E13EF72}" type="datetime1">
              <a:rPr lang="nl-NL" smtClean="0"/>
              <a:t>10-12-2024</a:t>
            </a:fld>
            <a:endParaRPr lang="nl-NL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 fontAlgn="auto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tint val="75000"/>
                  </a:schemeClr>
                </a:solidFill>
                <a:latin typeface="+mn-lt"/>
                <a:cs typeface="+mn-cs"/>
              </a:defRPr>
            </a:lvl1pPr>
          </a:lstStyle>
          <a:p>
            <a:pPr>
              <a:defRPr/>
            </a:pPr>
            <a:r>
              <a:rPr lang="nl-NL"/>
              <a:t>NOB 2I Losser 2024</a:t>
            </a:r>
            <a:endParaRPr lang="nl-NL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 fontAlgn="auto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tint val="75000"/>
                  </a:schemeClr>
                </a:solidFill>
                <a:latin typeface="+mn-lt"/>
                <a:cs typeface="+mn-cs"/>
              </a:defRPr>
            </a:lvl1pPr>
          </a:lstStyle>
          <a:p>
            <a:pPr>
              <a:defRPr/>
            </a:pPr>
            <a:fld id="{6A7B9789-C940-4D3A-AB30-75AF38971C17}" type="slidenum">
              <a:rPr lang="nl-NL"/>
              <a:pPr>
                <a:defRPr/>
              </a:pPr>
              <a:t>‹nr.›</a:t>
            </a:fld>
            <a:endParaRPr lang="nl-NL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84" r:id="rId1"/>
    <p:sldLayoutId id="2147483683" r:id="rId2"/>
    <p:sldLayoutId id="2147483685" r:id="rId3"/>
    <p:sldLayoutId id="2147483686" r:id="rId4"/>
    <p:sldLayoutId id="2147483687" r:id="rId5"/>
    <p:sldLayoutId id="2147483688" r:id="rId6"/>
    <p:sldLayoutId id="2147483689" r:id="rId7"/>
    <p:sldLayoutId id="2147483690" r:id="rId8"/>
    <p:sldLayoutId id="2147483691" r:id="rId9"/>
    <p:sldLayoutId id="2147483692" r:id="rId10"/>
    <p:sldLayoutId id="2147483693" r:id="rId11"/>
  </p:sldLayoutIdLst>
  <p:hf sldNum="0" hdr="0" dt="0"/>
  <p:txStyles>
    <p:titleStyle>
      <a:lvl1pPr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4400" kern="1200">
          <a:solidFill>
            <a:srgbClr val="F88044"/>
          </a:solidFill>
          <a:latin typeface="Lucida Sans" panose="020B0602040502020204" pitchFamily="34" charset="0"/>
          <a:ea typeface="Lucida Sans" pitchFamily="34" charset="0"/>
          <a:cs typeface="Lucida Sans" panose="020B0602040502020204" pitchFamily="34" charset="0"/>
        </a:defRPr>
      </a:lvl1pPr>
      <a:lvl2pPr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rgbClr val="F88044"/>
          </a:solidFill>
          <a:latin typeface="Lucida Sans" pitchFamily="34" charset="0"/>
          <a:ea typeface="Lucida Sans" pitchFamily="34" charset="0"/>
          <a:cs typeface="Lucida Sans" pitchFamily="34" charset="0"/>
        </a:defRPr>
      </a:lvl2pPr>
      <a:lvl3pPr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rgbClr val="F88044"/>
          </a:solidFill>
          <a:latin typeface="Lucida Sans" pitchFamily="34" charset="0"/>
          <a:ea typeface="Lucida Sans" pitchFamily="34" charset="0"/>
          <a:cs typeface="Lucida Sans" pitchFamily="34" charset="0"/>
        </a:defRPr>
      </a:lvl3pPr>
      <a:lvl4pPr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rgbClr val="F88044"/>
          </a:solidFill>
          <a:latin typeface="Lucida Sans" pitchFamily="34" charset="0"/>
          <a:ea typeface="Lucida Sans" pitchFamily="34" charset="0"/>
          <a:cs typeface="Lucida Sans" pitchFamily="34" charset="0"/>
        </a:defRPr>
      </a:lvl4pPr>
      <a:lvl5pPr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rgbClr val="F88044"/>
          </a:solidFill>
          <a:latin typeface="Lucida Sans" pitchFamily="34" charset="0"/>
          <a:ea typeface="Lucida Sans" pitchFamily="34" charset="0"/>
          <a:cs typeface="Lucida Sans" pitchFamily="34" charset="0"/>
        </a:defRPr>
      </a:lvl5pPr>
      <a:lvl6pPr marL="457200" algn="l" rtl="0" fontAlgn="base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rgbClr val="F88044"/>
          </a:solidFill>
          <a:latin typeface="Lucida Sans" pitchFamily="34" charset="0"/>
          <a:ea typeface="Lucida Sans" pitchFamily="34" charset="0"/>
          <a:cs typeface="Lucida Sans" pitchFamily="34" charset="0"/>
        </a:defRPr>
      </a:lvl6pPr>
      <a:lvl7pPr marL="914400" algn="l" rtl="0" fontAlgn="base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rgbClr val="F88044"/>
          </a:solidFill>
          <a:latin typeface="Lucida Sans" pitchFamily="34" charset="0"/>
          <a:ea typeface="Lucida Sans" pitchFamily="34" charset="0"/>
          <a:cs typeface="Lucida Sans" pitchFamily="34" charset="0"/>
        </a:defRPr>
      </a:lvl7pPr>
      <a:lvl8pPr marL="1371600" algn="l" rtl="0" fontAlgn="base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rgbClr val="F88044"/>
          </a:solidFill>
          <a:latin typeface="Lucida Sans" pitchFamily="34" charset="0"/>
          <a:ea typeface="Lucida Sans" pitchFamily="34" charset="0"/>
          <a:cs typeface="Lucida Sans" pitchFamily="34" charset="0"/>
        </a:defRPr>
      </a:lvl8pPr>
      <a:lvl9pPr marL="1828800" algn="l" rtl="0" fontAlgn="base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rgbClr val="F88044"/>
          </a:solidFill>
          <a:latin typeface="Lucida Sans" pitchFamily="34" charset="0"/>
          <a:ea typeface="Lucida Sans" pitchFamily="34" charset="0"/>
          <a:cs typeface="Lucida Sans" pitchFamily="34" charset="0"/>
        </a:defRPr>
      </a:lvl9pPr>
    </p:titleStyle>
    <p:bodyStyle>
      <a:lvl1pPr marL="228600" indent="-228600" algn="l" rtl="0" eaLnBrk="0" fontAlgn="base" hangingPunct="0">
        <a:lnSpc>
          <a:spcPct val="90000"/>
        </a:lnSpc>
        <a:spcBef>
          <a:spcPts val="1000"/>
        </a:spcBef>
        <a:spcAft>
          <a:spcPct val="0"/>
        </a:spcAft>
        <a:buFontTx/>
        <a:buBlip>
          <a:blip r:embed="rId14"/>
        </a:buBlip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rtl="0" eaLnBrk="0" fontAlgn="base" hangingPunct="0">
        <a:lnSpc>
          <a:spcPct val="90000"/>
        </a:lnSpc>
        <a:spcBef>
          <a:spcPts val="500"/>
        </a:spcBef>
        <a:spcAft>
          <a:spcPct val="0"/>
        </a:spcAft>
        <a:buFontTx/>
        <a:buBlip>
          <a:blip r:embed="rId14"/>
        </a:buBlip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rtl="0" eaLnBrk="0" fontAlgn="base" hangingPunct="0">
        <a:lnSpc>
          <a:spcPct val="90000"/>
        </a:lnSpc>
        <a:spcBef>
          <a:spcPts val="500"/>
        </a:spcBef>
        <a:spcAft>
          <a:spcPct val="0"/>
        </a:spcAft>
        <a:buFontTx/>
        <a:buBlip>
          <a:blip r:embed="rId14"/>
        </a:buBlip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rtl="0" eaLnBrk="0" fontAlgn="base" hangingPunct="0">
        <a:lnSpc>
          <a:spcPct val="90000"/>
        </a:lnSpc>
        <a:spcBef>
          <a:spcPts val="500"/>
        </a:spcBef>
        <a:spcAft>
          <a:spcPct val="0"/>
        </a:spcAft>
        <a:buFontTx/>
        <a:buBlip>
          <a:blip r:embed="rId14"/>
        </a:buBlip>
        <a:defRPr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rtl="0" eaLnBrk="0" fontAlgn="base" hangingPunct="0">
        <a:lnSpc>
          <a:spcPct val="90000"/>
        </a:lnSpc>
        <a:spcBef>
          <a:spcPts val="500"/>
        </a:spcBef>
        <a:spcAft>
          <a:spcPct val="0"/>
        </a:spcAft>
        <a:buFontTx/>
        <a:buBlip>
          <a:blip r:embed="rId14"/>
        </a:buBlip>
        <a:defRPr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comments" Target="../comments/comment1.xml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4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8" Type="http://schemas.openxmlformats.org/officeDocument/2006/relationships/image" Target="../media/image12.jpeg"/><Relationship Id="rId3" Type="http://schemas.openxmlformats.org/officeDocument/2006/relationships/image" Target="../media/image7.png"/><Relationship Id="rId7" Type="http://schemas.openxmlformats.org/officeDocument/2006/relationships/image" Target="../media/image11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0.png"/><Relationship Id="rId5" Type="http://schemas.openxmlformats.org/officeDocument/2006/relationships/image" Target="../media/image9.png"/><Relationship Id="rId4" Type="http://schemas.openxmlformats.org/officeDocument/2006/relationships/image" Target="../media/image8.jpeg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jpe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8.gif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1.pn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jpeg"/><Relationship Id="rId2" Type="http://schemas.openxmlformats.org/officeDocument/2006/relationships/slideLayout" Target="../slideLayouts/slideLayout2.xml"/><Relationship Id="rId1" Type="http://schemas.openxmlformats.org/officeDocument/2006/relationships/video" Target="https://www.youtube.com/embed/d_Tsq7qvgW0?feature=oembed" TargetMode="Externa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4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gif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5.pn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gif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4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gif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4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pn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4.xml"/><Relationship Id="rId5" Type="http://schemas.openxmlformats.org/officeDocument/2006/relationships/image" Target="../media/image27.png"/><Relationship Id="rId4" Type="http://schemas.openxmlformats.org/officeDocument/2006/relationships/image" Target="../media/image18.gif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gif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4.xml"/><Relationship Id="rId4" Type="http://schemas.openxmlformats.org/officeDocument/2006/relationships/image" Target="../media/image28.png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png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4.xml"/><Relationship Id="rId4" Type="http://schemas.openxmlformats.org/officeDocument/2006/relationships/image" Target="../media/image30.png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gif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1.png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.png"/><Relationship Id="rId2" Type="http://schemas.openxmlformats.org/officeDocument/2006/relationships/image" Target="../media/image32.png"/><Relationship Id="rId1" Type="http://schemas.openxmlformats.org/officeDocument/2006/relationships/slideLayout" Target="../slideLayouts/slideLayout7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5.png"/><Relationship Id="rId2" Type="http://schemas.openxmlformats.org/officeDocument/2006/relationships/image" Target="../media/image34.png"/><Relationship Id="rId1" Type="http://schemas.openxmlformats.org/officeDocument/2006/relationships/slideLayout" Target="../slideLayouts/slideLayout7.xm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g"/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36.png"/><Relationship Id="rId4" Type="http://schemas.openxmlformats.org/officeDocument/2006/relationships/image" Target="../media/image18.gif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8.png"/><Relationship Id="rId2" Type="http://schemas.openxmlformats.org/officeDocument/2006/relationships/image" Target="../media/image37.png"/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9.jpeg"/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5.xml"/><Relationship Id="rId5" Type="http://schemas.openxmlformats.org/officeDocument/2006/relationships/image" Target="../media/image18.gif"/><Relationship Id="rId4" Type="http://schemas.openxmlformats.org/officeDocument/2006/relationships/image" Target="../media/image2.jpg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4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0.jpeg"/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42.jpeg"/><Relationship Id="rId4" Type="http://schemas.openxmlformats.org/officeDocument/2006/relationships/image" Target="../media/image41.jpeg"/></Relationships>
</file>

<file path=ppt/slides/_rels/slide3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3.png"/><Relationship Id="rId2" Type="http://schemas.openxmlformats.org/officeDocument/2006/relationships/notesSlide" Target="../notesSlides/notesSlide24.xml"/><Relationship Id="rId1" Type="http://schemas.openxmlformats.org/officeDocument/2006/relationships/slideLayout" Target="../slideLayouts/slideLayout2.xml"/></Relationships>
</file>

<file path=ppt/slides/_rels/slide3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4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1" name="Titel 3"/>
          <p:cNvSpPr>
            <a:spLocks noGrp="1"/>
          </p:cNvSpPr>
          <p:nvPr>
            <p:ph type="ctrTitle"/>
          </p:nvPr>
        </p:nvSpPr>
        <p:spPr>
          <a:xfrm>
            <a:off x="5927725" y="2389188"/>
            <a:ext cx="5827713" cy="942975"/>
          </a:xfrm>
        </p:spPr>
        <p:txBody>
          <a:bodyPr/>
          <a:lstStyle/>
          <a:p>
            <a:pPr algn="r" eaLnBrk="1" hangingPunct="1"/>
            <a:r>
              <a:rPr lang="en-GB" sz="4000" dirty="0" err="1">
                <a:latin typeface="Lucida Sans"/>
              </a:rPr>
              <a:t>Instructeursopleiding</a:t>
            </a:r>
            <a:r>
              <a:rPr lang="en-GB" sz="4000" dirty="0">
                <a:latin typeface="Lucida Sans"/>
              </a:rPr>
              <a:t> </a:t>
            </a:r>
            <a:br>
              <a:rPr lang="en-GB" sz="4000" dirty="0"/>
            </a:br>
            <a:r>
              <a:rPr lang="en-GB" sz="4000" dirty="0" err="1">
                <a:latin typeface="Lucida Sans"/>
              </a:rPr>
              <a:t>Losser</a:t>
            </a:r>
            <a:r>
              <a:rPr lang="en-GB" sz="4000" dirty="0">
                <a:latin typeface="Lucida Sans"/>
              </a:rPr>
              <a:t> </a:t>
            </a:r>
            <a:br>
              <a:rPr lang="en-GB" sz="4000" dirty="0"/>
            </a:br>
            <a:r>
              <a:rPr lang="en-GB" sz="4000" dirty="0">
                <a:latin typeface="Lucida Sans"/>
              </a:rPr>
              <a:t>Dag 3</a:t>
            </a:r>
            <a:br>
              <a:rPr lang="en-GB" sz="4000" dirty="0"/>
            </a:br>
            <a:r>
              <a:rPr lang="en-GB" sz="4000" dirty="0">
                <a:latin typeface="Lucida Sans"/>
              </a:rPr>
              <a:t>07-12-2024</a:t>
            </a:r>
            <a:br>
              <a:rPr lang="en-GB" sz="4000" dirty="0">
                <a:latin typeface="Lucida Sans"/>
              </a:rPr>
            </a:br>
            <a:br>
              <a:rPr lang="en-GB" sz="4000" dirty="0">
                <a:latin typeface="Impact" pitchFamily="34" charset="0"/>
              </a:rPr>
            </a:br>
            <a:endParaRPr lang="en-GB" sz="4000" dirty="0">
              <a:latin typeface="Impact" pitchFamily="34" charset="0"/>
            </a:endParaRPr>
          </a:p>
        </p:txBody>
      </p:sp>
      <p:sp>
        <p:nvSpPr>
          <p:cNvPr id="15362" name="Tekstvak 1"/>
          <p:cNvSpPr txBox="1">
            <a:spLocks noChangeArrowheads="1"/>
          </p:cNvSpPr>
          <p:nvPr/>
        </p:nvSpPr>
        <p:spPr bwMode="auto">
          <a:xfrm>
            <a:off x="1158875" y="3502025"/>
            <a:ext cx="8005763" cy="18621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nl-NL" sz="11500" b="1">
                <a:solidFill>
                  <a:schemeClr val="bg1"/>
                </a:solidFill>
                <a:latin typeface="Calibri" pitchFamily="34" charset="0"/>
              </a:rPr>
              <a:t>Welkom!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09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nl-NL" dirty="0"/>
              <a:t>Leerpuntverslag</a:t>
            </a:r>
          </a:p>
        </p:txBody>
      </p:sp>
      <p:sp>
        <p:nvSpPr>
          <p:cNvPr id="17410" name="Tijdelijke aanduiding voor inhoud 2"/>
          <p:cNvSpPr>
            <a:spLocks noGrp="1"/>
          </p:cNvSpPr>
          <p:nvPr>
            <p:ph idx="1"/>
          </p:nvPr>
        </p:nvSpPr>
        <p:spPr>
          <a:xfrm>
            <a:off x="838200" y="1825625"/>
            <a:ext cx="5501640" cy="4351338"/>
          </a:xfrm>
        </p:spPr>
        <p:txBody>
          <a:bodyPr/>
          <a:lstStyle/>
          <a:p>
            <a:pPr eaLnBrk="1" hangingPunct="1"/>
            <a:r>
              <a:rPr lang="nl-NL" dirty="0"/>
              <a:t>Per dag van deze cursus maak jij een leerpuntverslag voor jezelf</a:t>
            </a:r>
          </a:p>
          <a:p>
            <a:pPr eaLnBrk="1" hangingPunct="1"/>
            <a:r>
              <a:rPr lang="nl-NL" dirty="0"/>
              <a:t>Dit is jouw weergave van leerpunten</a:t>
            </a:r>
          </a:p>
          <a:p>
            <a:pPr eaLnBrk="1" hangingPunct="1"/>
            <a:r>
              <a:rPr lang="nl-NL" dirty="0"/>
              <a:t>GEEN weergave van feiten, programma enz.</a:t>
            </a:r>
          </a:p>
          <a:p>
            <a:pPr eaLnBrk="1" hangingPunct="1"/>
            <a:r>
              <a:rPr lang="nl-NL" dirty="0"/>
              <a:t>Gebruik hiervoor de hele dag om aantekeningen te maken</a:t>
            </a:r>
          </a:p>
          <a:p>
            <a:pPr eaLnBrk="1" hangingPunct="1"/>
            <a:r>
              <a:rPr lang="nl-NL" dirty="0"/>
              <a:t>Gebruik hierbij ook het document met aandachtspunten </a:t>
            </a:r>
          </a:p>
          <a:p>
            <a:pPr eaLnBrk="1" hangingPunct="1"/>
            <a:endParaRPr lang="nl-NL" dirty="0"/>
          </a:p>
        </p:txBody>
      </p:sp>
      <p:pic>
        <p:nvPicPr>
          <p:cNvPr id="3" name="Afbeelding 2">
            <a:extLst>
              <a:ext uri="{FF2B5EF4-FFF2-40B4-BE49-F238E27FC236}">
                <a16:creationId xmlns:a16="http://schemas.microsoft.com/office/drawing/2014/main" id="{6C95A8BE-D2B4-952B-85DC-4A7E5FF366FF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450534" y="2133600"/>
            <a:ext cx="5529057" cy="3684079"/>
          </a:xfrm>
          <a:prstGeom prst="rect">
            <a:avLst/>
          </a:prstGeom>
        </p:spPr>
      </p:pic>
      <p:sp>
        <p:nvSpPr>
          <p:cNvPr id="4" name="Tijdelijke aanduiding voor voettekst 3">
            <a:extLst>
              <a:ext uri="{FF2B5EF4-FFF2-40B4-BE49-F238E27FC236}">
                <a16:creationId xmlns:a16="http://schemas.microsoft.com/office/drawing/2014/main" id="{0DD28221-298F-80B1-953F-9306FBAB4B9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nl-NL"/>
              <a:t>NOB 2I Losser 2024</a:t>
            </a:r>
            <a:endParaRPr lang="nl-NL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553" name="Rectangle 2"/>
          <p:cNvSpPr>
            <a:spLocks noGrp="1" noChangeArrowheads="1"/>
          </p:cNvSpPr>
          <p:nvPr>
            <p:ph type="title"/>
          </p:nvPr>
        </p:nvSpPr>
        <p:spPr>
          <a:xfrm>
            <a:off x="838200" y="365125"/>
            <a:ext cx="10515600" cy="1325563"/>
          </a:xfrm>
        </p:spPr>
        <p:txBody>
          <a:bodyPr/>
          <a:lstStyle/>
          <a:p>
            <a:r>
              <a:rPr lang="nl-NL" dirty="0"/>
              <a:t>Doelstellingen van vandaag</a:t>
            </a:r>
          </a:p>
        </p:txBody>
      </p:sp>
      <p:sp>
        <p:nvSpPr>
          <p:cNvPr id="3" name="Tijdelijke aanduiding voor inhoud 2">
            <a:extLst>
              <a:ext uri="{FF2B5EF4-FFF2-40B4-BE49-F238E27FC236}">
                <a16:creationId xmlns:a16="http://schemas.microsoft.com/office/drawing/2014/main" id="{306C2091-E3EC-E0E3-52B7-1D0E75041ACD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spcBef>
                <a:spcPct val="50000"/>
              </a:spcBef>
              <a:buNone/>
              <a:defRPr/>
            </a:pPr>
            <a:r>
              <a:rPr lang="nl-NL" sz="2800" dirty="0">
                <a:latin typeface="+mn-lt"/>
              </a:rPr>
              <a:t>Aan het einde van de dag:</a:t>
            </a:r>
          </a:p>
          <a:p>
            <a:pPr>
              <a:spcBef>
                <a:spcPct val="50000"/>
              </a:spcBef>
              <a:defRPr/>
            </a:pPr>
            <a:r>
              <a:rPr lang="nl-NL" sz="2800" dirty="0">
                <a:latin typeface="+mn-lt"/>
              </a:rPr>
              <a:t>Heb je aan de hand van de 7 tips feedback gegeven aan de docenten</a:t>
            </a:r>
          </a:p>
          <a:p>
            <a:pPr>
              <a:spcBef>
                <a:spcPct val="50000"/>
              </a:spcBef>
              <a:defRPr/>
            </a:pPr>
            <a:r>
              <a:rPr lang="nl-NL" sz="2800" dirty="0">
                <a:latin typeface="+mn-lt"/>
              </a:rPr>
              <a:t>Heb je nagedacht over de trim van jezelf en je cursisten</a:t>
            </a:r>
          </a:p>
          <a:p>
            <a:pPr>
              <a:spcBef>
                <a:spcPct val="50000"/>
              </a:spcBef>
              <a:defRPr/>
            </a:pPr>
            <a:r>
              <a:rPr lang="nl-NL" sz="2800" dirty="0">
                <a:latin typeface="+mn-lt"/>
              </a:rPr>
              <a:t>Heb je handvatten gekregen voor het inzetten en aansturen van je kader</a:t>
            </a:r>
          </a:p>
          <a:p>
            <a:pPr>
              <a:spcBef>
                <a:spcPct val="50000"/>
              </a:spcBef>
              <a:defRPr/>
            </a:pPr>
            <a:r>
              <a:rPr lang="nl-NL" sz="2800" dirty="0">
                <a:latin typeface="+mn-lt"/>
              </a:rPr>
              <a:t>Heb je een </a:t>
            </a:r>
            <a:r>
              <a:rPr lang="nl-NL" dirty="0" err="1"/>
              <a:t>een</a:t>
            </a:r>
            <a:r>
              <a:rPr lang="nl-NL" dirty="0"/>
              <a:t> </a:t>
            </a:r>
            <a:r>
              <a:rPr lang="nl-NL" sz="2800" dirty="0">
                <a:latin typeface="+mn-lt"/>
              </a:rPr>
              <a:t>mini-les gegeven en daar feedback op gekregen</a:t>
            </a:r>
          </a:p>
          <a:p>
            <a:pPr>
              <a:spcBef>
                <a:spcPct val="50000"/>
              </a:spcBef>
              <a:defRPr/>
            </a:pPr>
            <a:r>
              <a:rPr lang="nl-NL" sz="2800" dirty="0">
                <a:latin typeface="+mn-lt"/>
              </a:rPr>
              <a:t>Weet jij hoe je een briefing moet geven en waar deze aan moet voldoen</a:t>
            </a:r>
          </a:p>
          <a:p>
            <a:pPr>
              <a:spcBef>
                <a:spcPct val="50000"/>
              </a:spcBef>
              <a:defRPr/>
            </a:pPr>
            <a:r>
              <a:rPr lang="nl-NL" sz="2800" dirty="0">
                <a:latin typeface="+mn-lt"/>
              </a:rPr>
              <a:t>Weet je wat we de volgende lessen gaan doen</a:t>
            </a:r>
          </a:p>
          <a:p>
            <a:endParaRPr lang="nl-NL" dirty="0"/>
          </a:p>
        </p:txBody>
      </p:sp>
      <p:sp>
        <p:nvSpPr>
          <p:cNvPr id="2" name="Tijdelijke aanduiding voor voettekst 1">
            <a:extLst>
              <a:ext uri="{FF2B5EF4-FFF2-40B4-BE49-F238E27FC236}">
                <a16:creationId xmlns:a16="http://schemas.microsoft.com/office/drawing/2014/main" id="{1A079C42-E82F-E905-6751-D8EBCA7A6BA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nl-NL"/>
              <a:t>NOB 2I Losser 2024</a:t>
            </a:r>
            <a:endParaRPr lang="nl-NL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601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algn="ctr" eaLnBrk="1" hangingPunct="1"/>
            <a:r>
              <a:rPr lang="nl-NL" dirty="0"/>
              <a:t>Dit gaan we vandaag doen!</a:t>
            </a:r>
          </a:p>
        </p:txBody>
      </p:sp>
      <p:sp>
        <p:nvSpPr>
          <p:cNvPr id="25602" name="Rectangle 3"/>
          <p:cNvSpPr>
            <a:spLocks noGrp="1" noChangeArrowheads="1"/>
          </p:cNvSpPr>
          <p:nvPr>
            <p:ph sz="half" idx="1"/>
          </p:nvPr>
        </p:nvSpPr>
        <p:spPr/>
        <p:txBody>
          <a:bodyPr/>
          <a:lstStyle/>
          <a:p>
            <a:pPr marL="0" indent="0" eaLnBrk="1" hangingPunct="1">
              <a:buFont typeface="Arial" charset="0"/>
              <a:buNone/>
            </a:pPr>
            <a:r>
              <a:rPr lang="nl-NL" b="1" dirty="0">
                <a:solidFill>
                  <a:srgbClr val="FF0000"/>
                </a:solidFill>
              </a:rPr>
              <a:t>OCHTEND</a:t>
            </a:r>
          </a:p>
          <a:p>
            <a:pPr marL="0" indent="0" eaLnBrk="1" hangingPunct="1"/>
            <a:r>
              <a:rPr lang="nl-NL" dirty="0"/>
              <a:t>Briefing</a:t>
            </a:r>
          </a:p>
          <a:p>
            <a:pPr marL="0" indent="0" eaLnBrk="1" hangingPunct="1"/>
            <a:r>
              <a:rPr lang="nl-NL" dirty="0">
                <a:highlight>
                  <a:srgbClr val="FFFFFF"/>
                </a:highlight>
              </a:rPr>
              <a:t>Feedback opfrisser</a:t>
            </a:r>
            <a:endParaRPr lang="nl-NL" dirty="0"/>
          </a:p>
          <a:p>
            <a:pPr marL="0" indent="0" eaLnBrk="1" hangingPunct="1"/>
            <a:r>
              <a:rPr lang="nl-NL" dirty="0"/>
              <a:t>1e </a:t>
            </a:r>
            <a:r>
              <a:rPr lang="nl-NL" dirty="0" err="1"/>
              <a:t>Miniles</a:t>
            </a:r>
          </a:p>
          <a:p>
            <a:pPr marL="0" indent="0" eaLnBrk="1" hangingPunct="1"/>
            <a:r>
              <a:rPr lang="nl-NL" dirty="0">
                <a:highlight>
                  <a:srgbClr val="FFFFFF"/>
                </a:highlight>
              </a:rPr>
              <a:t>Evaluatie </a:t>
            </a:r>
            <a:r>
              <a:rPr lang="nl-NL" dirty="0" err="1">
                <a:highlight>
                  <a:srgbClr val="FFFFFF"/>
                </a:highlight>
              </a:rPr>
              <a:t>zwembadles</a:t>
            </a:r>
            <a:endParaRPr lang="nl-NL" dirty="0">
              <a:highlight>
                <a:srgbClr val="FFFFFF"/>
              </a:highlight>
            </a:endParaRPr>
          </a:p>
          <a:p>
            <a:pPr marL="0" indent="0" eaLnBrk="1" hangingPunct="1"/>
            <a:r>
              <a:rPr lang="nl-NL" dirty="0">
                <a:highlight>
                  <a:srgbClr val="FFFFFF"/>
                </a:highlight>
              </a:rPr>
              <a:t>Stabiele platform</a:t>
            </a:r>
          </a:p>
          <a:p>
            <a:pPr marL="0" indent="0" eaLnBrk="1" hangingPunct="1"/>
            <a:r>
              <a:rPr lang="nl-NL" dirty="0"/>
              <a:t>Lunch</a:t>
            </a:r>
          </a:p>
          <a:p>
            <a:pPr marL="0" indent="0" eaLnBrk="1" hangingPunct="1">
              <a:buFont typeface="Arial" charset="0"/>
              <a:buNone/>
            </a:pPr>
            <a:endParaRPr lang="nl-NL" dirty="0">
              <a:solidFill>
                <a:srgbClr val="FF0000"/>
              </a:solidFill>
            </a:endParaRPr>
          </a:p>
        </p:txBody>
      </p:sp>
      <p:sp>
        <p:nvSpPr>
          <p:cNvPr id="25603" name="Tijdelijke aanduiding voor inhoud 1"/>
          <p:cNvSpPr>
            <a:spLocks noGrp="1"/>
          </p:cNvSpPr>
          <p:nvPr>
            <p:ph sz="half" idx="2"/>
          </p:nvPr>
        </p:nvSpPr>
        <p:spPr>
          <a:xfrm>
            <a:off x="5846763" y="1790700"/>
            <a:ext cx="5181600" cy="4351338"/>
          </a:xfrm>
        </p:spPr>
        <p:txBody>
          <a:bodyPr/>
          <a:lstStyle/>
          <a:p>
            <a:pPr marL="0" indent="0" eaLnBrk="1" hangingPunct="1">
              <a:buFont typeface="Arial" charset="0"/>
              <a:buNone/>
            </a:pPr>
            <a:r>
              <a:rPr lang="nl-NL" b="1" dirty="0">
                <a:solidFill>
                  <a:srgbClr val="FF0000"/>
                </a:solidFill>
              </a:rPr>
              <a:t>MIDDAG</a:t>
            </a:r>
          </a:p>
          <a:p>
            <a:pPr marL="0" indent="0" eaLnBrk="1" hangingPunct="1"/>
            <a:r>
              <a:rPr lang="nl-NL" dirty="0"/>
              <a:t>Aansturen van kader</a:t>
            </a:r>
          </a:p>
          <a:p>
            <a:pPr marL="0" indent="0" eaLnBrk="1" hangingPunct="1"/>
            <a:r>
              <a:rPr lang="nl-NL" dirty="0">
                <a:highlight>
                  <a:srgbClr val="FFFFFF"/>
                </a:highlight>
              </a:rPr>
              <a:t>2e en 3e sessie minilessen</a:t>
            </a:r>
            <a:endParaRPr lang="nl-NL" dirty="0">
              <a:highlight>
                <a:srgbClr val="FFFFFF"/>
              </a:highlight>
              <a:ea typeface="Calibri"/>
              <a:cs typeface="Calibri"/>
            </a:endParaRPr>
          </a:p>
          <a:p>
            <a:pPr marL="0" indent="0" eaLnBrk="1" hangingPunct="1"/>
            <a:r>
              <a:rPr lang="nl-NL" dirty="0"/>
              <a:t>Wat gaan we de volgende dagdelen doen?</a:t>
            </a:r>
          </a:p>
          <a:p>
            <a:pPr marL="0" indent="0" eaLnBrk="1" hangingPunct="1"/>
            <a:r>
              <a:rPr lang="nl-NL" i="1" dirty="0"/>
              <a:t>LPV maken (facultatief)</a:t>
            </a:r>
          </a:p>
        </p:txBody>
      </p:sp>
      <p:sp>
        <p:nvSpPr>
          <p:cNvPr id="8198" name="AutoShape 6"/>
          <p:cNvSpPr>
            <a:spLocks noChangeArrowheads="1"/>
          </p:cNvSpPr>
          <p:nvPr/>
        </p:nvSpPr>
        <p:spPr bwMode="auto">
          <a:xfrm>
            <a:off x="8650542" y="4491823"/>
            <a:ext cx="3227387" cy="1733550"/>
          </a:xfrm>
          <a:prstGeom prst="cloudCallout">
            <a:avLst>
              <a:gd name="adj1" fmla="val -85214"/>
              <a:gd name="adj2" fmla="val -38913"/>
            </a:avLst>
          </a:prstGeom>
          <a:noFill/>
          <a:ln w="19050">
            <a:solidFill>
              <a:srgbClr val="106AB3"/>
            </a:solidFill>
            <a:round/>
            <a:headEnd/>
            <a:tailEnd/>
          </a:ln>
        </p:spPr>
        <p:txBody>
          <a:bodyPr/>
          <a:lstStyle/>
          <a:p>
            <a:pPr algn="ctr"/>
            <a:r>
              <a:rPr lang="nl-NL" sz="2400" i="1" dirty="0">
                <a:solidFill>
                  <a:srgbClr val="106AB3"/>
                </a:solidFill>
                <a:latin typeface="Calibri" pitchFamily="34" charset="0"/>
              </a:rPr>
              <a:t>Denken doe je met een pen…</a:t>
            </a:r>
          </a:p>
          <a:p>
            <a:pPr algn="ctr"/>
            <a:r>
              <a:rPr lang="nl-NL" sz="2400" i="1" dirty="0">
                <a:solidFill>
                  <a:srgbClr val="106AB3"/>
                </a:solidFill>
                <a:latin typeface="Calibri" pitchFamily="34" charset="0"/>
              </a:rPr>
              <a:t>of tablet….</a:t>
            </a:r>
          </a:p>
        </p:txBody>
      </p:sp>
      <p:sp>
        <p:nvSpPr>
          <p:cNvPr id="2" name="Tijdelijke aanduiding voor voettekst 1">
            <a:extLst>
              <a:ext uri="{FF2B5EF4-FFF2-40B4-BE49-F238E27FC236}">
                <a16:creationId xmlns:a16="http://schemas.microsoft.com/office/drawing/2014/main" id="{9CF85600-AB5E-B9F7-0B74-90DAFE77DF1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nl-NL"/>
              <a:t>NOB 2I Losser 2024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198" grpId="0" animBg="1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05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nl-NL" dirty="0"/>
              <a:t>Leergang</a:t>
            </a:r>
          </a:p>
        </p:txBody>
      </p:sp>
      <p:sp>
        <p:nvSpPr>
          <p:cNvPr id="21506" name="Tijdelijke aanduiding voor inhoud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eaLnBrk="1" hangingPunct="1"/>
            <a:r>
              <a:rPr lang="nl-NL" dirty="0"/>
              <a:t>Leergang is de kapstok van je lessen</a:t>
            </a:r>
          </a:p>
          <a:p>
            <a:pPr eaLnBrk="1" hangingPunct="1"/>
            <a:r>
              <a:rPr lang="nl-NL" dirty="0"/>
              <a:t>Volledige weergave van een specialisatie die je aanbiedt, inclusief lesplannen</a:t>
            </a:r>
          </a:p>
          <a:p>
            <a:pPr eaLnBrk="1" hangingPunct="1"/>
            <a:endParaRPr lang="nl-NL" dirty="0"/>
          </a:p>
          <a:p>
            <a:pPr eaLnBrk="1" hangingPunct="1"/>
            <a:r>
              <a:rPr lang="nl-NL" dirty="0"/>
              <a:t>Neem alles wat je vandaag opsteekt, ook weer mee in het verder maken van je leergang</a:t>
            </a:r>
          </a:p>
          <a:p>
            <a:pPr eaLnBrk="1" hangingPunct="1"/>
            <a:endParaRPr lang="nl-NL" dirty="0"/>
          </a:p>
          <a:p>
            <a:pPr eaLnBrk="1" hangingPunct="1"/>
            <a:r>
              <a:rPr lang="nl-NL" dirty="0"/>
              <a:t>Welke vragen heb je over (het maken van) je leergang? </a:t>
            </a:r>
          </a:p>
        </p:txBody>
      </p:sp>
      <p:sp>
        <p:nvSpPr>
          <p:cNvPr id="2" name="Tijdelijke aanduiding voor voettekst 1">
            <a:extLst>
              <a:ext uri="{FF2B5EF4-FFF2-40B4-BE49-F238E27FC236}">
                <a16:creationId xmlns:a16="http://schemas.microsoft.com/office/drawing/2014/main" id="{DBD4A659-6875-1BCD-3B13-17749D4D639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nl-NL"/>
              <a:t>NOB 2I Losser 2024</a:t>
            </a:r>
            <a:endParaRPr lang="nl-NL" dirty="0"/>
          </a:p>
        </p:txBody>
      </p:sp>
    </p:spTree>
    <p:extLst>
      <p:ext uri="{BB962C8B-B14F-4D97-AF65-F5344CB8AC3E}">
        <p14:creationId xmlns:p14="http://schemas.microsoft.com/office/powerpoint/2010/main" val="1561798935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E12A8F4-8914-10DF-1469-AFDCEE83BFB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F0F91A6C-795B-FE11-B4B0-5CE21E3A65C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 dirty="0"/>
              <a:t>Buddy cursist</a:t>
            </a:r>
          </a:p>
        </p:txBody>
      </p:sp>
      <p:sp>
        <p:nvSpPr>
          <p:cNvPr id="4" name="Tijdelijke aanduiding voor voettekst 3">
            <a:extLst>
              <a:ext uri="{FF2B5EF4-FFF2-40B4-BE49-F238E27FC236}">
                <a16:creationId xmlns:a16="http://schemas.microsoft.com/office/drawing/2014/main" id="{3A6C1246-1A96-B53B-C159-4361C62E2E5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nl-NL"/>
              <a:t>NOB 2I Losser 2024</a:t>
            </a:r>
            <a:endParaRPr lang="nl-NL" dirty="0"/>
          </a:p>
        </p:txBody>
      </p:sp>
      <p:sp>
        <p:nvSpPr>
          <p:cNvPr id="9" name="Tekstvak 8">
            <a:extLst>
              <a:ext uri="{FF2B5EF4-FFF2-40B4-BE49-F238E27FC236}">
                <a16:creationId xmlns:a16="http://schemas.microsoft.com/office/drawing/2014/main" id="{17AC743B-4132-3349-6319-464FE8420DDF}"/>
              </a:ext>
            </a:extLst>
          </p:cNvPr>
          <p:cNvSpPr txBox="1"/>
          <p:nvPr/>
        </p:nvSpPr>
        <p:spPr>
          <a:xfrm>
            <a:off x="1860346" y="1690688"/>
            <a:ext cx="8577195" cy="304698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nl-NL" sz="2400" dirty="0"/>
          </a:p>
          <a:p>
            <a:r>
              <a:rPr lang="nl-NL" sz="2400" dirty="0"/>
              <a:t>Mark – Daan</a:t>
            </a:r>
          </a:p>
          <a:p>
            <a:endParaRPr lang="nl-NL" sz="2400" dirty="0"/>
          </a:p>
          <a:p>
            <a:r>
              <a:rPr lang="nl-NL" sz="2400" dirty="0"/>
              <a:t>Jeroen – Joey</a:t>
            </a:r>
          </a:p>
          <a:p>
            <a:endParaRPr lang="nl-NL" sz="2400" dirty="0"/>
          </a:p>
          <a:p>
            <a:r>
              <a:rPr lang="nl-NL" sz="2400" dirty="0"/>
              <a:t>Brigitte – Rutger – Sander</a:t>
            </a:r>
          </a:p>
          <a:p>
            <a:endParaRPr lang="nl-NL" sz="2400" dirty="0"/>
          </a:p>
          <a:p>
            <a:r>
              <a:rPr lang="nl-NL" sz="2400" dirty="0"/>
              <a:t>Justin – Harco</a:t>
            </a:r>
          </a:p>
        </p:txBody>
      </p:sp>
    </p:spTree>
    <p:extLst>
      <p:ext uri="{BB962C8B-B14F-4D97-AF65-F5344CB8AC3E}">
        <p14:creationId xmlns:p14="http://schemas.microsoft.com/office/powerpoint/2010/main" val="1316423079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2D254432-DCDE-8C58-0BD3-1F79A895423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 dirty="0"/>
              <a:t>Wie doet welke specialisatie</a:t>
            </a:r>
          </a:p>
        </p:txBody>
      </p:sp>
      <p:sp>
        <p:nvSpPr>
          <p:cNvPr id="4" name="Tijdelijke aanduiding voor voettekst 3">
            <a:extLst>
              <a:ext uri="{FF2B5EF4-FFF2-40B4-BE49-F238E27FC236}">
                <a16:creationId xmlns:a16="http://schemas.microsoft.com/office/drawing/2014/main" id="{7FAF96F1-9669-D068-208A-C673A23FBDC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nl-NL"/>
              <a:t>NOB 2I Losser 2024</a:t>
            </a:r>
            <a:endParaRPr lang="nl-NL" dirty="0"/>
          </a:p>
        </p:txBody>
      </p:sp>
      <p:pic>
        <p:nvPicPr>
          <p:cNvPr id="8" name="Tijdelijke aanduiding voor inhoud 7">
            <a:extLst>
              <a:ext uri="{FF2B5EF4-FFF2-40B4-BE49-F238E27FC236}">
                <a16:creationId xmlns:a16="http://schemas.microsoft.com/office/drawing/2014/main" id="{DCCC4317-D7DC-84DB-12E9-4A6CC0A507C4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3"/>
          <a:stretch>
            <a:fillRect/>
          </a:stretch>
        </p:blipFill>
        <p:spPr>
          <a:xfrm>
            <a:off x="932220" y="1336431"/>
            <a:ext cx="4677037" cy="4852255"/>
          </a:xfrm>
        </p:spPr>
      </p:pic>
      <p:pic>
        <p:nvPicPr>
          <p:cNvPr id="1026" name="Picture 2" descr="Specialisaties - Nederlandse Onderwatersport Bond">
            <a:extLst>
              <a:ext uri="{FF2B5EF4-FFF2-40B4-BE49-F238E27FC236}">
                <a16:creationId xmlns:a16="http://schemas.microsoft.com/office/drawing/2014/main" id="{DEB93B60-A697-EBFD-5355-7EB5D90C290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633349" y="1341120"/>
            <a:ext cx="2278685" cy="21336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8" name="Picture 4" descr="Specialisatie Onderwaterbiologie">
            <a:extLst>
              <a:ext uri="{FF2B5EF4-FFF2-40B4-BE49-F238E27FC236}">
                <a16:creationId xmlns:a16="http://schemas.microsoft.com/office/drawing/2014/main" id="{BAEB15B6-DF4A-0864-9D4F-57BAF29D6E9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102662" y="827342"/>
            <a:ext cx="3667125" cy="36671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30" name="Picture 6" descr="Specialisatie Droogpakduiken - Nederlandse Onderwatersport Bond">
            <a:extLst>
              <a:ext uri="{FF2B5EF4-FFF2-40B4-BE49-F238E27FC236}">
                <a16:creationId xmlns:a16="http://schemas.microsoft.com/office/drawing/2014/main" id="{823A4B58-FE20-C579-3774-1CFC3D63AED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181600" y="3578353"/>
            <a:ext cx="3023616" cy="302361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32" name="Picture 8" descr="Specialisatie Zoeken en Bergen">
            <a:extLst>
              <a:ext uri="{FF2B5EF4-FFF2-40B4-BE49-F238E27FC236}">
                <a16:creationId xmlns:a16="http://schemas.microsoft.com/office/drawing/2014/main" id="{5479085F-B0DD-05B9-0653-F1037DE7CB8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495032" y="1658112"/>
            <a:ext cx="2836355" cy="283635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34" name="Picture 10" descr="Specialisatie Nitroxduiken Basis Nieuwe stijl">
            <a:extLst>
              <a:ext uri="{FF2B5EF4-FFF2-40B4-BE49-F238E27FC236}">
                <a16:creationId xmlns:a16="http://schemas.microsoft.com/office/drawing/2014/main" id="{95658ED0-7E5E-15B0-D338-5EB3E589F75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633538" y="4411789"/>
            <a:ext cx="2574720" cy="231209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625188515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9856A56-095D-4AFF-148C-B1112FAD9D3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37626514-917E-8EC1-82C0-578D27EC3A2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</p:spPr>
        <p:txBody>
          <a:bodyPr/>
          <a:lstStyle/>
          <a:p>
            <a:r>
              <a:rPr lang="nl-NL" dirty="0"/>
              <a:t>Tijd voor een leuk gesprek</a:t>
            </a:r>
          </a:p>
        </p:txBody>
      </p:sp>
      <p:sp>
        <p:nvSpPr>
          <p:cNvPr id="6" name="Tijdelijke aanduiding voor inhoud 5">
            <a:extLst>
              <a:ext uri="{FF2B5EF4-FFF2-40B4-BE49-F238E27FC236}">
                <a16:creationId xmlns:a16="http://schemas.microsoft.com/office/drawing/2014/main" id="{DBB5A879-D3C0-E1A2-3C30-880DBA8ADD2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825625"/>
            <a:ext cx="6160008" cy="4351338"/>
          </a:xfrm>
        </p:spPr>
        <p:txBody>
          <a:bodyPr/>
          <a:lstStyle/>
          <a:p>
            <a:pPr lvl="0"/>
            <a:r>
              <a:rPr lang="nl-NL" sz="2800" dirty="0">
                <a:effectLst/>
                <a:latin typeface="Calibri" panose="020F0502020204030204" pitchFamily="34" charset="0"/>
                <a:ea typeface="Times New Roman" panose="02020603050405020304" pitchFamily="18" charset="0"/>
              </a:rPr>
              <a:t>Zwembadlessen: </a:t>
            </a:r>
          </a:p>
          <a:p>
            <a:pPr lvl="1"/>
            <a:r>
              <a:rPr lang="nl-NL" dirty="0">
                <a:effectLst/>
                <a:latin typeface="Calibri" panose="020F0502020204030204" pitchFamily="34" charset="0"/>
                <a:ea typeface="Times New Roman" panose="02020603050405020304" pitchFamily="18" charset="0"/>
              </a:rPr>
              <a:t>Ik weet waarin en hoe ik mij nog wil bekwamen</a:t>
            </a:r>
            <a:endParaRPr lang="nl-NL" dirty="0">
              <a:effectLst/>
              <a:latin typeface="Calibri" panose="020F0502020204030204" pitchFamily="34" charset="0"/>
              <a:ea typeface="Calibri" panose="020F0502020204030204" pitchFamily="34" charset="0"/>
            </a:endParaRPr>
          </a:p>
          <a:p>
            <a:pPr lvl="0"/>
            <a:endParaRPr lang="nl-NL" sz="2800" dirty="0">
              <a:latin typeface="Calibri" panose="020F0502020204030204" pitchFamily="34" charset="0"/>
              <a:ea typeface="Calibri" panose="020F0502020204030204" pitchFamily="34" charset="0"/>
            </a:endParaRPr>
          </a:p>
          <a:p>
            <a:r>
              <a:rPr lang="nl-NL" sz="2800" dirty="0">
                <a:effectLst/>
                <a:latin typeface="Calibri" panose="020F0502020204030204" pitchFamily="34" charset="0"/>
                <a:ea typeface="Times New Roman" panose="02020603050405020304" pitchFamily="18" charset="0"/>
              </a:rPr>
              <a:t>Feedback geven: </a:t>
            </a:r>
          </a:p>
          <a:p>
            <a:pPr marL="0" indent="0">
              <a:buNone/>
            </a:pPr>
            <a:r>
              <a:rPr lang="nl-NL" sz="2800" dirty="0">
                <a:latin typeface="Calibri" panose="020F0502020204030204" pitchFamily="34" charset="0"/>
                <a:ea typeface="Times New Roman" panose="02020603050405020304" pitchFamily="18" charset="0"/>
              </a:rPr>
              <a:t>	</a:t>
            </a:r>
            <a:r>
              <a:rPr lang="nl-NL" sz="2800" dirty="0">
                <a:effectLst/>
                <a:latin typeface="Calibri" panose="020F0502020204030204" pitchFamily="34" charset="0"/>
                <a:ea typeface="Times New Roman" panose="02020603050405020304" pitchFamily="18" charset="0"/>
              </a:rPr>
              <a:t>Appeltje Eitje</a:t>
            </a:r>
          </a:p>
          <a:p>
            <a:endParaRPr lang="nl-NL" sz="2800" dirty="0">
              <a:latin typeface="Calibri" panose="020F0502020204030204" pitchFamily="34" charset="0"/>
              <a:ea typeface="Calibri" panose="020F0502020204030204" pitchFamily="34" charset="0"/>
            </a:endParaRPr>
          </a:p>
          <a:p>
            <a:r>
              <a:rPr lang="nl-NL" sz="2800" dirty="0">
                <a:effectLst/>
                <a:latin typeface="Calibri" panose="020F0502020204030204" pitchFamily="34" charset="0"/>
                <a:ea typeface="Times New Roman" panose="02020603050405020304" pitchFamily="18" charset="0"/>
              </a:rPr>
              <a:t>Foutjes die een cursist maakt bespreek ik direct!</a:t>
            </a:r>
            <a:endParaRPr lang="nl-NL" sz="2800" dirty="0">
              <a:effectLst/>
              <a:latin typeface="Calibri" panose="020F0502020204030204" pitchFamily="34" charset="0"/>
              <a:ea typeface="Calibri" panose="020F0502020204030204" pitchFamily="34" charset="0"/>
            </a:endParaRPr>
          </a:p>
          <a:p>
            <a:endParaRPr lang="nl-NL" dirty="0"/>
          </a:p>
        </p:txBody>
      </p:sp>
      <p:sp>
        <p:nvSpPr>
          <p:cNvPr id="4" name="Tijdelijke aanduiding voor voettekst 3">
            <a:extLst>
              <a:ext uri="{FF2B5EF4-FFF2-40B4-BE49-F238E27FC236}">
                <a16:creationId xmlns:a16="http://schemas.microsoft.com/office/drawing/2014/main" id="{13E20FFF-8282-C956-B7EE-769D75176C1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</p:spPr>
        <p:txBody>
          <a:bodyPr/>
          <a:lstStyle/>
          <a:p>
            <a:r>
              <a:rPr lang="nl-NL"/>
              <a:t>NOB 2I Losser 2024</a:t>
            </a:r>
            <a:endParaRPr lang="nl-NL" dirty="0"/>
          </a:p>
        </p:txBody>
      </p:sp>
      <p:pic>
        <p:nvPicPr>
          <p:cNvPr id="5" name="Afbeelding 4">
            <a:extLst>
              <a:ext uri="{FF2B5EF4-FFF2-40B4-BE49-F238E27FC236}">
                <a16:creationId xmlns:a16="http://schemas.microsoft.com/office/drawing/2014/main" id="{A1311A01-0404-F7A6-485D-10325071B87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986273" y="2718703"/>
            <a:ext cx="6205728" cy="413929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60071527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EA9EF71-642D-13A8-A9F3-A660057C69A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90D8AD6A-036C-FFD3-9A2F-3C8DCDC15C8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</p:spPr>
        <p:txBody>
          <a:bodyPr/>
          <a:lstStyle/>
          <a:p>
            <a:r>
              <a:rPr lang="nl-NL" dirty="0"/>
              <a:t>Tijd voor een leuk gesprek</a:t>
            </a:r>
          </a:p>
        </p:txBody>
      </p:sp>
      <p:sp>
        <p:nvSpPr>
          <p:cNvPr id="6" name="Tijdelijke aanduiding voor inhoud 5">
            <a:extLst>
              <a:ext uri="{FF2B5EF4-FFF2-40B4-BE49-F238E27FC236}">
                <a16:creationId xmlns:a16="http://schemas.microsoft.com/office/drawing/2014/main" id="{761CA84B-2EA5-A6B7-AAE2-16F23B83699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62584" y="1947545"/>
            <a:ext cx="5916168" cy="4351338"/>
          </a:xfrm>
        </p:spPr>
        <p:txBody>
          <a:bodyPr/>
          <a:lstStyle/>
          <a:p>
            <a:pPr lvl="0"/>
            <a:r>
              <a:rPr lang="nl-NL" sz="2800" dirty="0">
                <a:effectLst/>
                <a:latin typeface="Calibri" panose="020F0502020204030204" pitchFamily="34" charset="0"/>
                <a:ea typeface="Times New Roman" panose="02020603050405020304" pitchFamily="18" charset="0"/>
              </a:rPr>
              <a:t>Als ik een cursist aan ga raken, voor het doen van een oefening of voor zijn of haar veiligheid, </a:t>
            </a:r>
          </a:p>
          <a:p>
            <a:pPr lvl="0"/>
            <a:r>
              <a:rPr lang="nl-NL" sz="2800" dirty="0">
                <a:effectLst/>
                <a:latin typeface="Calibri" panose="020F0502020204030204" pitchFamily="34" charset="0"/>
                <a:ea typeface="Times New Roman" panose="02020603050405020304" pitchFamily="18" charset="0"/>
              </a:rPr>
              <a:t>heb ik dat altijd eerst besproken.</a:t>
            </a:r>
          </a:p>
          <a:p>
            <a:pPr lvl="0"/>
            <a:endParaRPr lang="nl-NL" sz="2800" dirty="0">
              <a:latin typeface="Calibri" panose="020F0502020204030204" pitchFamily="34" charset="0"/>
              <a:ea typeface="Calibri" panose="020F0502020204030204" pitchFamily="34" charset="0"/>
            </a:endParaRPr>
          </a:p>
          <a:p>
            <a:pPr lvl="0"/>
            <a:endParaRPr lang="nl-NL" sz="2800" dirty="0">
              <a:effectLst/>
              <a:latin typeface="Calibri" panose="020F0502020204030204" pitchFamily="34" charset="0"/>
              <a:ea typeface="Calibri" panose="020F0502020204030204" pitchFamily="34" charset="0"/>
            </a:endParaRPr>
          </a:p>
          <a:p>
            <a:pPr lvl="0"/>
            <a:r>
              <a:rPr lang="nl-NL" sz="2800" dirty="0">
                <a:effectLst/>
                <a:latin typeface="Calibri" panose="020F0502020204030204" pitchFamily="34" charset="0"/>
                <a:ea typeface="Times New Roman" panose="02020603050405020304" pitchFamily="18" charset="0"/>
              </a:rPr>
              <a:t>Bij mij is een cursist altijd veilig.</a:t>
            </a:r>
            <a:endParaRPr lang="nl-NL" sz="2800" dirty="0">
              <a:effectLst/>
              <a:latin typeface="Calibri" panose="020F0502020204030204" pitchFamily="34" charset="0"/>
              <a:ea typeface="Calibri" panose="020F0502020204030204" pitchFamily="34" charset="0"/>
            </a:endParaRPr>
          </a:p>
          <a:p>
            <a:endParaRPr lang="nl-NL" dirty="0"/>
          </a:p>
        </p:txBody>
      </p:sp>
      <p:sp>
        <p:nvSpPr>
          <p:cNvPr id="4" name="Tijdelijke aanduiding voor voettekst 3">
            <a:extLst>
              <a:ext uri="{FF2B5EF4-FFF2-40B4-BE49-F238E27FC236}">
                <a16:creationId xmlns:a16="http://schemas.microsoft.com/office/drawing/2014/main" id="{20EAEF49-00EA-1A37-676C-90C72BEF948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</p:spPr>
        <p:txBody>
          <a:bodyPr/>
          <a:lstStyle/>
          <a:p>
            <a:r>
              <a:rPr lang="nl-NL"/>
              <a:t>NOB 2I Losser 2024</a:t>
            </a:r>
            <a:endParaRPr lang="nl-NL" dirty="0"/>
          </a:p>
        </p:txBody>
      </p:sp>
      <p:pic>
        <p:nvPicPr>
          <p:cNvPr id="5" name="Afbeelding 4">
            <a:extLst>
              <a:ext uri="{FF2B5EF4-FFF2-40B4-BE49-F238E27FC236}">
                <a16:creationId xmlns:a16="http://schemas.microsoft.com/office/drawing/2014/main" id="{85DD6DF2-C621-172F-7535-059F8A24E65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565392" y="1889760"/>
            <a:ext cx="5504688" cy="366979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30957644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F27EBF8-741A-A221-FE39-3EAF2BFF04E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14A1E689-82D9-D6C4-C956-EEDFB9FE935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01624" y="157861"/>
            <a:ext cx="10515600" cy="1325563"/>
          </a:xfrm>
        </p:spPr>
        <p:txBody>
          <a:bodyPr/>
          <a:lstStyle/>
          <a:p>
            <a:r>
              <a:rPr lang="nl-NL" sz="4400" dirty="0">
                <a:effectLst/>
                <a:latin typeface="Calibri" panose="020F0502020204030204" pitchFamily="34" charset="0"/>
                <a:ea typeface="Times New Roman" panose="02020603050405020304" pitchFamily="18" charset="0"/>
              </a:rPr>
              <a:t>Ik</a:t>
            </a:r>
            <a:r>
              <a:rPr lang="nl-NL" sz="4400" b="1" dirty="0">
                <a:effectLst/>
                <a:latin typeface="Calibri" panose="020F0502020204030204" pitchFamily="34" charset="0"/>
                <a:ea typeface="Times New Roman" panose="02020603050405020304" pitchFamily="18" charset="0"/>
              </a:rPr>
              <a:t> </a:t>
            </a:r>
            <a:r>
              <a:rPr lang="nl-NL" sz="4400" dirty="0">
                <a:effectLst/>
                <a:latin typeface="Calibri" panose="020F0502020204030204" pitchFamily="34" charset="0"/>
                <a:ea typeface="Times New Roman" panose="02020603050405020304" pitchFamily="18" charset="0"/>
              </a:rPr>
              <a:t>gebruik een checklist als ik een briefing geef (1)</a:t>
            </a:r>
            <a:endParaRPr lang="nl-NL" sz="4400" dirty="0">
              <a:effectLst/>
              <a:latin typeface="Calibri" panose="020F0502020204030204" pitchFamily="34" charset="0"/>
              <a:ea typeface="Calibri" panose="020F0502020204030204" pitchFamily="34" charset="0"/>
            </a:endParaRPr>
          </a:p>
        </p:txBody>
      </p:sp>
      <p:sp>
        <p:nvSpPr>
          <p:cNvPr id="4" name="Tijdelijke aanduiding voor voettekst 3">
            <a:extLst>
              <a:ext uri="{FF2B5EF4-FFF2-40B4-BE49-F238E27FC236}">
                <a16:creationId xmlns:a16="http://schemas.microsoft.com/office/drawing/2014/main" id="{3D826639-E8D3-1816-390D-8556FC00473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</p:spPr>
        <p:txBody>
          <a:bodyPr/>
          <a:lstStyle/>
          <a:p>
            <a:r>
              <a:rPr lang="nl-NL"/>
              <a:t>NOB 2I Losser 2024</a:t>
            </a:r>
            <a:endParaRPr lang="nl-NL" dirty="0"/>
          </a:p>
        </p:txBody>
      </p:sp>
      <p:pic>
        <p:nvPicPr>
          <p:cNvPr id="8" name="Afbeelding 7">
            <a:extLst>
              <a:ext uri="{FF2B5EF4-FFF2-40B4-BE49-F238E27FC236}">
                <a16:creationId xmlns:a16="http://schemas.microsoft.com/office/drawing/2014/main" id="{F534DAA5-ED07-7BCE-935A-D1200A61C9C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3134448"/>
            <a:ext cx="6864096" cy="2632260"/>
          </a:xfrm>
          <a:prstGeom prst="rect">
            <a:avLst/>
          </a:prstGeom>
        </p:spPr>
      </p:pic>
      <p:pic>
        <p:nvPicPr>
          <p:cNvPr id="13" name="Afbeelding 12">
            <a:extLst>
              <a:ext uri="{FF2B5EF4-FFF2-40B4-BE49-F238E27FC236}">
                <a16:creationId xmlns:a16="http://schemas.microsoft.com/office/drawing/2014/main" id="{3F9CE196-99EB-0A2C-DC27-CDFE81A3F5F4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803136" y="1364970"/>
            <a:ext cx="5388864" cy="549303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5608984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649" name="Titel 1"/>
          <p:cNvSpPr>
            <a:spLocks noGrp="1"/>
          </p:cNvSpPr>
          <p:nvPr>
            <p:ph type="title"/>
          </p:nvPr>
        </p:nvSpPr>
        <p:spPr>
          <a:xfrm>
            <a:off x="838200" y="860425"/>
            <a:ext cx="10515600" cy="1325563"/>
          </a:xfrm>
        </p:spPr>
        <p:txBody>
          <a:bodyPr/>
          <a:lstStyle/>
          <a:p>
            <a:r>
              <a:rPr lang="nl-NL" dirty="0"/>
              <a:t>Opdracht: </a:t>
            </a:r>
            <a:br>
              <a:rPr lang="nl-NL" dirty="0"/>
            </a:br>
            <a:r>
              <a:rPr lang="nl-NL" dirty="0"/>
              <a:t>Maak je eigen checklist voor het geven van een briefing</a:t>
            </a:r>
          </a:p>
        </p:txBody>
      </p:sp>
      <p:sp>
        <p:nvSpPr>
          <p:cNvPr id="3" name="Tijdelijke aanduiding voor inhoud 2"/>
          <p:cNvSpPr>
            <a:spLocks noGrp="1"/>
          </p:cNvSpPr>
          <p:nvPr>
            <p:ph idx="1"/>
          </p:nvPr>
        </p:nvSpPr>
        <p:spPr>
          <a:xfrm>
            <a:off x="838200" y="2946918"/>
            <a:ext cx="10515600" cy="3584575"/>
          </a:xfrm>
        </p:spPr>
        <p:txBody>
          <a:bodyPr/>
          <a:lstStyle/>
          <a:p>
            <a:pPr>
              <a:defRPr/>
            </a:pPr>
            <a:r>
              <a:rPr lang="nl-NL" dirty="0"/>
              <a:t>Kunnen we met z’n allen een checklist maken die door iedereen te gebruiken is? </a:t>
            </a:r>
          </a:p>
          <a:p>
            <a:pPr>
              <a:defRPr/>
            </a:pPr>
            <a:r>
              <a:rPr lang="nl-NL" dirty="0"/>
              <a:t>Samen met jouw buddy cursist.</a:t>
            </a:r>
            <a:endParaRPr lang="nl-NL" dirty="0">
              <a:ea typeface="Calibri"/>
              <a:cs typeface="Calibri"/>
            </a:endParaRPr>
          </a:p>
          <a:p>
            <a:pPr>
              <a:defRPr/>
            </a:pPr>
            <a:r>
              <a:rPr lang="nl-NL" dirty="0"/>
              <a:t>Denk 5 minuten zelf na, </a:t>
            </a:r>
          </a:p>
          <a:p>
            <a:pPr>
              <a:defRPr/>
            </a:pPr>
            <a:r>
              <a:rPr lang="nl-NL" dirty="0"/>
              <a:t>Daarna </a:t>
            </a:r>
            <a:r>
              <a:rPr lang="nl-NL" dirty="0" err="1"/>
              <a:t>checlist</a:t>
            </a:r>
            <a:r>
              <a:rPr lang="nl-NL" dirty="0"/>
              <a:t> op flap schijven (5 min) </a:t>
            </a:r>
            <a:endParaRPr lang="nl-NL" dirty="0">
              <a:ea typeface="Calibri"/>
              <a:cs typeface="Calibri"/>
            </a:endParaRPr>
          </a:p>
          <a:p>
            <a:pPr>
              <a:defRPr/>
            </a:pPr>
            <a:r>
              <a:rPr lang="nl-NL" dirty="0"/>
              <a:t>Vervolgens presenteren jullie samen de uitkomst aan de groep (5 min)</a:t>
            </a:r>
            <a:endParaRPr lang="nl-NL" dirty="0">
              <a:ea typeface="Calibri"/>
              <a:cs typeface="Calibri"/>
            </a:endParaRPr>
          </a:p>
        </p:txBody>
      </p:sp>
      <p:pic>
        <p:nvPicPr>
          <p:cNvPr id="1026" name="Picture 2" descr="15 Minuten Tijd Illustratie Stockvectorkunst en meer beelden van Klok -  iStock">
            <a:extLst>
              <a:ext uri="{FF2B5EF4-FFF2-40B4-BE49-F238E27FC236}">
                <a16:creationId xmlns:a16="http://schemas.microsoft.com/office/drawing/2014/main" id="{B1994153-BE14-4DA6-B2A1-394E17D9E4E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733197" y="3429000"/>
            <a:ext cx="1620603" cy="162060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" name="Afbeelding 1">
            <a:extLst>
              <a:ext uri="{FF2B5EF4-FFF2-40B4-BE49-F238E27FC236}">
                <a16:creationId xmlns:a16="http://schemas.microsoft.com/office/drawing/2014/main" id="{84B0B3A7-7A3C-CC78-74FB-81D60F7E2E4E}"/>
              </a:ext>
            </a:extLst>
          </p:cNvPr>
          <p:cNvPicPr>
            <a:picLocks noChangeAspect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251520" y="587574"/>
            <a:ext cx="498475" cy="4984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4" name="Tijdelijke aanduiding voor voettekst 3">
            <a:extLst>
              <a:ext uri="{FF2B5EF4-FFF2-40B4-BE49-F238E27FC236}">
                <a16:creationId xmlns:a16="http://schemas.microsoft.com/office/drawing/2014/main" id="{82558BF0-FF68-C47F-84C2-DC553F143F6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nl-NL"/>
              <a:t>NOB 2I Losser 2024</a:t>
            </a:r>
            <a:endParaRPr lang="nl-NL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86C8AF5D-2181-AF88-0941-EE483319687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3" name="Tijdelijke aanduiding voor inhoud 2">
            <a:extLst>
              <a:ext uri="{FF2B5EF4-FFF2-40B4-BE49-F238E27FC236}">
                <a16:creationId xmlns:a16="http://schemas.microsoft.com/office/drawing/2014/main" id="{8D8340AB-ACE3-F285-F5C6-1F944E7E837A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4" name="Tijdelijke aanduiding voor voettekst 3">
            <a:extLst>
              <a:ext uri="{FF2B5EF4-FFF2-40B4-BE49-F238E27FC236}">
                <a16:creationId xmlns:a16="http://schemas.microsoft.com/office/drawing/2014/main" id="{FDF5A4B1-3EB4-35D7-87E3-96332BFD4C9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nl-NL"/>
              <a:t>NOB 2I Losser 2024</a:t>
            </a:r>
            <a:endParaRPr lang="nl-NL" dirty="0"/>
          </a:p>
        </p:txBody>
      </p:sp>
      <p:pic>
        <p:nvPicPr>
          <p:cNvPr id="6" name="Afbeelding 5">
            <a:extLst>
              <a:ext uri="{FF2B5EF4-FFF2-40B4-BE49-F238E27FC236}">
                <a16:creationId xmlns:a16="http://schemas.microsoft.com/office/drawing/2014/main" id="{3B8C4478-F3B4-CB97-2210-B2AF5DB219F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5510358" cy="6858000"/>
          </a:xfrm>
          <a:prstGeom prst="rect">
            <a:avLst/>
          </a:prstGeom>
        </p:spPr>
      </p:pic>
      <p:pic>
        <p:nvPicPr>
          <p:cNvPr id="8" name="Afbeelding 7">
            <a:extLst>
              <a:ext uri="{FF2B5EF4-FFF2-40B4-BE49-F238E27FC236}">
                <a16:creationId xmlns:a16="http://schemas.microsoft.com/office/drawing/2014/main" id="{94419CC2-35AD-F88D-AB5E-A5B503741859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242560" y="3623990"/>
            <a:ext cx="6949440" cy="3014554"/>
          </a:xfrm>
          <a:prstGeom prst="rect">
            <a:avLst/>
          </a:prstGeom>
        </p:spPr>
      </p:pic>
      <p:pic>
        <p:nvPicPr>
          <p:cNvPr id="10" name="Afbeelding 9">
            <a:extLst>
              <a:ext uri="{FF2B5EF4-FFF2-40B4-BE49-F238E27FC236}">
                <a16:creationId xmlns:a16="http://schemas.microsoft.com/office/drawing/2014/main" id="{B9300D5C-FA87-7AA4-0466-823AED11CA57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458563" y="0"/>
            <a:ext cx="6733437" cy="354787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70278332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B71181F2-317C-4D17-8001-B8E8335E80B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6"/>
            <a:ext cx="9946064" cy="605836"/>
          </a:xfrm>
        </p:spPr>
        <p:txBody>
          <a:bodyPr/>
          <a:lstStyle/>
          <a:p>
            <a:r>
              <a:rPr lang="nl-NL" dirty="0"/>
              <a:t>Feedback </a:t>
            </a:r>
          </a:p>
        </p:txBody>
      </p:sp>
      <p:pic>
        <p:nvPicPr>
          <p:cNvPr id="5" name="Onlinemedia 4" title="Feedback geven en ontvangen">
            <a:hlinkClick r:id="" action="ppaction://media"/>
            <a:extLst>
              <a:ext uri="{FF2B5EF4-FFF2-40B4-BE49-F238E27FC236}">
                <a16:creationId xmlns:a16="http://schemas.microsoft.com/office/drawing/2014/main" id="{E8D61D58-1219-42D5-B9D9-11897C420593}"/>
              </a:ext>
            </a:extLst>
          </p:cNvPr>
          <p:cNvPicPr>
            <a:picLocks noGrp="1" noRot="1" noChangeAspect="1"/>
          </p:cNvPicPr>
          <p:nvPr>
            <p:ph idx="1"/>
            <a:videoFile r:link="rId1"/>
          </p:nvPr>
        </p:nvPicPr>
        <p:blipFill>
          <a:blip r:embed="rId3"/>
          <a:stretch>
            <a:fillRect/>
          </a:stretch>
        </p:blipFill>
        <p:spPr>
          <a:xfrm>
            <a:off x="2017336" y="941979"/>
            <a:ext cx="7833674" cy="5874721"/>
          </a:xfrm>
          <a:prstGeom prst="rect">
            <a:avLst/>
          </a:prstGeom>
          <a:solidFill>
            <a:schemeClr val="accent2"/>
          </a:solidFill>
        </p:spPr>
      </p:pic>
      <p:sp>
        <p:nvSpPr>
          <p:cNvPr id="3" name="Tijdelijke aanduiding voor voettekst 2">
            <a:extLst>
              <a:ext uri="{FF2B5EF4-FFF2-40B4-BE49-F238E27FC236}">
                <a16:creationId xmlns:a16="http://schemas.microsoft.com/office/drawing/2014/main" id="{8B929E8D-AE3A-0FF4-311D-3808BA4D8C9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nl-NL"/>
              <a:t>NOB 2I Losser 2024</a:t>
            </a:r>
            <a:endParaRPr lang="nl-NL" dirty="0"/>
          </a:p>
        </p:txBody>
      </p:sp>
    </p:spTree>
    <p:extLst>
      <p:ext uri="{BB962C8B-B14F-4D97-AF65-F5344CB8AC3E}">
        <p14:creationId xmlns:p14="http://schemas.microsoft.com/office/powerpoint/2010/main" val="102617804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7" fill="hold" display="0">
                  <p:stCondLst>
                    <p:cond delay="indefinite"/>
                  </p:stCondLst>
                </p:cTn>
                <p:tgtEl>
                  <p:spTgt spid="5"/>
                </p:tgtEl>
              </p:cMediaNode>
            </p:video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2" dur="1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5"/>
                  </p:tgtEl>
                </p:cond>
              </p:nextCondLst>
            </p:seq>
          </p:childTnLst>
        </p:cTn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6D72E680-BD4C-2D06-B342-9020AFDCDA7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 dirty="0"/>
              <a:t>Feedback:  7 Tips</a:t>
            </a:r>
          </a:p>
        </p:txBody>
      </p:sp>
      <p:sp>
        <p:nvSpPr>
          <p:cNvPr id="3" name="Tijdelijke aanduiding voor inhoud 2">
            <a:extLst>
              <a:ext uri="{FF2B5EF4-FFF2-40B4-BE49-F238E27FC236}">
                <a16:creationId xmlns:a16="http://schemas.microsoft.com/office/drawing/2014/main" id="{ED3C7FDD-F537-FC9F-8B39-2C41663E640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825625"/>
            <a:ext cx="5105400" cy="4351338"/>
          </a:xfrm>
        </p:spPr>
        <p:txBody>
          <a:bodyPr/>
          <a:lstStyle/>
          <a:p>
            <a:pPr marL="514350" indent="-514350">
              <a:buFont typeface="+mj-lt"/>
              <a:buAutoNum type="arabicPeriod"/>
            </a:pPr>
            <a:r>
              <a:rPr lang="nl-NL" dirty="0"/>
              <a:t>Richt je op het resultaat</a:t>
            </a:r>
          </a:p>
          <a:p>
            <a:pPr marL="514350" indent="-514350">
              <a:buFont typeface="+mj-lt"/>
              <a:buAutoNum type="arabicPeriod"/>
            </a:pPr>
            <a:r>
              <a:rPr lang="nl-NL" dirty="0"/>
              <a:t>Begin met positieve feedback</a:t>
            </a:r>
          </a:p>
          <a:p>
            <a:pPr marL="514350" indent="-514350">
              <a:buFont typeface="+mj-lt"/>
              <a:buAutoNum type="arabicPeriod"/>
            </a:pPr>
            <a:r>
              <a:rPr lang="nl-NL" dirty="0"/>
              <a:t>Houd het bij jezelf</a:t>
            </a:r>
          </a:p>
          <a:p>
            <a:pPr marL="514350" indent="-514350">
              <a:buFont typeface="+mj-lt"/>
              <a:buAutoNum type="arabicPeriod"/>
            </a:pPr>
            <a:r>
              <a:rPr lang="nl-NL" dirty="0"/>
              <a:t>Focus op gedrag of actie</a:t>
            </a:r>
          </a:p>
          <a:p>
            <a:pPr marL="514350" indent="-514350">
              <a:buFont typeface="+mj-lt"/>
              <a:buAutoNum type="arabicPeriod"/>
            </a:pPr>
            <a:r>
              <a:rPr lang="nl-NL" dirty="0"/>
              <a:t>Wees specifiek en concreet</a:t>
            </a:r>
          </a:p>
          <a:p>
            <a:pPr marL="514350" indent="-514350">
              <a:buFont typeface="+mj-lt"/>
              <a:buAutoNum type="arabicPeriod"/>
            </a:pPr>
            <a:r>
              <a:rPr lang="nl-NL" dirty="0"/>
              <a:t>Controleer of de ontvanger het begrijpt</a:t>
            </a:r>
          </a:p>
          <a:p>
            <a:pPr marL="514350" indent="-514350">
              <a:buFont typeface="+mj-lt"/>
              <a:buAutoNum type="arabicPeriod"/>
            </a:pPr>
            <a:r>
              <a:rPr lang="nl-NL" dirty="0"/>
              <a:t>Biedt ruimte voor reactie</a:t>
            </a:r>
          </a:p>
        </p:txBody>
      </p:sp>
      <p:pic>
        <p:nvPicPr>
          <p:cNvPr id="4" name="Picture 4">
            <a:extLst>
              <a:ext uri="{FF2B5EF4-FFF2-40B4-BE49-F238E27FC236}">
                <a16:creationId xmlns:a16="http://schemas.microsoft.com/office/drawing/2014/main" id="{F40AC994-CC05-01E9-D6DD-E5AE0AC4FA9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5706240" y="1878227"/>
            <a:ext cx="6485760" cy="386766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5" name="Tijdelijke aanduiding voor voettekst 4">
            <a:extLst>
              <a:ext uri="{FF2B5EF4-FFF2-40B4-BE49-F238E27FC236}">
                <a16:creationId xmlns:a16="http://schemas.microsoft.com/office/drawing/2014/main" id="{5D694731-393E-8F05-4BA0-705CFA78581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nl-NL"/>
              <a:t>NOB 2I Losser 2024</a:t>
            </a:r>
            <a:endParaRPr lang="nl-NL" dirty="0"/>
          </a:p>
        </p:txBody>
      </p:sp>
    </p:spTree>
    <p:extLst>
      <p:ext uri="{BB962C8B-B14F-4D97-AF65-F5344CB8AC3E}">
        <p14:creationId xmlns:p14="http://schemas.microsoft.com/office/powerpoint/2010/main" val="147187063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2225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 eaLnBrk="1" hangingPunct="1"/>
            <a:r>
              <a:rPr lang="nl-NL" dirty="0"/>
              <a:t>1</a:t>
            </a:r>
            <a:r>
              <a:rPr lang="nl-NL" baseline="30000" dirty="0"/>
              <a:t>e</a:t>
            </a:r>
            <a:r>
              <a:rPr lang="nl-NL" dirty="0"/>
              <a:t> </a:t>
            </a:r>
            <a:r>
              <a:rPr lang="nl-NL" dirty="0" err="1"/>
              <a:t>Miniles</a:t>
            </a:r>
            <a:br>
              <a:rPr lang="nl-NL" dirty="0"/>
            </a:br>
            <a:r>
              <a:rPr lang="nl-NL" sz="2400" dirty="0"/>
              <a:t>(duur 30 minuten, 15 minuten evalueren)</a:t>
            </a:r>
          </a:p>
        </p:txBody>
      </p:sp>
      <p:sp>
        <p:nvSpPr>
          <p:cNvPr id="52226" name="Tijdelijke aanduiding voor inhoud 2"/>
          <p:cNvSpPr>
            <a:spLocks noGrp="1"/>
          </p:cNvSpPr>
          <p:nvPr>
            <p:ph sz="half" idx="1"/>
          </p:nvPr>
        </p:nvSpPr>
        <p:spPr>
          <a:xfrm>
            <a:off x="838201" y="2103143"/>
            <a:ext cx="5501640" cy="4351338"/>
          </a:xfrm>
        </p:spPr>
        <p:txBody>
          <a:bodyPr/>
          <a:lstStyle/>
          <a:p>
            <a:pPr eaLnBrk="1" hangingPunct="1"/>
            <a:r>
              <a:rPr lang="nl-NL" dirty="0"/>
              <a:t>Jullie geven elkaar feedback op:</a:t>
            </a:r>
          </a:p>
          <a:p>
            <a:pPr lvl="1" eaLnBrk="1" hangingPunct="1"/>
            <a:r>
              <a:rPr lang="nl-NL" dirty="0"/>
              <a:t>Geven van de les</a:t>
            </a:r>
          </a:p>
          <a:p>
            <a:pPr lvl="1" eaLnBrk="1" hangingPunct="1"/>
            <a:r>
              <a:rPr lang="nl-NL" dirty="0"/>
              <a:t>Non verbale communicatie</a:t>
            </a:r>
          </a:p>
          <a:p>
            <a:pPr lvl="1" eaLnBrk="1" hangingPunct="1"/>
            <a:r>
              <a:rPr lang="nl-NL" dirty="0"/>
              <a:t>Werken aan je persoonlijke leerbehoefte</a:t>
            </a:r>
          </a:p>
          <a:p>
            <a:pPr eaLnBrk="1" hangingPunct="1"/>
            <a:endParaRPr lang="nl-NL" dirty="0"/>
          </a:p>
          <a:p>
            <a:pPr eaLnBrk="1" hangingPunct="1"/>
            <a:r>
              <a:rPr lang="nl-NL" dirty="0"/>
              <a:t>Op welke leerbehoefte wil je inzoomen voor jezelf?</a:t>
            </a:r>
          </a:p>
        </p:txBody>
      </p:sp>
      <p:sp>
        <p:nvSpPr>
          <p:cNvPr id="52228" name="Tekstvak 7"/>
          <p:cNvSpPr txBox="1">
            <a:spLocks noChangeArrowheads="1"/>
          </p:cNvSpPr>
          <p:nvPr/>
        </p:nvSpPr>
        <p:spPr bwMode="auto">
          <a:xfrm>
            <a:off x="5112639" y="2502965"/>
            <a:ext cx="4830763" cy="13858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marL="457200" indent="-457200">
              <a:buFont typeface="Arial" charset="0"/>
              <a:buChar char="•"/>
            </a:pPr>
            <a:r>
              <a:rPr lang="nl-NL" sz="2800" b="1" dirty="0">
                <a:solidFill>
                  <a:srgbClr val="0F6AB3"/>
                </a:solidFill>
              </a:rPr>
              <a:t>TOP</a:t>
            </a:r>
          </a:p>
          <a:p>
            <a:pPr marL="457200" indent="-457200">
              <a:buFont typeface="Arial" charset="0"/>
              <a:buChar char="•"/>
            </a:pPr>
            <a:r>
              <a:rPr lang="nl-NL" sz="2800" b="1" dirty="0">
                <a:solidFill>
                  <a:srgbClr val="0F6AB3"/>
                </a:solidFill>
              </a:rPr>
              <a:t>TIP</a:t>
            </a:r>
          </a:p>
          <a:p>
            <a:pPr marL="457200" indent="-457200">
              <a:buFont typeface="Arial" charset="0"/>
              <a:buChar char="•"/>
            </a:pPr>
            <a:r>
              <a:rPr lang="nl-NL" sz="2800" b="1" dirty="0">
                <a:solidFill>
                  <a:srgbClr val="0F6AB3"/>
                </a:solidFill>
              </a:rPr>
              <a:t>TOP</a:t>
            </a:r>
            <a:endParaRPr lang="nl-NL" sz="1600" b="1" dirty="0">
              <a:solidFill>
                <a:srgbClr val="0F6AB3"/>
              </a:solidFill>
            </a:endParaRPr>
          </a:p>
        </p:txBody>
      </p:sp>
      <p:pic>
        <p:nvPicPr>
          <p:cNvPr id="3" name="Afbeelding 2">
            <a:extLst>
              <a:ext uri="{FF2B5EF4-FFF2-40B4-BE49-F238E27FC236}">
                <a16:creationId xmlns:a16="http://schemas.microsoft.com/office/drawing/2014/main" id="{2EE8E7E0-6FE8-169D-7CBA-19BC1D9470CC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527482" y="2811970"/>
            <a:ext cx="5476875" cy="3648075"/>
          </a:xfrm>
          <a:prstGeom prst="rect">
            <a:avLst/>
          </a:prstGeom>
        </p:spPr>
      </p:pic>
      <p:sp>
        <p:nvSpPr>
          <p:cNvPr id="4" name="Tijdelijke aanduiding voor voettekst 3">
            <a:extLst>
              <a:ext uri="{FF2B5EF4-FFF2-40B4-BE49-F238E27FC236}">
                <a16:creationId xmlns:a16="http://schemas.microsoft.com/office/drawing/2014/main" id="{1EEDE372-E950-FA6C-7F2F-192231DEEA4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nl-NL"/>
              <a:t>NOB 2I Losser 2024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273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 dirty="0"/>
              <a:t>Groepsindeling</a:t>
            </a:r>
          </a:p>
        </p:txBody>
      </p:sp>
      <p:graphicFrame>
        <p:nvGraphicFramePr>
          <p:cNvPr id="6" name="Tabel 7">
            <a:extLst>
              <a:ext uri="{FF2B5EF4-FFF2-40B4-BE49-F238E27FC236}">
                <a16:creationId xmlns:a16="http://schemas.microsoft.com/office/drawing/2014/main" id="{E90B88FE-BD06-4FBF-AF83-F0BA41BCDDCB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781727215"/>
              </p:ext>
            </p:extLst>
          </p:nvPr>
        </p:nvGraphicFramePr>
        <p:xfrm>
          <a:off x="2600696" y="1426582"/>
          <a:ext cx="7170321" cy="5066293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330461">
                  <a:extLst>
                    <a:ext uri="{9D8B030D-6E8A-4147-A177-3AD203B41FA5}">
                      <a16:colId xmlns:a16="http://schemas.microsoft.com/office/drawing/2014/main" val="2789214617"/>
                    </a:ext>
                  </a:extLst>
                </a:gridCol>
                <a:gridCol w="2364602">
                  <a:extLst>
                    <a:ext uri="{9D8B030D-6E8A-4147-A177-3AD203B41FA5}">
                      <a16:colId xmlns:a16="http://schemas.microsoft.com/office/drawing/2014/main" val="2409428787"/>
                    </a:ext>
                  </a:extLst>
                </a:gridCol>
                <a:gridCol w="2475258">
                  <a:extLst>
                    <a:ext uri="{9D8B030D-6E8A-4147-A177-3AD203B41FA5}">
                      <a16:colId xmlns:a16="http://schemas.microsoft.com/office/drawing/2014/main" val="1836861360"/>
                    </a:ext>
                  </a:extLst>
                </a:gridCol>
              </a:tblGrid>
              <a:tr h="1310381">
                <a:tc>
                  <a:txBody>
                    <a:bodyPr/>
                    <a:lstStyle/>
                    <a:p>
                      <a:r>
                        <a:rPr lang="nl-NL" sz="2800" dirty="0"/>
                        <a:t>Groep 1   </a:t>
                      </a:r>
                      <a:r>
                        <a:rPr lang="nl-NL" sz="2000" dirty="0"/>
                        <a:t>(Keuken)</a:t>
                      </a:r>
                      <a:endParaRPr lang="nl-NL" sz="28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nl-NL" sz="2800" dirty="0"/>
                        <a:t>Groep 2 </a:t>
                      </a:r>
                      <a:r>
                        <a:rPr lang="nl-NL" sz="2000" dirty="0"/>
                        <a:t>(Plenaire ruimte)</a:t>
                      </a:r>
                      <a:endParaRPr lang="nl-NL" sz="2800" dirty="0"/>
                    </a:p>
                    <a:p>
                      <a:endParaRPr lang="nl-NL" sz="28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nl-NL" sz="2000" dirty="0"/>
                        <a:t>Groep 3</a:t>
                      </a:r>
                    </a:p>
                    <a:p>
                      <a:r>
                        <a:rPr lang="nl-NL" sz="2000" dirty="0"/>
                        <a:t>(Voorraad)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190539876"/>
                  </a:ext>
                </a:extLst>
              </a:tr>
              <a:tr h="543329">
                <a:tc>
                  <a:txBody>
                    <a:bodyPr/>
                    <a:lstStyle/>
                    <a:p>
                      <a:pPr algn="l" rtl="0" fontAlgn="ctr"/>
                      <a:r>
                        <a:rPr lang="nl-NL" sz="2800" b="0" i="0" u="none" strike="noStrike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</a:rPr>
                        <a:t>Harco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l" rtl="0" fontAlgn="ctr"/>
                      <a:r>
                        <a:rPr lang="nl-NL" sz="2800" b="0" i="0" u="none" strike="noStrike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</a:rPr>
                        <a:t>Daan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l" rtl="0" fontAlgn="ctr"/>
                      <a:r>
                        <a:rPr lang="nl-NL" sz="2800" b="0" i="0" u="none" strike="noStrike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</a:rPr>
                        <a:t>Brigitte</a:t>
                      </a:r>
                    </a:p>
                  </a:txBody>
                  <a:tcPr marL="9525" marR="9525" marT="9525" marB="0" anchor="ctr"/>
                </a:tc>
                <a:extLst>
                  <a:ext uri="{0D108BD9-81ED-4DB2-BD59-A6C34878D82A}">
                    <a16:rowId xmlns:a16="http://schemas.microsoft.com/office/drawing/2014/main" val="854542535"/>
                  </a:ext>
                </a:extLst>
              </a:tr>
              <a:tr h="543329">
                <a:tc>
                  <a:txBody>
                    <a:bodyPr/>
                    <a:lstStyle/>
                    <a:p>
                      <a:pPr algn="l" rtl="0" fontAlgn="ctr"/>
                      <a:r>
                        <a:rPr lang="nl-NL" sz="2800" b="0" i="0" u="none" strike="noStrike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</a:rPr>
                        <a:t>Jeroen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l" rtl="0" fontAlgn="ctr"/>
                      <a:r>
                        <a:rPr lang="nl-NL" sz="2800" b="0" i="0" u="none" strike="noStrike" dirty="0">
                          <a:solidFill>
                            <a:schemeClr val="tx1"/>
                          </a:solidFill>
                          <a:effectLst/>
                          <a:latin typeface="Calibri"/>
                        </a:rPr>
                        <a:t>Joey</a:t>
                      </a:r>
                      <a:endParaRPr lang="nl-NL" sz="2800" b="0" i="0" u="none" strike="noStrike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l" rtl="0" fontAlgn="ctr"/>
                      <a:r>
                        <a:rPr lang="nl-NL" sz="2800" b="0" i="0" u="none" strike="noStrike" dirty="0">
                          <a:solidFill>
                            <a:schemeClr val="tx1"/>
                          </a:solidFill>
                          <a:effectLst/>
                          <a:latin typeface="Calibri"/>
                        </a:rPr>
                        <a:t>Justin</a:t>
                      </a:r>
                      <a:endParaRPr lang="nl-NL" sz="2800" b="0" i="0" u="none" strike="noStrike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/>
                </a:tc>
                <a:extLst>
                  <a:ext uri="{0D108BD9-81ED-4DB2-BD59-A6C34878D82A}">
                    <a16:rowId xmlns:a16="http://schemas.microsoft.com/office/drawing/2014/main" val="1620659680"/>
                  </a:ext>
                </a:extLst>
              </a:tr>
              <a:tr h="543329">
                <a:tc>
                  <a:txBody>
                    <a:bodyPr/>
                    <a:lstStyle/>
                    <a:p>
                      <a:pPr algn="l" rtl="0" fontAlgn="ctr"/>
                      <a:r>
                        <a:rPr lang="nl-NL" sz="2800" b="0" i="0" u="none" strike="noStrike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</a:rPr>
                        <a:t>Sander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nl-NL" sz="2800" b="0" i="0" u="none" strike="noStrike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</a:rPr>
                        <a:t>Rutger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l" rtl="0" fontAlgn="ctr"/>
                      <a:r>
                        <a:rPr lang="nl-NL" sz="2800" b="0" i="0" u="none" strike="noStrike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</a:rPr>
                        <a:t>Mark</a:t>
                      </a:r>
                    </a:p>
                  </a:txBody>
                  <a:tcPr marL="9525" marR="9525" marT="9525" marB="0" anchor="ctr"/>
                </a:tc>
                <a:extLst>
                  <a:ext uri="{0D108BD9-81ED-4DB2-BD59-A6C34878D82A}">
                    <a16:rowId xmlns:a16="http://schemas.microsoft.com/office/drawing/2014/main" val="1744001830"/>
                  </a:ext>
                </a:extLst>
              </a:tr>
              <a:tr h="543329">
                <a:tc>
                  <a:txBody>
                    <a:bodyPr/>
                    <a:lstStyle/>
                    <a:p>
                      <a:pPr algn="l" fontAlgn="b"/>
                      <a:endParaRPr lang="nl-NL" sz="2800" b="0" i="0" u="none" strike="noStrike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rtl="0" fontAlgn="ctr"/>
                      <a:endParaRPr lang="nl-NL" sz="2800" b="0" i="0" u="none" strike="noStrike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l" fontAlgn="b"/>
                      <a:endParaRPr lang="nl-NL" sz="2800" b="0" i="0" u="none" strike="noStrike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extLst>
                  <a:ext uri="{0D108BD9-81ED-4DB2-BD59-A6C34878D82A}">
                    <a16:rowId xmlns:a16="http://schemas.microsoft.com/office/drawing/2014/main" val="2390133100"/>
                  </a:ext>
                </a:extLst>
              </a:tr>
              <a:tr h="560503">
                <a:tc>
                  <a:txBody>
                    <a:bodyPr/>
                    <a:lstStyle/>
                    <a:p>
                      <a:r>
                        <a:rPr lang="nl-NL" sz="2800" b="1" dirty="0"/>
                        <a:t>Begeleiders: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nl-NL" sz="28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nl-NL" sz="2800" b="1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42443099"/>
                  </a:ext>
                </a:extLst>
              </a:tr>
              <a:tr h="1022093">
                <a:tc>
                  <a:txBody>
                    <a:bodyPr/>
                    <a:lstStyle/>
                    <a:p>
                      <a:r>
                        <a:rPr lang="nl-NL" sz="2800" dirty="0">
                          <a:solidFill>
                            <a:srgbClr val="0070C0"/>
                          </a:solidFill>
                        </a:rPr>
                        <a:t>Marco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nl-NL" sz="2800" dirty="0">
                          <a:solidFill>
                            <a:srgbClr val="0070C0"/>
                          </a:solidFill>
                        </a:rPr>
                        <a:t>Rob</a:t>
                      </a:r>
                    </a:p>
                    <a:p>
                      <a:endParaRPr lang="nl-NL" sz="2800" dirty="0">
                        <a:solidFill>
                          <a:srgbClr val="0070C0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nl-NL" sz="2800" dirty="0">
                          <a:solidFill>
                            <a:srgbClr val="0070C0"/>
                          </a:solidFill>
                        </a:rPr>
                        <a:t>Kasper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111427759"/>
                  </a:ext>
                </a:extLst>
              </a:tr>
            </a:tbl>
          </a:graphicData>
        </a:graphic>
      </p:graphicFrame>
      <p:sp>
        <p:nvSpPr>
          <p:cNvPr id="2" name="Tijdelijke aanduiding voor voettekst 1">
            <a:extLst>
              <a:ext uri="{FF2B5EF4-FFF2-40B4-BE49-F238E27FC236}">
                <a16:creationId xmlns:a16="http://schemas.microsoft.com/office/drawing/2014/main" id="{375D9EA1-9644-B6EF-1F21-D6A469CB10E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nl-NL"/>
              <a:t>NOB 2I Losser 2024</a:t>
            </a:r>
            <a:endParaRPr lang="nl-NL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09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nl-NL" dirty="0"/>
              <a:t>Gelukkig hebben we de foto’s nog!</a:t>
            </a:r>
          </a:p>
        </p:txBody>
      </p:sp>
      <p:sp>
        <p:nvSpPr>
          <p:cNvPr id="17410" name="Tijdelijke aanduiding voor inhoud 2"/>
          <p:cNvSpPr>
            <a:spLocks noGrp="1"/>
          </p:cNvSpPr>
          <p:nvPr>
            <p:ph idx="1"/>
          </p:nvPr>
        </p:nvSpPr>
        <p:spPr>
          <a:xfrm>
            <a:off x="411479" y="1581785"/>
            <a:ext cx="6696457" cy="4846108"/>
          </a:xfrm>
        </p:spPr>
        <p:txBody>
          <a:bodyPr/>
          <a:lstStyle/>
          <a:p>
            <a:pPr eaLnBrk="1" hangingPunct="1"/>
            <a:r>
              <a:rPr lang="nl-NL" sz="3600" dirty="0"/>
              <a:t>Bekijk de foto’s van de afgelopen </a:t>
            </a:r>
            <a:r>
              <a:rPr lang="nl-NL" sz="3600" dirty="0" err="1"/>
              <a:t>zwembadles</a:t>
            </a:r>
            <a:r>
              <a:rPr lang="nl-NL" sz="3600" dirty="0"/>
              <a:t>. </a:t>
            </a:r>
          </a:p>
          <a:p>
            <a:pPr eaLnBrk="1" hangingPunct="1"/>
            <a:endParaRPr lang="nl-NL" sz="3600" dirty="0"/>
          </a:p>
          <a:p>
            <a:pPr eaLnBrk="1" hangingPunct="1"/>
            <a:r>
              <a:rPr lang="nl-NL" sz="3600" dirty="0"/>
              <a:t>Wat valt je op? </a:t>
            </a:r>
          </a:p>
          <a:p>
            <a:pPr eaLnBrk="1" hangingPunct="1"/>
            <a:endParaRPr lang="nl-NL" sz="3600" dirty="0"/>
          </a:p>
          <a:p>
            <a:pPr marL="0" indent="0" eaLnBrk="1" hangingPunct="1">
              <a:buNone/>
            </a:pPr>
            <a:r>
              <a:rPr lang="nl-NL" sz="3600" dirty="0"/>
              <a:t>1) Schrijf je gedachte onder de foto, in steekwoorden. </a:t>
            </a:r>
          </a:p>
          <a:p>
            <a:pPr marL="0" indent="0" eaLnBrk="1" hangingPunct="1">
              <a:buNone/>
            </a:pPr>
            <a:r>
              <a:rPr lang="nl-NL" dirty="0"/>
              <a:t>  (Mag van alles zijn, niks is fout)</a:t>
            </a:r>
          </a:p>
          <a:p>
            <a:pPr marL="0" indent="0" algn="r" eaLnBrk="1" hangingPunct="1">
              <a:buNone/>
            </a:pPr>
            <a:br>
              <a:rPr lang="nl-NL" sz="3600" dirty="0"/>
            </a:br>
            <a:r>
              <a:rPr lang="nl-NL" sz="3600" dirty="0"/>
              <a:t>						</a:t>
            </a:r>
            <a:r>
              <a:rPr lang="nl-NL" sz="3600" dirty="0">
                <a:solidFill>
                  <a:srgbClr val="F88044"/>
                </a:solidFill>
              </a:rPr>
              <a:t>Individueel / 15 minuten</a:t>
            </a:r>
          </a:p>
        </p:txBody>
      </p:sp>
      <p:pic>
        <p:nvPicPr>
          <p:cNvPr id="3" name="Afbeelding 2">
            <a:extLst>
              <a:ext uri="{FF2B5EF4-FFF2-40B4-BE49-F238E27FC236}">
                <a16:creationId xmlns:a16="http://schemas.microsoft.com/office/drawing/2014/main" id="{4AD1C4B1-3F9A-B2DC-871B-97F6650BDA9B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288590" y="785282"/>
            <a:ext cx="498475" cy="4984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6" name="Afbeelding 5">
            <a:extLst>
              <a:ext uri="{FF2B5EF4-FFF2-40B4-BE49-F238E27FC236}">
                <a16:creationId xmlns:a16="http://schemas.microsoft.com/office/drawing/2014/main" id="{E386FE18-D8F4-C93D-3713-3629A3192DA7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394506" y="1536192"/>
            <a:ext cx="5687766" cy="4736592"/>
          </a:xfrm>
          <a:prstGeom prst="rect">
            <a:avLst/>
          </a:prstGeom>
        </p:spPr>
      </p:pic>
      <p:sp>
        <p:nvSpPr>
          <p:cNvPr id="7" name="Tijdelijke aanduiding voor voettekst 6">
            <a:extLst>
              <a:ext uri="{FF2B5EF4-FFF2-40B4-BE49-F238E27FC236}">
                <a16:creationId xmlns:a16="http://schemas.microsoft.com/office/drawing/2014/main" id="{865B7220-D61D-E536-C9B4-9F04ED745C4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nl-NL"/>
              <a:t>NOB 2I Losser 2024</a:t>
            </a:r>
            <a:endParaRPr lang="nl-NL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57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algn="ctr" eaLnBrk="1" hangingPunct="1"/>
            <a:r>
              <a:rPr lang="nl-NL" dirty="0"/>
              <a:t>En nu gaan we de diepte in…..</a:t>
            </a:r>
          </a:p>
        </p:txBody>
      </p:sp>
      <p:sp>
        <p:nvSpPr>
          <p:cNvPr id="3075" name="Rectangle 3"/>
          <p:cNvSpPr>
            <a:spLocks noGrp="1" noChangeArrowheads="1"/>
          </p:cNvSpPr>
          <p:nvPr>
            <p:ph sz="half" idx="1"/>
          </p:nvPr>
        </p:nvSpPr>
        <p:spPr>
          <a:xfrm>
            <a:off x="838200" y="1690687"/>
            <a:ext cx="10354733" cy="4710113"/>
          </a:xfrm>
        </p:spPr>
        <p:txBody>
          <a:bodyPr>
            <a:noAutofit/>
          </a:bodyPr>
          <a:lstStyle/>
          <a:p>
            <a:pPr eaLnBrk="1" hangingPunct="1"/>
            <a:r>
              <a:rPr lang="nl-NL" sz="3600" dirty="0"/>
              <a:t>Toets de foto’s nu aan de hand van de </a:t>
            </a:r>
            <a:r>
              <a:rPr lang="nl-NL" sz="3600" b="1" u="sng" dirty="0">
                <a:solidFill>
                  <a:srgbClr val="FF0000"/>
                </a:solidFill>
              </a:rPr>
              <a:t>rode draad</a:t>
            </a:r>
            <a:r>
              <a:rPr lang="nl-NL" sz="3600" dirty="0"/>
              <a:t>.</a:t>
            </a:r>
          </a:p>
          <a:p>
            <a:pPr marL="0" indent="0" eaLnBrk="1" hangingPunct="1">
              <a:buNone/>
            </a:pPr>
            <a:endParaRPr lang="nl-NL" sz="3600" dirty="0"/>
          </a:p>
          <a:p>
            <a:pPr eaLnBrk="1" hangingPunct="1"/>
            <a:r>
              <a:rPr lang="nl-NL" sz="3600" dirty="0"/>
              <a:t>Kan je op de foto’s al bepaald gedrag herkennen of mis je juist bepaald gedrag op de foto’s? </a:t>
            </a:r>
          </a:p>
          <a:p>
            <a:pPr eaLnBrk="1" hangingPunct="1"/>
            <a:endParaRPr lang="nl-NL" sz="3600" dirty="0"/>
          </a:p>
          <a:p>
            <a:pPr marL="0" indent="0" eaLnBrk="1" hangingPunct="1">
              <a:buNone/>
            </a:pPr>
            <a:r>
              <a:rPr lang="nl-NL" sz="3600" dirty="0"/>
              <a:t> 	Noteer onder de foto’s welk gedrag je ziet of mist.</a:t>
            </a:r>
          </a:p>
          <a:p>
            <a:pPr marL="0" indent="0" eaLnBrk="1" hangingPunct="1">
              <a:buNone/>
            </a:pPr>
            <a:r>
              <a:rPr lang="nl-NL" sz="3600" dirty="0"/>
              <a:t>							</a:t>
            </a:r>
          </a:p>
          <a:p>
            <a:pPr marL="0" indent="0" algn="r" eaLnBrk="1" hangingPunct="1">
              <a:buNone/>
            </a:pPr>
            <a:r>
              <a:rPr lang="nl-NL" sz="3600" dirty="0">
                <a:solidFill>
                  <a:srgbClr val="F88044"/>
                </a:solidFill>
              </a:rPr>
              <a:t>Individueel / 20 minuten</a:t>
            </a:r>
          </a:p>
        </p:txBody>
      </p:sp>
      <p:pic>
        <p:nvPicPr>
          <p:cNvPr id="2" name="Afbeelding 1">
            <a:extLst>
              <a:ext uri="{FF2B5EF4-FFF2-40B4-BE49-F238E27FC236}">
                <a16:creationId xmlns:a16="http://schemas.microsoft.com/office/drawing/2014/main" id="{216AC09A-E4D6-5203-591C-E37361C4C879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239163" y="760568"/>
            <a:ext cx="498475" cy="4984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3" name="Tijdelijke aanduiding voor voettekst 2">
            <a:extLst>
              <a:ext uri="{FF2B5EF4-FFF2-40B4-BE49-F238E27FC236}">
                <a16:creationId xmlns:a16="http://schemas.microsoft.com/office/drawing/2014/main" id="{B6D08B49-EBC0-2FCA-BFBA-2FFBA16018B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nl-NL"/>
              <a:t>NOB 2I Losser 2024</a:t>
            </a: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57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algn="ctr" eaLnBrk="1" hangingPunct="1"/>
            <a:r>
              <a:rPr lang="nl-NL" dirty="0"/>
              <a:t>En we dalen nog verder af…..</a:t>
            </a:r>
          </a:p>
        </p:txBody>
      </p:sp>
      <p:sp>
        <p:nvSpPr>
          <p:cNvPr id="3075" name="Rectangle 3"/>
          <p:cNvSpPr>
            <a:spLocks noGrp="1" noChangeArrowheads="1"/>
          </p:cNvSpPr>
          <p:nvPr>
            <p:ph sz="half" idx="1"/>
          </p:nvPr>
        </p:nvSpPr>
        <p:spPr>
          <a:xfrm>
            <a:off x="838200" y="1690687"/>
            <a:ext cx="10354733" cy="4879445"/>
          </a:xfrm>
        </p:spPr>
        <p:txBody>
          <a:bodyPr>
            <a:normAutofit/>
          </a:bodyPr>
          <a:lstStyle/>
          <a:p>
            <a:pPr eaLnBrk="1" hangingPunct="1"/>
            <a:r>
              <a:rPr lang="nl-NL" dirty="0"/>
              <a:t>Als we nu </a:t>
            </a:r>
            <a:r>
              <a:rPr lang="nl-NL" dirty="0" err="1"/>
              <a:t>Scaffolding</a:t>
            </a:r>
            <a:r>
              <a:rPr lang="nl-NL" dirty="0"/>
              <a:t> / </a:t>
            </a:r>
            <a:r>
              <a:rPr lang="nl-NL" dirty="0" err="1"/>
              <a:t>Modeling</a:t>
            </a:r>
            <a:r>
              <a:rPr lang="nl-NL" dirty="0"/>
              <a:t> / </a:t>
            </a:r>
            <a:r>
              <a:rPr lang="nl-NL" dirty="0" err="1"/>
              <a:t>Shaping</a:t>
            </a:r>
            <a:r>
              <a:rPr lang="nl-NL" dirty="0"/>
              <a:t> erbij halen. </a:t>
            </a:r>
          </a:p>
          <a:p>
            <a:pPr marL="0" indent="0" eaLnBrk="1" hangingPunct="1">
              <a:buNone/>
            </a:pPr>
            <a:endParaRPr lang="nl-NL" dirty="0"/>
          </a:p>
          <a:p>
            <a:pPr eaLnBrk="1" hangingPunct="1"/>
            <a:r>
              <a:rPr lang="nl-NL" dirty="0"/>
              <a:t>Kan je op de foto’s benoemen waar je wat ziet, of juist niet? </a:t>
            </a:r>
          </a:p>
          <a:p>
            <a:pPr eaLnBrk="1" hangingPunct="1"/>
            <a:endParaRPr lang="nl-NL" dirty="0"/>
          </a:p>
          <a:p>
            <a:pPr eaLnBrk="1" hangingPunct="1"/>
            <a:r>
              <a:rPr lang="nl-NL" dirty="0"/>
              <a:t>Noteer onder de foto’s welk gedrag je ziet of mist.</a:t>
            </a:r>
          </a:p>
          <a:p>
            <a:pPr eaLnBrk="1" hangingPunct="1"/>
            <a:endParaRPr lang="nl-NL" dirty="0"/>
          </a:p>
          <a:p>
            <a:pPr marL="0" indent="0" eaLnBrk="1" hangingPunct="1">
              <a:buNone/>
            </a:pPr>
            <a:r>
              <a:rPr lang="nl-NL" dirty="0"/>
              <a:t>							</a:t>
            </a:r>
          </a:p>
          <a:p>
            <a:pPr marL="0" indent="0" algn="r" eaLnBrk="1" hangingPunct="1">
              <a:buNone/>
            </a:pPr>
            <a:r>
              <a:rPr lang="nl-NL" dirty="0">
                <a:solidFill>
                  <a:srgbClr val="F88044"/>
                </a:solidFill>
              </a:rPr>
              <a:t>Individueel / 20 minuten</a:t>
            </a:r>
          </a:p>
        </p:txBody>
      </p:sp>
      <p:pic>
        <p:nvPicPr>
          <p:cNvPr id="2" name="Afbeelding 1">
            <a:extLst>
              <a:ext uri="{FF2B5EF4-FFF2-40B4-BE49-F238E27FC236}">
                <a16:creationId xmlns:a16="http://schemas.microsoft.com/office/drawing/2014/main" id="{CA07827E-565C-D8E3-C378-5F256CA59EFD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251520" y="674071"/>
            <a:ext cx="498475" cy="4984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3" name="Tijdelijke aanduiding voor voettekst 2">
            <a:extLst>
              <a:ext uri="{FF2B5EF4-FFF2-40B4-BE49-F238E27FC236}">
                <a16:creationId xmlns:a16="http://schemas.microsoft.com/office/drawing/2014/main" id="{14BDEA6D-3BAA-6DBD-1C1C-222B03352AA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nl-NL"/>
              <a:t>NOB 2I Losser 2024</a:t>
            </a:r>
          </a:p>
        </p:txBody>
      </p:sp>
    </p:spTree>
    <p:extLst>
      <p:ext uri="{BB962C8B-B14F-4D97-AF65-F5344CB8AC3E}">
        <p14:creationId xmlns:p14="http://schemas.microsoft.com/office/powerpoint/2010/main" val="3327856637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57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algn="ctr" eaLnBrk="1" hangingPunct="1"/>
            <a:r>
              <a:rPr lang="nl-NL" dirty="0"/>
              <a:t>En terug naar de oppervlakte</a:t>
            </a:r>
          </a:p>
        </p:txBody>
      </p:sp>
      <p:sp>
        <p:nvSpPr>
          <p:cNvPr id="3075" name="Rectangle 3"/>
          <p:cNvSpPr>
            <a:spLocks noGrp="1" noChangeArrowheads="1"/>
          </p:cNvSpPr>
          <p:nvPr>
            <p:ph sz="half" idx="1"/>
          </p:nvPr>
        </p:nvSpPr>
        <p:spPr>
          <a:xfrm>
            <a:off x="838201" y="1690687"/>
            <a:ext cx="6355080" cy="4879445"/>
          </a:xfrm>
        </p:spPr>
        <p:txBody>
          <a:bodyPr>
            <a:normAutofit fontScale="92500"/>
          </a:bodyPr>
          <a:lstStyle/>
          <a:p>
            <a:pPr eaLnBrk="1" hangingPunct="1"/>
            <a:r>
              <a:rPr lang="nl-NL" dirty="0"/>
              <a:t>Conclusie:</a:t>
            </a:r>
          </a:p>
          <a:p>
            <a:pPr marL="0" indent="0" eaLnBrk="1" hangingPunct="1">
              <a:buNone/>
            </a:pPr>
            <a:endParaRPr lang="nl-NL" dirty="0"/>
          </a:p>
          <a:p>
            <a:pPr eaLnBrk="1" hangingPunct="1"/>
            <a:r>
              <a:rPr lang="nl-NL" dirty="0"/>
              <a:t>Heb je het gedrag en </a:t>
            </a:r>
            <a:r>
              <a:rPr lang="nl-NL" dirty="0" err="1"/>
              <a:t>Scaffolding</a:t>
            </a:r>
            <a:r>
              <a:rPr lang="nl-NL" dirty="0"/>
              <a:t> / </a:t>
            </a:r>
            <a:r>
              <a:rPr lang="nl-NL" dirty="0" err="1"/>
              <a:t>Modeling</a:t>
            </a:r>
            <a:r>
              <a:rPr lang="nl-NL" dirty="0"/>
              <a:t> / </a:t>
            </a:r>
            <a:r>
              <a:rPr lang="nl-NL" dirty="0" err="1"/>
              <a:t>Shaping</a:t>
            </a:r>
            <a:r>
              <a:rPr lang="nl-NL" dirty="0"/>
              <a:t> al in je systeem zitten?</a:t>
            </a:r>
          </a:p>
          <a:p>
            <a:pPr eaLnBrk="1" hangingPunct="1"/>
            <a:endParaRPr lang="nl-NL" dirty="0"/>
          </a:p>
          <a:p>
            <a:pPr eaLnBrk="1" hangingPunct="1"/>
            <a:r>
              <a:rPr lang="nl-NL" dirty="0"/>
              <a:t>Waar wil je jezelf nog meer in ontwikkelen?</a:t>
            </a:r>
          </a:p>
          <a:p>
            <a:pPr eaLnBrk="1" hangingPunct="1"/>
            <a:endParaRPr lang="nl-NL" dirty="0"/>
          </a:p>
          <a:p>
            <a:pPr eaLnBrk="1" hangingPunct="1"/>
            <a:r>
              <a:rPr lang="nl-NL" dirty="0"/>
              <a:t>Schrijf je leerpunten op</a:t>
            </a:r>
          </a:p>
          <a:p>
            <a:pPr marL="0" indent="0" eaLnBrk="1" hangingPunct="1">
              <a:buNone/>
            </a:pPr>
            <a:endParaRPr lang="nl-NL" dirty="0"/>
          </a:p>
          <a:p>
            <a:pPr marL="0" indent="0" eaLnBrk="1" hangingPunct="1">
              <a:buNone/>
            </a:pPr>
            <a:r>
              <a:rPr lang="nl-NL" dirty="0">
                <a:solidFill>
                  <a:srgbClr val="F88044"/>
                </a:solidFill>
              </a:rPr>
              <a:t> 5 minuten</a:t>
            </a:r>
          </a:p>
        </p:txBody>
      </p:sp>
      <p:pic>
        <p:nvPicPr>
          <p:cNvPr id="4" name="Picture 2" descr="Afbeeldingsresultaat voor onbewust onbekwaam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5888109" y="4836052"/>
            <a:ext cx="5826583" cy="173408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" name="Afbeelding 1">
            <a:extLst>
              <a:ext uri="{FF2B5EF4-FFF2-40B4-BE49-F238E27FC236}">
                <a16:creationId xmlns:a16="http://schemas.microsoft.com/office/drawing/2014/main" id="{99381E91-D7F0-01B2-2511-7395B135DA5A}"/>
              </a:ext>
            </a:extLst>
          </p:cNvPr>
          <p:cNvPicPr>
            <a:picLocks noChangeAspect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300948" y="723499"/>
            <a:ext cx="498475" cy="4984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3" name="Tijdelijke aanduiding voor voettekst 2">
            <a:extLst>
              <a:ext uri="{FF2B5EF4-FFF2-40B4-BE49-F238E27FC236}">
                <a16:creationId xmlns:a16="http://schemas.microsoft.com/office/drawing/2014/main" id="{E61929CC-0BF8-6EDF-B04C-B8B6ADE7554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nl-NL"/>
              <a:t>NOB 2I Losser 2024</a:t>
            </a:r>
          </a:p>
        </p:txBody>
      </p:sp>
      <p:pic>
        <p:nvPicPr>
          <p:cNvPr id="6" name="Afbeelding 5">
            <a:extLst>
              <a:ext uri="{FF2B5EF4-FFF2-40B4-BE49-F238E27FC236}">
                <a16:creationId xmlns:a16="http://schemas.microsoft.com/office/drawing/2014/main" id="{0BE57340-EE08-0D96-9D5B-B068680CA221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7159685" y="1377696"/>
            <a:ext cx="4850577" cy="330860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98171502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57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algn="ctr" eaLnBrk="1" hangingPunct="1"/>
            <a:r>
              <a:rPr lang="nl-NL" dirty="0"/>
              <a:t>Het stabiele platform</a:t>
            </a:r>
          </a:p>
        </p:txBody>
      </p:sp>
      <p:sp>
        <p:nvSpPr>
          <p:cNvPr id="3075" name="Rectangle 3"/>
          <p:cNvSpPr>
            <a:spLocks noGrp="1" noChangeArrowheads="1"/>
          </p:cNvSpPr>
          <p:nvPr>
            <p:ph sz="half" idx="1"/>
          </p:nvPr>
        </p:nvSpPr>
        <p:spPr>
          <a:xfrm>
            <a:off x="838201" y="1690687"/>
            <a:ext cx="5477256" cy="4879445"/>
          </a:xfrm>
        </p:spPr>
        <p:txBody>
          <a:bodyPr>
            <a:normAutofit lnSpcReduction="10000"/>
          </a:bodyPr>
          <a:lstStyle/>
          <a:p>
            <a:pPr eaLnBrk="1" hangingPunct="1"/>
            <a:r>
              <a:rPr lang="nl-NL" dirty="0"/>
              <a:t>Als duiker wil je stabiel in het water hangen.</a:t>
            </a:r>
          </a:p>
          <a:p>
            <a:pPr marL="0" indent="0" eaLnBrk="1" hangingPunct="1">
              <a:buNone/>
            </a:pPr>
            <a:endParaRPr lang="nl-NL" dirty="0"/>
          </a:p>
          <a:p>
            <a:pPr eaLnBrk="1" hangingPunct="1"/>
            <a:r>
              <a:rPr lang="nl-NL" dirty="0"/>
              <a:t>Welke 3 factoren zijn daarbij van belang en hoe kan je die beïnvloeden?</a:t>
            </a:r>
          </a:p>
          <a:p>
            <a:pPr marL="0" indent="0" eaLnBrk="1" hangingPunct="1">
              <a:buNone/>
            </a:pPr>
            <a:endParaRPr lang="nl-NL" dirty="0"/>
          </a:p>
          <a:p>
            <a:pPr eaLnBrk="1" hangingPunct="1"/>
            <a:r>
              <a:rPr lang="nl-NL" dirty="0"/>
              <a:t>Denk hier over na met je buddycursist en schrijf op een flap							</a:t>
            </a:r>
          </a:p>
          <a:p>
            <a:pPr marL="0" indent="0" algn="r" eaLnBrk="1" hangingPunct="1">
              <a:buNone/>
            </a:pPr>
            <a:r>
              <a:rPr lang="nl-NL" dirty="0">
                <a:solidFill>
                  <a:srgbClr val="F88044"/>
                </a:solidFill>
              </a:rPr>
              <a:t>Buddycursist / 15 minuten</a:t>
            </a:r>
          </a:p>
        </p:txBody>
      </p:sp>
      <p:pic>
        <p:nvPicPr>
          <p:cNvPr id="2" name="Afbeelding 1">
            <a:extLst>
              <a:ext uri="{FF2B5EF4-FFF2-40B4-BE49-F238E27FC236}">
                <a16:creationId xmlns:a16="http://schemas.microsoft.com/office/drawing/2014/main" id="{5E0E7A55-6B56-04E0-36A1-27D2C566472B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251520" y="587574"/>
            <a:ext cx="498475" cy="4984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4" name="Afbeelding 3">
            <a:extLst>
              <a:ext uri="{FF2B5EF4-FFF2-40B4-BE49-F238E27FC236}">
                <a16:creationId xmlns:a16="http://schemas.microsoft.com/office/drawing/2014/main" id="{411841FC-0B2E-C01B-F7A4-029C0C10942D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508028" y="1414272"/>
            <a:ext cx="5365893" cy="5187696"/>
          </a:xfrm>
          <a:prstGeom prst="rect">
            <a:avLst/>
          </a:prstGeom>
        </p:spPr>
      </p:pic>
      <p:sp>
        <p:nvSpPr>
          <p:cNvPr id="5" name="Tijdelijke aanduiding voor voettekst 4">
            <a:extLst>
              <a:ext uri="{FF2B5EF4-FFF2-40B4-BE49-F238E27FC236}">
                <a16:creationId xmlns:a16="http://schemas.microsoft.com/office/drawing/2014/main" id="{D2A7DD42-939D-639E-F51C-B1D8D5E2719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nl-NL"/>
              <a:t>NOB 2I Losser 2024</a:t>
            </a:r>
          </a:p>
        </p:txBody>
      </p:sp>
    </p:spTree>
    <p:extLst>
      <p:ext uri="{BB962C8B-B14F-4D97-AF65-F5344CB8AC3E}">
        <p14:creationId xmlns:p14="http://schemas.microsoft.com/office/powerpoint/2010/main" val="1670707185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57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algn="ctr" eaLnBrk="1" hangingPunct="1"/>
            <a:r>
              <a:rPr lang="nl-NL" dirty="0"/>
              <a:t>Het stabiele platform</a:t>
            </a:r>
            <a:br>
              <a:rPr lang="nl-NL" dirty="0"/>
            </a:br>
            <a:r>
              <a:rPr lang="nl-NL" dirty="0"/>
              <a:t>De andere twee factoren:</a:t>
            </a:r>
          </a:p>
        </p:txBody>
      </p:sp>
      <p:sp>
        <p:nvSpPr>
          <p:cNvPr id="3075" name="Rectangle 3"/>
          <p:cNvSpPr>
            <a:spLocks noGrp="1" noChangeArrowheads="1"/>
          </p:cNvSpPr>
          <p:nvPr>
            <p:ph sz="half" idx="1"/>
          </p:nvPr>
        </p:nvSpPr>
        <p:spPr>
          <a:xfrm>
            <a:off x="838200" y="1690687"/>
            <a:ext cx="10354733" cy="4879445"/>
          </a:xfrm>
        </p:spPr>
        <p:txBody>
          <a:bodyPr numCol="3">
            <a:normAutofit/>
          </a:bodyPr>
          <a:lstStyle/>
          <a:p>
            <a:pPr marL="0" indent="0" eaLnBrk="1" hangingPunct="1">
              <a:buNone/>
            </a:pPr>
            <a:r>
              <a:rPr lang="nl-NL" dirty="0"/>
              <a:t>Drijfvermogen</a:t>
            </a:r>
          </a:p>
          <a:p>
            <a:pPr marL="457200" lvl="1" indent="0" eaLnBrk="1" hangingPunct="1">
              <a:buNone/>
            </a:pPr>
            <a:endParaRPr lang="nl-NL" dirty="0"/>
          </a:p>
          <a:p>
            <a:pPr marL="0" indent="0" eaLnBrk="1" hangingPunct="1">
              <a:buNone/>
            </a:pPr>
            <a:endParaRPr lang="nl-NL" dirty="0"/>
          </a:p>
          <a:p>
            <a:pPr marL="0" indent="0" eaLnBrk="1" hangingPunct="1">
              <a:buNone/>
            </a:pPr>
            <a:endParaRPr lang="nl-NL" dirty="0"/>
          </a:p>
          <a:p>
            <a:pPr marL="0" indent="0" eaLnBrk="1" hangingPunct="1">
              <a:buNone/>
            </a:pPr>
            <a:endParaRPr lang="nl-NL" dirty="0"/>
          </a:p>
          <a:p>
            <a:pPr marL="0" indent="0" eaLnBrk="1" hangingPunct="1">
              <a:buNone/>
            </a:pPr>
            <a:endParaRPr lang="nl-NL" dirty="0"/>
          </a:p>
          <a:p>
            <a:pPr marL="0" indent="0" eaLnBrk="1" hangingPunct="1">
              <a:buNone/>
            </a:pPr>
            <a:endParaRPr lang="nl-NL" dirty="0"/>
          </a:p>
          <a:p>
            <a:pPr marL="0" indent="0" eaLnBrk="1" hangingPunct="1">
              <a:buNone/>
            </a:pPr>
            <a:endParaRPr lang="nl-NL" dirty="0"/>
          </a:p>
          <a:p>
            <a:pPr marL="0" indent="0" eaLnBrk="1" hangingPunct="1">
              <a:buNone/>
            </a:pPr>
            <a:endParaRPr lang="nl-NL" dirty="0"/>
          </a:p>
          <a:p>
            <a:pPr marL="0" indent="0" eaLnBrk="1" hangingPunct="1">
              <a:buNone/>
            </a:pPr>
            <a:r>
              <a:rPr lang="nl-NL" dirty="0"/>
              <a:t>Trim</a:t>
            </a:r>
          </a:p>
          <a:p>
            <a:pPr marL="0" indent="0" eaLnBrk="1" hangingPunct="1">
              <a:buNone/>
            </a:pPr>
            <a:endParaRPr lang="nl-NL" dirty="0"/>
          </a:p>
          <a:p>
            <a:pPr marL="0" indent="0" eaLnBrk="1" hangingPunct="1">
              <a:buNone/>
            </a:pPr>
            <a:endParaRPr lang="nl-NL" dirty="0"/>
          </a:p>
          <a:p>
            <a:pPr marL="0" indent="0" eaLnBrk="1" hangingPunct="1">
              <a:buNone/>
            </a:pPr>
            <a:endParaRPr lang="nl-NL" dirty="0"/>
          </a:p>
          <a:p>
            <a:pPr marL="0" indent="0" eaLnBrk="1" hangingPunct="1">
              <a:buNone/>
            </a:pPr>
            <a:endParaRPr lang="nl-NL" dirty="0"/>
          </a:p>
          <a:p>
            <a:pPr marL="0" indent="0" eaLnBrk="1" hangingPunct="1">
              <a:buNone/>
            </a:pPr>
            <a:endParaRPr lang="nl-NL" dirty="0"/>
          </a:p>
          <a:p>
            <a:pPr marL="0" indent="0" eaLnBrk="1" hangingPunct="1">
              <a:buNone/>
            </a:pPr>
            <a:endParaRPr lang="nl-NL" dirty="0"/>
          </a:p>
          <a:p>
            <a:pPr marL="0" indent="0" eaLnBrk="1" hangingPunct="1">
              <a:buNone/>
            </a:pPr>
            <a:endParaRPr lang="nl-NL" dirty="0"/>
          </a:p>
          <a:p>
            <a:pPr marL="0" indent="0" eaLnBrk="1" hangingPunct="1">
              <a:buNone/>
            </a:pPr>
            <a:endParaRPr lang="nl-NL" dirty="0"/>
          </a:p>
          <a:p>
            <a:pPr marL="0" indent="0" eaLnBrk="1" hangingPunct="1">
              <a:buNone/>
            </a:pPr>
            <a:r>
              <a:rPr lang="nl-NL" dirty="0"/>
              <a:t>Balans				</a:t>
            </a:r>
          </a:p>
        </p:txBody>
      </p:sp>
      <p:pic>
        <p:nvPicPr>
          <p:cNvPr id="3" name="Afbeelding 2">
            <a:extLst>
              <a:ext uri="{FF2B5EF4-FFF2-40B4-BE49-F238E27FC236}">
                <a16:creationId xmlns:a16="http://schemas.microsoft.com/office/drawing/2014/main" id="{0F217A9A-8F29-6407-6F8B-E6A5AF4E5C42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62345" y="1633728"/>
            <a:ext cx="5120887" cy="5224272"/>
          </a:xfrm>
          <a:prstGeom prst="rect">
            <a:avLst/>
          </a:prstGeom>
        </p:spPr>
      </p:pic>
      <p:pic>
        <p:nvPicPr>
          <p:cNvPr id="5" name="Afbeelding 4">
            <a:extLst>
              <a:ext uri="{FF2B5EF4-FFF2-40B4-BE49-F238E27FC236}">
                <a16:creationId xmlns:a16="http://schemas.microsoft.com/office/drawing/2014/main" id="{C33C8228-F737-0A57-0D18-2727AC8B8761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230112" y="1623966"/>
            <a:ext cx="5538216" cy="5234034"/>
          </a:xfrm>
          <a:prstGeom prst="rect">
            <a:avLst/>
          </a:prstGeom>
        </p:spPr>
      </p:pic>
      <p:sp>
        <p:nvSpPr>
          <p:cNvPr id="6" name="Tijdelijke aanduiding voor voettekst 5">
            <a:extLst>
              <a:ext uri="{FF2B5EF4-FFF2-40B4-BE49-F238E27FC236}">
                <a16:creationId xmlns:a16="http://schemas.microsoft.com/office/drawing/2014/main" id="{09B40775-2FEC-EE0F-532D-C1D5256FC23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nl-NL"/>
              <a:t>NOB 2I Losser 2024</a:t>
            </a:r>
          </a:p>
        </p:txBody>
      </p:sp>
    </p:spTree>
    <p:extLst>
      <p:ext uri="{BB962C8B-B14F-4D97-AF65-F5344CB8AC3E}">
        <p14:creationId xmlns:p14="http://schemas.microsoft.com/office/powerpoint/2010/main" val="1620091756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2225" name="Rectangle 2"/>
          <p:cNvSpPr>
            <a:spLocks noGrp="1" noChangeArrowheads="1"/>
          </p:cNvSpPr>
          <p:nvPr>
            <p:ph type="title"/>
          </p:nvPr>
        </p:nvSpPr>
        <p:spPr>
          <a:xfrm>
            <a:off x="838200" y="365125"/>
            <a:ext cx="10515600" cy="1325563"/>
          </a:xfrm>
        </p:spPr>
        <p:txBody>
          <a:bodyPr/>
          <a:lstStyle/>
          <a:p>
            <a:r>
              <a:rPr lang="nl-NL" altLang="nl-NL" dirty="0"/>
              <a:t>Inzetten kader</a:t>
            </a:r>
            <a:br>
              <a:rPr lang="nl-NL" altLang="nl-NL" dirty="0"/>
            </a:br>
            <a:r>
              <a:rPr lang="nl-NL" altLang="nl-NL" dirty="0"/>
              <a:t>(opdracht in 3 groepen)</a:t>
            </a:r>
          </a:p>
        </p:txBody>
      </p:sp>
      <p:sp>
        <p:nvSpPr>
          <p:cNvPr id="57347" name="Rectangle 3"/>
          <p:cNvSpPr>
            <a:spLocks noGrp="1" noChangeArrowheads="1"/>
          </p:cNvSpPr>
          <p:nvPr>
            <p:ph idx="1"/>
          </p:nvPr>
        </p:nvSpPr>
        <p:spPr>
          <a:xfrm>
            <a:off x="838200" y="1825625"/>
            <a:ext cx="10515600" cy="4351338"/>
          </a:xfrm>
        </p:spPr>
        <p:txBody>
          <a:bodyPr/>
          <a:lstStyle/>
          <a:p>
            <a:r>
              <a:rPr lang="nl-NL" altLang="nl-NL" dirty="0"/>
              <a:t>OPDRACHT:</a:t>
            </a:r>
          </a:p>
          <a:p>
            <a:r>
              <a:rPr lang="ja-JP" altLang="nl-NL" dirty="0"/>
              <a:t>“</a:t>
            </a:r>
            <a:r>
              <a:rPr lang="nl-NL" altLang="ja-JP" dirty="0"/>
              <a:t>Wat is de toegevoegde waarde van de inzet van kader in je lessituatie?</a:t>
            </a:r>
            <a:r>
              <a:rPr lang="ja-JP" altLang="nl-NL" dirty="0"/>
              <a:t>”</a:t>
            </a:r>
            <a:endParaRPr lang="nl-NL" altLang="ja-JP" dirty="0"/>
          </a:p>
          <a:p>
            <a:endParaRPr lang="nl-NL" altLang="ja-JP" dirty="0"/>
          </a:p>
          <a:p>
            <a:r>
              <a:rPr lang="nl-NL" altLang="ja-JP" dirty="0"/>
              <a:t>Welke types kader kun je inzetten?</a:t>
            </a:r>
          </a:p>
          <a:p>
            <a:r>
              <a:rPr lang="nl-NL" altLang="ja-JP" dirty="0"/>
              <a:t>Wanneer zet je kader in en waar?</a:t>
            </a:r>
          </a:p>
          <a:p>
            <a:r>
              <a:rPr lang="nl-NL" altLang="ja-JP" dirty="0"/>
              <a:t>Waarom zet je kader in?</a:t>
            </a:r>
          </a:p>
          <a:p>
            <a:r>
              <a:rPr lang="nl-NL" altLang="ja-JP" dirty="0"/>
              <a:t>Hoe ga jij dat aansturen?</a:t>
            </a:r>
          </a:p>
          <a:p>
            <a:r>
              <a:rPr lang="nl-NL" altLang="ja-JP" dirty="0"/>
              <a:t>Wat moeten zij doen (SMART)?</a:t>
            </a:r>
          </a:p>
          <a:p>
            <a:endParaRPr lang="nl-NL" altLang="ja-JP" dirty="0"/>
          </a:p>
          <a:p>
            <a:endParaRPr lang="nl-NL" altLang="nl-NL" dirty="0"/>
          </a:p>
        </p:txBody>
      </p:sp>
      <p:pic>
        <p:nvPicPr>
          <p:cNvPr id="6" name="Afbeelding 1"/>
          <p:cNvPicPr>
            <a:picLocks noChangeAspect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339725" y="1863725"/>
            <a:ext cx="498475" cy="4984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" name="Afbeelding 1">
            <a:extLst>
              <a:ext uri="{FF2B5EF4-FFF2-40B4-BE49-F238E27FC236}">
                <a16:creationId xmlns:a16="http://schemas.microsoft.com/office/drawing/2014/main" id="{084EEB1E-3343-4967-B8DC-5EF89DE43F9B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9400392" y="4536996"/>
            <a:ext cx="2143125" cy="2143125"/>
          </a:xfrm>
          <a:prstGeom prst="rect">
            <a:avLst/>
          </a:prstGeom>
        </p:spPr>
      </p:pic>
      <p:sp>
        <p:nvSpPr>
          <p:cNvPr id="3" name="Tekstvak 2">
            <a:extLst>
              <a:ext uri="{FF2B5EF4-FFF2-40B4-BE49-F238E27FC236}">
                <a16:creationId xmlns:a16="http://schemas.microsoft.com/office/drawing/2014/main" id="{E920523E-765E-294A-E97A-5AB19595CA95}"/>
              </a:ext>
            </a:extLst>
          </p:cNvPr>
          <p:cNvSpPr txBox="1"/>
          <p:nvPr/>
        </p:nvSpPr>
        <p:spPr>
          <a:xfrm>
            <a:off x="6519553" y="3429000"/>
            <a:ext cx="5517453" cy="110799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  <a:defRPr/>
            </a:pPr>
            <a:r>
              <a:rPr lang="nl-NL" altLang="nl-NL" sz="1600" dirty="0">
                <a:solidFill>
                  <a:srgbClr val="00B050"/>
                </a:solidFill>
              </a:rPr>
              <a:t>Stel een top-5 samen op sheet – 20 minuten</a:t>
            </a:r>
          </a:p>
          <a:p>
            <a:pPr marL="285750" indent="-285750">
              <a:buFont typeface="Arial" panose="020B0604020202020204" pitchFamily="34" charset="0"/>
              <a:buChar char="•"/>
              <a:defRPr/>
            </a:pPr>
            <a:r>
              <a:rPr lang="nl-NL" altLang="nl-NL" sz="1600" dirty="0">
                <a:solidFill>
                  <a:srgbClr val="00B050"/>
                </a:solidFill>
              </a:rPr>
              <a:t>Presenteer per groep – 5 min. per groep</a:t>
            </a:r>
          </a:p>
          <a:p>
            <a:pPr marL="285750" indent="-285750">
              <a:buFont typeface="Arial" panose="020B0604020202020204" pitchFamily="34" charset="0"/>
              <a:buChar char="•"/>
              <a:defRPr/>
            </a:pPr>
            <a:r>
              <a:rPr lang="nl-NL" altLang="nl-NL" sz="1600" dirty="0">
                <a:solidFill>
                  <a:srgbClr val="00B050"/>
                </a:solidFill>
              </a:rPr>
              <a:t>Verwerk je leerpunten in je verslag (iedereen) – 5 min.</a:t>
            </a:r>
          </a:p>
          <a:p>
            <a:endParaRPr lang="nl-NL" dirty="0"/>
          </a:p>
        </p:txBody>
      </p:sp>
      <p:sp>
        <p:nvSpPr>
          <p:cNvPr id="4" name="Tijdelijke aanduiding voor voettekst 3">
            <a:extLst>
              <a:ext uri="{FF2B5EF4-FFF2-40B4-BE49-F238E27FC236}">
                <a16:creationId xmlns:a16="http://schemas.microsoft.com/office/drawing/2014/main" id="{095EC0D2-E53D-DC0B-878E-B99798D193E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nl-NL"/>
              <a:t>NOB 2I Losser 2024</a:t>
            </a:r>
            <a:endParaRPr lang="nl-NL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jdelijke aanduiding voor voettekst 3">
            <a:extLst>
              <a:ext uri="{FF2B5EF4-FFF2-40B4-BE49-F238E27FC236}">
                <a16:creationId xmlns:a16="http://schemas.microsoft.com/office/drawing/2014/main" id="{DE85B13A-4DEA-E0A3-1302-E604AE327F8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nl-NL"/>
              <a:t>NOB 2I Losser 2024</a:t>
            </a:r>
            <a:endParaRPr lang="nl-NL" dirty="0"/>
          </a:p>
        </p:txBody>
      </p:sp>
      <p:pic>
        <p:nvPicPr>
          <p:cNvPr id="8" name="Afbeelding 7">
            <a:extLst>
              <a:ext uri="{FF2B5EF4-FFF2-40B4-BE49-F238E27FC236}">
                <a16:creationId xmlns:a16="http://schemas.microsoft.com/office/drawing/2014/main" id="{01FFD6F7-CBA1-0CDD-4397-A135A1D4AED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161784" y="1179574"/>
            <a:ext cx="6883911" cy="5030836"/>
          </a:xfrm>
          <a:prstGeom prst="rect">
            <a:avLst/>
          </a:prstGeom>
        </p:spPr>
      </p:pic>
      <p:pic>
        <p:nvPicPr>
          <p:cNvPr id="10" name="Afbeelding 9">
            <a:extLst>
              <a:ext uri="{FF2B5EF4-FFF2-40B4-BE49-F238E27FC236}">
                <a16:creationId xmlns:a16="http://schemas.microsoft.com/office/drawing/2014/main" id="{BEAC19DA-56EF-F11E-3AE7-D3BB55028958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5037621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11001994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0CBB6AE-D186-BD88-5FB1-C537CEA4204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jdelijke aanduiding voor voettekst 3">
            <a:extLst>
              <a:ext uri="{FF2B5EF4-FFF2-40B4-BE49-F238E27FC236}">
                <a16:creationId xmlns:a16="http://schemas.microsoft.com/office/drawing/2014/main" id="{91BDC994-C624-4B9D-0454-EDC82A6D957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nl-NL"/>
              <a:t>NOB 2I Losser 2024</a:t>
            </a:r>
            <a:endParaRPr lang="nl-NL" dirty="0"/>
          </a:p>
        </p:txBody>
      </p:sp>
      <p:pic>
        <p:nvPicPr>
          <p:cNvPr id="3" name="Afbeelding 2">
            <a:extLst>
              <a:ext uri="{FF2B5EF4-FFF2-40B4-BE49-F238E27FC236}">
                <a16:creationId xmlns:a16="http://schemas.microsoft.com/office/drawing/2014/main" id="{98C1FBB0-117F-817E-85EF-0072244B436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4503420" cy="6858000"/>
          </a:xfrm>
          <a:prstGeom prst="rect">
            <a:avLst/>
          </a:prstGeom>
        </p:spPr>
      </p:pic>
      <p:pic>
        <p:nvPicPr>
          <p:cNvPr id="7" name="Afbeelding 6">
            <a:extLst>
              <a:ext uri="{FF2B5EF4-FFF2-40B4-BE49-F238E27FC236}">
                <a16:creationId xmlns:a16="http://schemas.microsoft.com/office/drawing/2014/main" id="{72D11974-D6CB-8259-5350-3CDE2C4A8EDA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701522" y="0"/>
            <a:ext cx="6397275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59387683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FC0AF1A4-B123-468B-AE12-94BAA0FF50F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 dirty="0"/>
              <a:t>Opdracht briefing</a:t>
            </a:r>
          </a:p>
        </p:txBody>
      </p:sp>
      <p:sp>
        <p:nvSpPr>
          <p:cNvPr id="3" name="Tijdelijke aanduiding voor inhoud 3">
            <a:extLst>
              <a:ext uri="{FF2B5EF4-FFF2-40B4-BE49-F238E27FC236}">
                <a16:creationId xmlns:a16="http://schemas.microsoft.com/office/drawing/2014/main" id="{7705A21E-E4F6-6E68-0696-04F94043FA94}"/>
              </a:ext>
            </a:extLst>
          </p:cNvPr>
          <p:cNvSpPr txBox="1">
            <a:spLocks/>
          </p:cNvSpPr>
          <p:nvPr/>
        </p:nvSpPr>
        <p:spPr>
          <a:xfrm>
            <a:off x="346284" y="2445270"/>
            <a:ext cx="2761613" cy="1815882"/>
          </a:xfrm>
          <a:prstGeom prst="rect">
            <a:avLst/>
          </a:prstGeom>
        </p:spPr>
        <p:txBody>
          <a:bodyPr lIns="91440" tIns="45720" rIns="91440" bIns="45720" anchor="t"/>
          <a:lstStyle>
            <a:lvl1pPr marL="228600" indent="-228600" algn="l" rtl="0" eaLnBrk="0" fontAlgn="base" hangingPunct="0">
              <a:lnSpc>
                <a:spcPct val="90000"/>
              </a:lnSpc>
              <a:spcBef>
                <a:spcPts val="1000"/>
              </a:spcBef>
              <a:spcAft>
                <a:spcPct val="0"/>
              </a:spcAft>
              <a:buFont typeface="Arial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rtl="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rtl="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rtl="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charset="0"/>
              <a:buChar char="•"/>
              <a:defRPr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rtl="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charset="0"/>
              <a:buChar char="•"/>
              <a:defRPr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defTabSz="914400">
              <a:buNone/>
            </a:pPr>
            <a:r>
              <a:rPr lang="nl-NL" dirty="0"/>
              <a:t>Groep 1</a:t>
            </a:r>
          </a:p>
          <a:p>
            <a:pPr defTabSz="914400">
              <a:buBlip>
                <a:blip r:embed="rId3"/>
              </a:buBlip>
            </a:pPr>
            <a:r>
              <a:rPr lang="nl-NL" dirty="0">
                <a:ea typeface="Calibri"/>
                <a:cs typeface="Calibri"/>
              </a:rPr>
              <a:t>Justin</a:t>
            </a:r>
          </a:p>
          <a:p>
            <a:pPr defTabSz="914400">
              <a:buBlip>
                <a:blip r:embed="rId3"/>
              </a:buBlip>
            </a:pPr>
            <a:r>
              <a:rPr lang="nl-NL" dirty="0">
                <a:ea typeface="Calibri"/>
                <a:cs typeface="Calibri"/>
              </a:rPr>
              <a:t>Joey</a:t>
            </a:r>
          </a:p>
          <a:p>
            <a:pPr defTabSz="914400">
              <a:buBlip>
                <a:blip r:embed="rId3"/>
              </a:buBlip>
            </a:pPr>
            <a:r>
              <a:rPr lang="nl-NL" dirty="0">
                <a:ea typeface="Calibri"/>
                <a:cs typeface="Calibri"/>
              </a:rPr>
              <a:t>Sander</a:t>
            </a:r>
          </a:p>
          <a:p>
            <a:pPr defTabSz="914400"/>
            <a:endParaRPr lang="nl-NL" dirty="0">
              <a:ea typeface="Calibri"/>
              <a:cs typeface="Calibri"/>
            </a:endParaRPr>
          </a:p>
        </p:txBody>
      </p:sp>
      <p:sp>
        <p:nvSpPr>
          <p:cNvPr id="5" name="Tijdelijke aanduiding voor inhoud 5">
            <a:extLst>
              <a:ext uri="{FF2B5EF4-FFF2-40B4-BE49-F238E27FC236}">
                <a16:creationId xmlns:a16="http://schemas.microsoft.com/office/drawing/2014/main" id="{514F34BC-B260-B28D-529E-E887F9A0C01B}"/>
              </a:ext>
            </a:extLst>
          </p:cNvPr>
          <p:cNvSpPr txBox="1">
            <a:spLocks/>
          </p:cNvSpPr>
          <p:nvPr/>
        </p:nvSpPr>
        <p:spPr>
          <a:xfrm>
            <a:off x="2411271" y="2433078"/>
            <a:ext cx="2128652" cy="1815882"/>
          </a:xfrm>
          <a:prstGeom prst="rect">
            <a:avLst/>
          </a:prstGeom>
        </p:spPr>
        <p:txBody>
          <a:bodyPr lIns="91440" tIns="45720" rIns="91440" bIns="45720" anchor="t"/>
          <a:lstStyle>
            <a:lvl1pPr marL="228600" indent="-228600" algn="l" rtl="0" eaLnBrk="0" fontAlgn="base" hangingPunct="0">
              <a:lnSpc>
                <a:spcPct val="90000"/>
              </a:lnSpc>
              <a:spcBef>
                <a:spcPts val="1000"/>
              </a:spcBef>
              <a:spcAft>
                <a:spcPct val="0"/>
              </a:spcAft>
              <a:buFont typeface="Arial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rtl="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rtl="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rtl="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charset="0"/>
              <a:buChar char="•"/>
              <a:defRPr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rtl="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charset="0"/>
              <a:buChar char="•"/>
              <a:defRPr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defTabSz="914400">
              <a:buNone/>
            </a:pPr>
            <a:r>
              <a:rPr lang="nl-NL" dirty="0"/>
              <a:t>Groep 2</a:t>
            </a:r>
          </a:p>
          <a:p>
            <a:pPr defTabSz="914400">
              <a:buBlip>
                <a:blip r:embed="rId3"/>
              </a:buBlip>
            </a:pPr>
            <a:r>
              <a:rPr lang="nl-NL" dirty="0">
                <a:ea typeface="Calibri"/>
                <a:cs typeface="Calibri"/>
              </a:rPr>
              <a:t>Daan</a:t>
            </a:r>
            <a:endParaRPr lang="nl-NL" dirty="0"/>
          </a:p>
          <a:p>
            <a:pPr defTabSz="914400">
              <a:buBlip>
                <a:blip r:embed="rId3"/>
              </a:buBlip>
            </a:pPr>
            <a:r>
              <a:rPr lang="nl-NL" dirty="0">
                <a:ea typeface="Calibri"/>
                <a:cs typeface="Calibri"/>
              </a:rPr>
              <a:t>Brigitte</a:t>
            </a:r>
          </a:p>
          <a:p>
            <a:pPr defTabSz="914400">
              <a:buBlip>
                <a:blip r:embed="rId3"/>
              </a:buBlip>
            </a:pPr>
            <a:r>
              <a:rPr lang="nl-NL" dirty="0">
                <a:ea typeface="Calibri"/>
                <a:cs typeface="Calibri"/>
              </a:rPr>
              <a:t>Mark</a:t>
            </a:r>
          </a:p>
          <a:p>
            <a:pPr defTabSz="914400"/>
            <a:endParaRPr lang="nl-NL" dirty="0">
              <a:ea typeface="Calibri"/>
              <a:cs typeface="Calibri"/>
            </a:endParaRPr>
          </a:p>
        </p:txBody>
      </p:sp>
      <p:sp>
        <p:nvSpPr>
          <p:cNvPr id="6" name="Tijdelijke aanduiding voor inhoud 5">
            <a:extLst>
              <a:ext uri="{FF2B5EF4-FFF2-40B4-BE49-F238E27FC236}">
                <a16:creationId xmlns:a16="http://schemas.microsoft.com/office/drawing/2014/main" id="{3D2583FF-AF2F-B08E-BC43-713B2CA0EAA3}"/>
              </a:ext>
            </a:extLst>
          </p:cNvPr>
          <p:cNvSpPr txBox="1">
            <a:spLocks/>
          </p:cNvSpPr>
          <p:nvPr/>
        </p:nvSpPr>
        <p:spPr bwMode="auto">
          <a:xfrm>
            <a:off x="4288619" y="2396502"/>
            <a:ext cx="2128652" cy="181588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228600" indent="-228600" algn="l" rtl="0" eaLnBrk="0" fontAlgn="base" hangingPunct="0">
              <a:lnSpc>
                <a:spcPct val="90000"/>
              </a:lnSpc>
              <a:spcBef>
                <a:spcPts val="1000"/>
              </a:spcBef>
              <a:spcAft>
                <a:spcPct val="0"/>
              </a:spcAft>
              <a:buFont typeface="Arial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rtl="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rtl="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rtl="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charset="0"/>
              <a:buChar char="•"/>
              <a:defRPr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rtl="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charset="0"/>
              <a:buChar char="•"/>
              <a:defRPr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defTabSz="914400">
              <a:buNone/>
            </a:pPr>
            <a:r>
              <a:rPr lang="nl-NL" dirty="0"/>
              <a:t>Groep 3</a:t>
            </a:r>
          </a:p>
          <a:p>
            <a:pPr defTabSz="914400">
              <a:buBlip>
                <a:blip r:embed="rId3"/>
              </a:buBlip>
            </a:pPr>
            <a:r>
              <a:rPr lang="nl-NL" dirty="0"/>
              <a:t>Harco </a:t>
            </a:r>
            <a:endParaRPr lang="nl-NL" dirty="0">
              <a:ea typeface="Calibri"/>
              <a:cs typeface="Calibri"/>
            </a:endParaRPr>
          </a:p>
          <a:p>
            <a:pPr defTabSz="914400">
              <a:buBlip>
                <a:blip r:embed="rId3"/>
              </a:buBlip>
            </a:pPr>
            <a:r>
              <a:rPr lang="nl-NL" dirty="0">
                <a:ea typeface="Calibri"/>
                <a:cs typeface="Calibri"/>
              </a:rPr>
              <a:t>Rutger</a:t>
            </a:r>
          </a:p>
          <a:p>
            <a:pPr defTabSz="914400">
              <a:buBlip>
                <a:blip r:embed="rId3"/>
              </a:buBlip>
            </a:pPr>
            <a:r>
              <a:rPr lang="nl-NL" dirty="0">
                <a:ea typeface="Calibri"/>
                <a:cs typeface="Calibri"/>
              </a:rPr>
              <a:t>Jeroen</a:t>
            </a:r>
          </a:p>
          <a:p>
            <a:pPr defTabSz="914400"/>
            <a:endParaRPr lang="nl-NL" dirty="0">
              <a:ea typeface="Calibri"/>
              <a:cs typeface="Calibri"/>
            </a:endParaRPr>
          </a:p>
        </p:txBody>
      </p:sp>
      <p:pic>
        <p:nvPicPr>
          <p:cNvPr id="4" name="Afbeelding 3">
            <a:extLst>
              <a:ext uri="{FF2B5EF4-FFF2-40B4-BE49-F238E27FC236}">
                <a16:creationId xmlns:a16="http://schemas.microsoft.com/office/drawing/2014/main" id="{74EE7658-0499-1997-51A2-7AEE3ABC0243}"/>
              </a:ext>
            </a:extLst>
          </p:cNvPr>
          <p:cNvPicPr>
            <a:picLocks noChangeAspect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251520" y="587574"/>
            <a:ext cx="498475" cy="4984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7" name="Tijdelijke aanduiding voor voettekst 6">
            <a:extLst>
              <a:ext uri="{FF2B5EF4-FFF2-40B4-BE49-F238E27FC236}">
                <a16:creationId xmlns:a16="http://schemas.microsoft.com/office/drawing/2014/main" id="{2572D1F9-D85E-0DE0-BEAC-B6F6B92B99A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nl-NL"/>
              <a:t>NOB 2I Losser 2024</a:t>
            </a:r>
            <a:endParaRPr lang="nl-NL" dirty="0"/>
          </a:p>
        </p:txBody>
      </p:sp>
      <p:pic>
        <p:nvPicPr>
          <p:cNvPr id="9" name="Afbeelding 8">
            <a:extLst>
              <a:ext uri="{FF2B5EF4-FFF2-40B4-BE49-F238E27FC236}">
                <a16:creationId xmlns:a16="http://schemas.microsoft.com/office/drawing/2014/main" id="{73270532-77B7-C502-78D4-DB3505F0F3FD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323312" y="1560576"/>
            <a:ext cx="5868688" cy="391039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74806700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jdelijke aanduiding voor voettekst 3">
            <a:extLst>
              <a:ext uri="{FF2B5EF4-FFF2-40B4-BE49-F238E27FC236}">
                <a16:creationId xmlns:a16="http://schemas.microsoft.com/office/drawing/2014/main" id="{65140DB4-C28B-5DD7-71D7-BF5E9BACEFC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nl-NL"/>
              <a:t>NOB 2I Losser 2024</a:t>
            </a:r>
            <a:endParaRPr lang="nl-NL" dirty="0"/>
          </a:p>
        </p:txBody>
      </p:sp>
      <p:pic>
        <p:nvPicPr>
          <p:cNvPr id="6" name="Afbeelding 5">
            <a:extLst>
              <a:ext uri="{FF2B5EF4-FFF2-40B4-BE49-F238E27FC236}">
                <a16:creationId xmlns:a16="http://schemas.microsoft.com/office/drawing/2014/main" id="{FE5EAD26-E5C6-C8C2-073D-59FCD0F05F4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4378674" cy="6858000"/>
          </a:xfrm>
          <a:prstGeom prst="rect">
            <a:avLst/>
          </a:prstGeom>
        </p:spPr>
      </p:pic>
      <p:pic>
        <p:nvPicPr>
          <p:cNvPr id="8" name="Afbeelding 7">
            <a:extLst>
              <a:ext uri="{FF2B5EF4-FFF2-40B4-BE49-F238E27FC236}">
                <a16:creationId xmlns:a16="http://schemas.microsoft.com/office/drawing/2014/main" id="{50DC7DDE-0B8A-BC38-A508-709AAF6536EB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663536" y="0"/>
            <a:ext cx="5528464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98738409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0797C8AF-9EA3-4820-96B1-51C704CAD90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 dirty="0"/>
              <a:t>Opdracht in 3 groepen</a:t>
            </a:r>
          </a:p>
        </p:txBody>
      </p:sp>
      <p:sp>
        <p:nvSpPr>
          <p:cNvPr id="3" name="Tijdelijke aanduiding voor tekst 2">
            <a:extLst>
              <a:ext uri="{FF2B5EF4-FFF2-40B4-BE49-F238E27FC236}">
                <a16:creationId xmlns:a16="http://schemas.microsoft.com/office/drawing/2014/main" id="{3F998B07-AA39-4F2A-9843-5D45E1D50CCF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910752" y="1917293"/>
            <a:ext cx="4174776" cy="1892416"/>
          </a:xfrm>
        </p:spPr>
        <p:txBody>
          <a:bodyPr/>
          <a:lstStyle/>
          <a:p>
            <a:r>
              <a:rPr lang="nl-NL" sz="3200" b="0" dirty="0"/>
              <a:t>Groep 1: </a:t>
            </a:r>
          </a:p>
          <a:p>
            <a:r>
              <a:rPr lang="nl-NL" sz="3200" b="0" dirty="0"/>
              <a:t>koprol maken in </a:t>
            </a:r>
            <a:r>
              <a:rPr lang="nl-NL" sz="3200" b="0" dirty="0" err="1"/>
              <a:t>droogpakspecialisatie</a:t>
            </a:r>
            <a:r>
              <a:rPr lang="nl-NL" sz="3200" b="0" dirty="0"/>
              <a:t> in het buitenwater</a:t>
            </a:r>
          </a:p>
        </p:txBody>
      </p:sp>
      <p:sp>
        <p:nvSpPr>
          <p:cNvPr id="5" name="Tijdelijke aanduiding voor tekst 4">
            <a:extLst>
              <a:ext uri="{FF2B5EF4-FFF2-40B4-BE49-F238E27FC236}">
                <a16:creationId xmlns:a16="http://schemas.microsoft.com/office/drawing/2014/main" id="{8B156C25-2771-41E4-882E-DD3E09902E4B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5245924" y="1893970"/>
            <a:ext cx="2805545" cy="1395364"/>
          </a:xfrm>
        </p:spPr>
        <p:txBody>
          <a:bodyPr/>
          <a:lstStyle/>
          <a:p>
            <a:r>
              <a:rPr lang="nl-NL" sz="3200" b="0" dirty="0"/>
              <a:t>Groep 2: </a:t>
            </a:r>
            <a:br>
              <a:rPr lang="nl-NL" sz="3200" b="0" dirty="0"/>
            </a:br>
            <a:r>
              <a:rPr lang="nl-NL" sz="3200" b="0" dirty="0"/>
              <a:t>Zoekpatroon in buitenwater</a:t>
            </a:r>
          </a:p>
        </p:txBody>
      </p:sp>
      <p:sp>
        <p:nvSpPr>
          <p:cNvPr id="7" name="Tijdelijke aanduiding voor tekst 4">
            <a:extLst>
              <a:ext uri="{FF2B5EF4-FFF2-40B4-BE49-F238E27FC236}">
                <a16:creationId xmlns:a16="http://schemas.microsoft.com/office/drawing/2014/main" id="{D4D98B4F-1902-757A-2CB1-8A2F15443FCF}"/>
              </a:ext>
            </a:extLst>
          </p:cNvPr>
          <p:cNvSpPr txBox="1">
            <a:spLocks/>
          </p:cNvSpPr>
          <p:nvPr/>
        </p:nvSpPr>
        <p:spPr bwMode="auto">
          <a:xfrm>
            <a:off x="8286005" y="1930108"/>
            <a:ext cx="2971803" cy="132308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marL="0" indent="0" algn="l" rtl="0" eaLnBrk="0" fontAlgn="base" hangingPunct="0">
              <a:lnSpc>
                <a:spcPct val="90000"/>
              </a:lnSpc>
              <a:spcBef>
                <a:spcPts val="1000"/>
              </a:spcBef>
              <a:spcAft>
                <a:spcPct val="0"/>
              </a:spcAft>
              <a:buFont typeface="Arial" charset="0"/>
              <a:buNone/>
              <a:defRPr sz="24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l" rtl="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charset="0"/>
              <a:buNone/>
              <a:defRPr sz="20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l" rtl="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charset="0"/>
              <a:buNone/>
              <a:defRPr sz="18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l" rtl="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charset="0"/>
              <a:buNone/>
              <a:defRPr sz="16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l" rtl="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charset="0"/>
              <a:buNone/>
              <a:defRPr sz="16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defTabSz="914400"/>
            <a:r>
              <a:rPr lang="nl-NL" sz="3200" b="0" dirty="0"/>
              <a:t>Groep 3: </a:t>
            </a:r>
            <a:br>
              <a:rPr lang="nl-NL" sz="3200" b="0" dirty="0"/>
            </a:br>
            <a:r>
              <a:rPr lang="nl-NL" sz="3200" b="0" dirty="0" err="1"/>
              <a:t>Driehoekspeiling</a:t>
            </a:r>
            <a:r>
              <a:rPr lang="nl-NL" sz="3200" b="0" dirty="0"/>
              <a:t> met kompas</a:t>
            </a:r>
          </a:p>
        </p:txBody>
      </p:sp>
      <p:pic>
        <p:nvPicPr>
          <p:cNvPr id="2050" name="Picture 2" descr="The 15 Minutes Stopwatch Vector Icon Stopwatch Icon In Flat Style Timer On  On Color Background Vector Illustration Stock Illustration - Download Image  Now - iStock">
            <a:extLst>
              <a:ext uri="{FF2B5EF4-FFF2-40B4-BE49-F238E27FC236}">
                <a16:creationId xmlns:a16="http://schemas.microsoft.com/office/drawing/2014/main" id="{3693D6D5-58A2-C2C9-BA0B-B4F9F9C7AB8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028464" y="4694464"/>
            <a:ext cx="2163536" cy="216353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3" name="Tekstvak 12">
            <a:extLst>
              <a:ext uri="{FF2B5EF4-FFF2-40B4-BE49-F238E27FC236}">
                <a16:creationId xmlns:a16="http://schemas.microsoft.com/office/drawing/2014/main" id="{A9855F22-12D0-FC8E-8A85-04E6BD745EBA}"/>
              </a:ext>
            </a:extLst>
          </p:cNvPr>
          <p:cNvSpPr txBox="1"/>
          <p:nvPr/>
        </p:nvSpPr>
        <p:spPr>
          <a:xfrm>
            <a:off x="836612" y="4158414"/>
            <a:ext cx="10604480" cy="18158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457200" indent="-457200">
              <a:buBlip>
                <a:blip r:embed="rId4"/>
              </a:buBlip>
            </a:pPr>
            <a:r>
              <a:rPr lang="nl-NL" sz="2800" dirty="0"/>
              <a:t>Maak een briefing voor het kader dat je wil inzetten bij jouw oefening</a:t>
            </a:r>
          </a:p>
          <a:p>
            <a:pPr marL="457200" indent="-457200">
              <a:buBlip>
                <a:blip r:embed="rId4"/>
              </a:buBlip>
            </a:pPr>
            <a:endParaRPr lang="nl-NL" sz="2800" dirty="0"/>
          </a:p>
          <a:p>
            <a:pPr marL="457200" indent="-457200">
              <a:buBlip>
                <a:blip r:embed="rId4"/>
              </a:buBlip>
            </a:pPr>
            <a:r>
              <a:rPr lang="nl-NL" sz="2800" dirty="0"/>
              <a:t>Geef deze briefing</a:t>
            </a:r>
          </a:p>
        </p:txBody>
      </p:sp>
      <p:pic>
        <p:nvPicPr>
          <p:cNvPr id="4" name="Afbeelding 3">
            <a:extLst>
              <a:ext uri="{FF2B5EF4-FFF2-40B4-BE49-F238E27FC236}">
                <a16:creationId xmlns:a16="http://schemas.microsoft.com/office/drawing/2014/main" id="{B701EBCD-F544-FB69-8986-682999B1B7AD}"/>
              </a:ext>
            </a:extLst>
          </p:cNvPr>
          <p:cNvPicPr>
            <a:picLocks noChangeAspect="1"/>
          </p:cNvPicPr>
          <p:nvPr/>
        </p:nvPicPr>
        <p:blipFill>
          <a:blip r:embed="rId5"/>
          <a:srcRect/>
          <a:stretch>
            <a:fillRect/>
          </a:stretch>
        </p:blipFill>
        <p:spPr bwMode="auto">
          <a:xfrm>
            <a:off x="177380" y="723499"/>
            <a:ext cx="498475" cy="4984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6" name="Tijdelijke aanduiding voor voettekst 5">
            <a:extLst>
              <a:ext uri="{FF2B5EF4-FFF2-40B4-BE49-F238E27FC236}">
                <a16:creationId xmlns:a16="http://schemas.microsoft.com/office/drawing/2014/main" id="{E0D31194-43C0-03EB-6CA6-A21DE48FD71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nl-NL"/>
              <a:t>NOB 2I Losser 2024</a:t>
            </a:r>
          </a:p>
        </p:txBody>
      </p:sp>
    </p:spTree>
    <p:extLst>
      <p:ext uri="{BB962C8B-B14F-4D97-AF65-F5344CB8AC3E}">
        <p14:creationId xmlns:p14="http://schemas.microsoft.com/office/powerpoint/2010/main" val="3759099664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2225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nl-NL" dirty="0">
                <a:latin typeface="Lucida Sans"/>
              </a:rPr>
              <a:t>2e en 3e Minilessen</a:t>
            </a:r>
            <a:br>
              <a:rPr lang="nl-NL" dirty="0"/>
            </a:br>
            <a:r>
              <a:rPr lang="nl-NL" sz="2400" dirty="0">
                <a:latin typeface="Lucida Sans"/>
              </a:rPr>
              <a:t>(duur 30 minuten, 15 minuten evalueren)</a:t>
            </a:r>
            <a:endParaRPr lang="nl-NL"/>
          </a:p>
        </p:txBody>
      </p:sp>
      <p:sp>
        <p:nvSpPr>
          <p:cNvPr id="52226" name="Tijdelijke aanduiding voor inhoud 2"/>
          <p:cNvSpPr>
            <a:spLocks noGrp="1"/>
          </p:cNvSpPr>
          <p:nvPr>
            <p:ph sz="half" idx="1"/>
          </p:nvPr>
        </p:nvSpPr>
        <p:spPr>
          <a:xfrm>
            <a:off x="838200" y="2103143"/>
            <a:ext cx="9807575" cy="4351338"/>
          </a:xfrm>
        </p:spPr>
        <p:txBody>
          <a:bodyPr/>
          <a:lstStyle/>
          <a:p>
            <a:pPr eaLnBrk="1" hangingPunct="1"/>
            <a:r>
              <a:rPr lang="nl-NL" dirty="0"/>
              <a:t>Jullie geven elkaar feedback op:</a:t>
            </a:r>
          </a:p>
          <a:p>
            <a:pPr lvl="1" eaLnBrk="1" hangingPunct="1"/>
            <a:r>
              <a:rPr lang="nl-NL" dirty="0"/>
              <a:t>Geven van de les</a:t>
            </a:r>
          </a:p>
          <a:p>
            <a:pPr lvl="1" eaLnBrk="1" hangingPunct="1"/>
            <a:r>
              <a:rPr lang="nl-NL" dirty="0"/>
              <a:t>Non verbale communicatie</a:t>
            </a:r>
          </a:p>
          <a:p>
            <a:pPr lvl="1" eaLnBrk="1" hangingPunct="1"/>
            <a:r>
              <a:rPr lang="nl-NL" dirty="0"/>
              <a:t>Werken aan je persoonlijke leerbehoefte</a:t>
            </a:r>
          </a:p>
          <a:p>
            <a:pPr eaLnBrk="1" hangingPunct="1"/>
            <a:endParaRPr lang="nl-NL" dirty="0"/>
          </a:p>
          <a:p>
            <a:pPr eaLnBrk="1" hangingPunct="1"/>
            <a:r>
              <a:rPr lang="nl-NL" dirty="0"/>
              <a:t>Op welke leerbehoefte wil je inzoomen voor jezelf?</a:t>
            </a:r>
          </a:p>
        </p:txBody>
      </p:sp>
      <p:sp>
        <p:nvSpPr>
          <p:cNvPr id="52228" name="Tekstvak 7"/>
          <p:cNvSpPr txBox="1">
            <a:spLocks noChangeArrowheads="1"/>
          </p:cNvSpPr>
          <p:nvPr/>
        </p:nvSpPr>
        <p:spPr bwMode="auto">
          <a:xfrm>
            <a:off x="7038975" y="2125013"/>
            <a:ext cx="4830763" cy="13858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marL="457200" indent="-457200">
              <a:buFont typeface="Arial" charset="0"/>
              <a:buChar char="•"/>
            </a:pPr>
            <a:r>
              <a:rPr lang="nl-NL" sz="2800" b="1" dirty="0">
                <a:solidFill>
                  <a:srgbClr val="0F6AB3"/>
                </a:solidFill>
              </a:rPr>
              <a:t>TOP</a:t>
            </a:r>
          </a:p>
          <a:p>
            <a:pPr marL="457200" indent="-457200">
              <a:buFont typeface="Arial" charset="0"/>
              <a:buChar char="•"/>
            </a:pPr>
            <a:r>
              <a:rPr lang="nl-NL" sz="2800" b="1" dirty="0">
                <a:solidFill>
                  <a:srgbClr val="0F6AB3"/>
                </a:solidFill>
              </a:rPr>
              <a:t>TIP</a:t>
            </a:r>
          </a:p>
          <a:p>
            <a:pPr marL="457200" indent="-457200">
              <a:buFont typeface="Arial" charset="0"/>
              <a:buChar char="•"/>
            </a:pPr>
            <a:r>
              <a:rPr lang="nl-NL" sz="2800" b="1" dirty="0">
                <a:solidFill>
                  <a:srgbClr val="0F6AB3"/>
                </a:solidFill>
              </a:rPr>
              <a:t>TOP</a:t>
            </a:r>
            <a:endParaRPr lang="nl-NL" sz="1600" b="1" dirty="0">
              <a:solidFill>
                <a:srgbClr val="0F6AB3"/>
              </a:solidFill>
            </a:endParaRPr>
          </a:p>
        </p:txBody>
      </p:sp>
      <p:sp>
        <p:nvSpPr>
          <p:cNvPr id="2" name="Tekstvak 5">
            <a:extLst>
              <a:ext uri="{FF2B5EF4-FFF2-40B4-BE49-F238E27FC236}">
                <a16:creationId xmlns:a16="http://schemas.microsoft.com/office/drawing/2014/main" id="{C9F7E50C-B9E1-0280-89ED-54F008700539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572125" y="4977654"/>
            <a:ext cx="5573713" cy="83099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nl-NL" sz="2400" b="1" dirty="0">
                <a:solidFill>
                  <a:srgbClr val="00B050"/>
                </a:solidFill>
              </a:rPr>
              <a:t>Neem na de eerste </a:t>
            </a:r>
            <a:r>
              <a:rPr lang="nl-NL" sz="2400" b="1" dirty="0" err="1">
                <a:solidFill>
                  <a:srgbClr val="00B050"/>
                </a:solidFill>
              </a:rPr>
              <a:t>miniles</a:t>
            </a:r>
            <a:r>
              <a:rPr lang="nl-NL" sz="2400" b="1" dirty="0">
                <a:solidFill>
                  <a:srgbClr val="00B050"/>
                </a:solidFill>
              </a:rPr>
              <a:t> pauze, </a:t>
            </a:r>
          </a:p>
          <a:p>
            <a:r>
              <a:rPr lang="nl-NL" sz="2400" b="1" dirty="0">
                <a:solidFill>
                  <a:srgbClr val="00B050"/>
                </a:solidFill>
              </a:rPr>
              <a:t>hou rekening met de andere groepen</a:t>
            </a:r>
          </a:p>
        </p:txBody>
      </p:sp>
      <p:sp>
        <p:nvSpPr>
          <p:cNvPr id="3" name="Tijdelijke aanduiding voor voettekst 2">
            <a:extLst>
              <a:ext uri="{FF2B5EF4-FFF2-40B4-BE49-F238E27FC236}">
                <a16:creationId xmlns:a16="http://schemas.microsoft.com/office/drawing/2014/main" id="{0A327F94-7EB8-957E-C53C-CE53C651485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nl-NL"/>
              <a:t>NOB 2I Losser 2024</a:t>
            </a:r>
          </a:p>
        </p:txBody>
      </p:sp>
    </p:spTree>
    <p:extLst>
      <p:ext uri="{BB962C8B-B14F-4D97-AF65-F5344CB8AC3E}">
        <p14:creationId xmlns:p14="http://schemas.microsoft.com/office/powerpoint/2010/main" val="3819867046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273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 dirty="0"/>
              <a:t>Groepsindeling</a:t>
            </a:r>
          </a:p>
        </p:txBody>
      </p:sp>
      <p:graphicFrame>
        <p:nvGraphicFramePr>
          <p:cNvPr id="6" name="Tabel 7">
            <a:extLst>
              <a:ext uri="{FF2B5EF4-FFF2-40B4-BE49-F238E27FC236}">
                <a16:creationId xmlns:a16="http://schemas.microsoft.com/office/drawing/2014/main" id="{E90B88FE-BD06-4FBF-AF83-F0BA41BCDDCB}"/>
              </a:ext>
            </a:extLst>
          </p:cNvPr>
          <p:cNvGraphicFramePr>
            <a:graphicFrameLocks noGrp="1"/>
          </p:cNvGraphicFramePr>
          <p:nvPr/>
        </p:nvGraphicFramePr>
        <p:xfrm>
          <a:off x="2600696" y="1426582"/>
          <a:ext cx="7170321" cy="5066293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330461">
                  <a:extLst>
                    <a:ext uri="{9D8B030D-6E8A-4147-A177-3AD203B41FA5}">
                      <a16:colId xmlns:a16="http://schemas.microsoft.com/office/drawing/2014/main" val="2789214617"/>
                    </a:ext>
                  </a:extLst>
                </a:gridCol>
                <a:gridCol w="2364602">
                  <a:extLst>
                    <a:ext uri="{9D8B030D-6E8A-4147-A177-3AD203B41FA5}">
                      <a16:colId xmlns:a16="http://schemas.microsoft.com/office/drawing/2014/main" val="2409428787"/>
                    </a:ext>
                  </a:extLst>
                </a:gridCol>
                <a:gridCol w="2475258">
                  <a:extLst>
                    <a:ext uri="{9D8B030D-6E8A-4147-A177-3AD203B41FA5}">
                      <a16:colId xmlns:a16="http://schemas.microsoft.com/office/drawing/2014/main" val="1836861360"/>
                    </a:ext>
                  </a:extLst>
                </a:gridCol>
              </a:tblGrid>
              <a:tr h="1310381">
                <a:tc>
                  <a:txBody>
                    <a:bodyPr/>
                    <a:lstStyle/>
                    <a:p>
                      <a:r>
                        <a:rPr lang="nl-NL" sz="2800" dirty="0"/>
                        <a:t>Groep 1   </a:t>
                      </a:r>
                      <a:r>
                        <a:rPr lang="nl-NL" sz="2000" dirty="0"/>
                        <a:t>(Keuken)</a:t>
                      </a:r>
                      <a:endParaRPr lang="nl-NL" sz="28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nl-NL" sz="2800" dirty="0"/>
                        <a:t>Groep 2 </a:t>
                      </a:r>
                      <a:r>
                        <a:rPr lang="nl-NL" sz="2000" dirty="0"/>
                        <a:t>(Plenaire ruimte)</a:t>
                      </a:r>
                      <a:endParaRPr lang="nl-NL" sz="2800" dirty="0"/>
                    </a:p>
                    <a:p>
                      <a:endParaRPr lang="nl-NL" sz="28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nl-NL" sz="2000" dirty="0"/>
                        <a:t>Groep 3</a:t>
                      </a:r>
                    </a:p>
                    <a:p>
                      <a:r>
                        <a:rPr lang="nl-NL" sz="2000" dirty="0"/>
                        <a:t>(Voorraad)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190539876"/>
                  </a:ext>
                </a:extLst>
              </a:tr>
              <a:tr h="543329">
                <a:tc>
                  <a:txBody>
                    <a:bodyPr/>
                    <a:lstStyle/>
                    <a:p>
                      <a:pPr algn="l" rtl="0" fontAlgn="ctr"/>
                      <a:r>
                        <a:rPr lang="nl-NL" sz="2800" b="0" i="0" u="none" strike="noStrike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</a:rPr>
                        <a:t>Harco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l" rtl="0" fontAlgn="ctr"/>
                      <a:r>
                        <a:rPr lang="nl-NL" sz="2800" b="0" i="0" u="none" strike="noStrike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</a:rPr>
                        <a:t>Daan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l" rtl="0" fontAlgn="ctr"/>
                      <a:r>
                        <a:rPr lang="nl-NL" sz="2800" b="0" i="0" u="none" strike="noStrike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</a:rPr>
                        <a:t>Brigitte</a:t>
                      </a:r>
                    </a:p>
                  </a:txBody>
                  <a:tcPr marL="9525" marR="9525" marT="9525" marB="0" anchor="ctr"/>
                </a:tc>
                <a:extLst>
                  <a:ext uri="{0D108BD9-81ED-4DB2-BD59-A6C34878D82A}">
                    <a16:rowId xmlns:a16="http://schemas.microsoft.com/office/drawing/2014/main" val="854542535"/>
                  </a:ext>
                </a:extLst>
              </a:tr>
              <a:tr h="543329">
                <a:tc>
                  <a:txBody>
                    <a:bodyPr/>
                    <a:lstStyle/>
                    <a:p>
                      <a:pPr algn="l" rtl="0" fontAlgn="ctr"/>
                      <a:r>
                        <a:rPr lang="nl-NL" sz="2800" b="0" i="0" u="none" strike="noStrike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</a:rPr>
                        <a:t>Jeroen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l" rtl="0" fontAlgn="ctr"/>
                      <a:r>
                        <a:rPr lang="nl-NL" sz="2800" b="0" i="0" u="none" strike="noStrike" dirty="0">
                          <a:solidFill>
                            <a:schemeClr val="tx1"/>
                          </a:solidFill>
                          <a:effectLst/>
                          <a:latin typeface="Calibri"/>
                        </a:rPr>
                        <a:t>Joey</a:t>
                      </a:r>
                      <a:endParaRPr lang="nl-NL" sz="2800" b="0" i="0" u="none" strike="noStrike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l" rtl="0" fontAlgn="ctr"/>
                      <a:r>
                        <a:rPr lang="nl-NL" sz="2800" b="0" i="0" u="none" strike="noStrike" dirty="0">
                          <a:solidFill>
                            <a:schemeClr val="tx1"/>
                          </a:solidFill>
                          <a:effectLst/>
                          <a:latin typeface="Calibri"/>
                        </a:rPr>
                        <a:t>Justin</a:t>
                      </a:r>
                      <a:endParaRPr lang="nl-NL" sz="2800" b="0" i="0" u="none" strike="noStrike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/>
                </a:tc>
                <a:extLst>
                  <a:ext uri="{0D108BD9-81ED-4DB2-BD59-A6C34878D82A}">
                    <a16:rowId xmlns:a16="http://schemas.microsoft.com/office/drawing/2014/main" val="1620659680"/>
                  </a:ext>
                </a:extLst>
              </a:tr>
              <a:tr h="543329">
                <a:tc>
                  <a:txBody>
                    <a:bodyPr/>
                    <a:lstStyle/>
                    <a:p>
                      <a:pPr algn="l" rtl="0" fontAlgn="ctr"/>
                      <a:r>
                        <a:rPr lang="nl-NL" sz="2800" b="0" i="0" u="none" strike="noStrike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</a:rPr>
                        <a:t>Sander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nl-NL" sz="2800" b="0" i="0" u="none" strike="noStrike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</a:rPr>
                        <a:t>Rutger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l" rtl="0" fontAlgn="ctr"/>
                      <a:r>
                        <a:rPr lang="nl-NL" sz="2800" b="0" i="0" u="none" strike="noStrike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</a:rPr>
                        <a:t>Mark</a:t>
                      </a:r>
                    </a:p>
                  </a:txBody>
                  <a:tcPr marL="9525" marR="9525" marT="9525" marB="0" anchor="ctr"/>
                </a:tc>
                <a:extLst>
                  <a:ext uri="{0D108BD9-81ED-4DB2-BD59-A6C34878D82A}">
                    <a16:rowId xmlns:a16="http://schemas.microsoft.com/office/drawing/2014/main" val="1744001830"/>
                  </a:ext>
                </a:extLst>
              </a:tr>
              <a:tr h="543329">
                <a:tc>
                  <a:txBody>
                    <a:bodyPr/>
                    <a:lstStyle/>
                    <a:p>
                      <a:pPr algn="l" fontAlgn="b"/>
                      <a:endParaRPr lang="nl-NL" sz="2800" b="0" i="0" u="none" strike="noStrike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rtl="0" fontAlgn="ctr"/>
                      <a:endParaRPr lang="nl-NL" sz="2800" b="0" i="0" u="none" strike="noStrike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l" fontAlgn="b"/>
                      <a:endParaRPr lang="nl-NL" sz="2800" b="0" i="0" u="none" strike="noStrike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extLst>
                  <a:ext uri="{0D108BD9-81ED-4DB2-BD59-A6C34878D82A}">
                    <a16:rowId xmlns:a16="http://schemas.microsoft.com/office/drawing/2014/main" val="2390133100"/>
                  </a:ext>
                </a:extLst>
              </a:tr>
              <a:tr h="560503">
                <a:tc>
                  <a:txBody>
                    <a:bodyPr/>
                    <a:lstStyle/>
                    <a:p>
                      <a:r>
                        <a:rPr lang="nl-NL" sz="2800" b="1" dirty="0"/>
                        <a:t>Begeleiders: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nl-NL" sz="28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nl-NL" sz="2800" b="1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42443099"/>
                  </a:ext>
                </a:extLst>
              </a:tr>
              <a:tr h="1022093">
                <a:tc>
                  <a:txBody>
                    <a:bodyPr/>
                    <a:lstStyle/>
                    <a:p>
                      <a:r>
                        <a:rPr lang="nl-NL" sz="2800" dirty="0">
                          <a:solidFill>
                            <a:srgbClr val="0070C0"/>
                          </a:solidFill>
                        </a:rPr>
                        <a:t>Marco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nl-NL" sz="2800" dirty="0">
                          <a:solidFill>
                            <a:srgbClr val="0070C0"/>
                          </a:solidFill>
                        </a:rPr>
                        <a:t>Rob</a:t>
                      </a:r>
                    </a:p>
                    <a:p>
                      <a:endParaRPr lang="nl-NL" sz="2800" dirty="0">
                        <a:solidFill>
                          <a:srgbClr val="0070C0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nl-NL" sz="2800" dirty="0">
                          <a:solidFill>
                            <a:srgbClr val="0070C0"/>
                          </a:solidFill>
                        </a:rPr>
                        <a:t>Kasper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111427759"/>
                  </a:ext>
                </a:extLst>
              </a:tr>
            </a:tbl>
          </a:graphicData>
        </a:graphic>
      </p:graphicFrame>
      <p:sp>
        <p:nvSpPr>
          <p:cNvPr id="2" name="Tijdelijke aanduiding voor voettekst 1">
            <a:extLst>
              <a:ext uri="{FF2B5EF4-FFF2-40B4-BE49-F238E27FC236}">
                <a16:creationId xmlns:a16="http://schemas.microsoft.com/office/drawing/2014/main" id="{1ADF73D6-EABA-9A2C-9165-BEEACD821D8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nl-NL"/>
              <a:t>NOB 2I Losser 2024</a:t>
            </a:r>
            <a:endParaRPr lang="nl-NL" dirty="0"/>
          </a:p>
        </p:txBody>
      </p:sp>
    </p:spTree>
    <p:extLst>
      <p:ext uri="{BB962C8B-B14F-4D97-AF65-F5344CB8AC3E}">
        <p14:creationId xmlns:p14="http://schemas.microsoft.com/office/powerpoint/2010/main" val="1986589377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7A238BCC-F1EF-03FE-F05D-BE8CE586062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 dirty="0"/>
              <a:t>Tweede </a:t>
            </a:r>
            <a:r>
              <a:rPr lang="nl-NL" dirty="0" err="1"/>
              <a:t>zwembadles</a:t>
            </a:r>
            <a:endParaRPr lang="nl-NL" dirty="0"/>
          </a:p>
        </p:txBody>
      </p:sp>
      <p:sp>
        <p:nvSpPr>
          <p:cNvPr id="3" name="Tijdelijke aanduiding voor inhoud 2">
            <a:extLst>
              <a:ext uri="{FF2B5EF4-FFF2-40B4-BE49-F238E27FC236}">
                <a16:creationId xmlns:a16="http://schemas.microsoft.com/office/drawing/2014/main" id="{29C480FD-A111-F2CD-07A7-DE5989CC70B7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nl-NL" dirty="0"/>
              <a:t>15 min en 5 min evaluatie.</a:t>
            </a:r>
          </a:p>
          <a:p>
            <a:r>
              <a:rPr lang="nl-NL" dirty="0"/>
              <a:t>Bedenk een reële oefening, creatief en op vaardigheidsniveau!</a:t>
            </a:r>
          </a:p>
          <a:p>
            <a:pPr marL="914400" lvl="2" indent="0">
              <a:buNone/>
            </a:pPr>
            <a:r>
              <a:rPr lang="nl-NL" dirty="0"/>
              <a:t>Jouw cursisten moeten enthousiast zijn na de les!</a:t>
            </a:r>
          </a:p>
          <a:p>
            <a:r>
              <a:rPr lang="nl-NL" dirty="0"/>
              <a:t>Brief de oefening (zowel cursisten als het kader).</a:t>
            </a:r>
          </a:p>
          <a:p>
            <a:r>
              <a:rPr lang="nl-NL" dirty="0"/>
              <a:t>Voer de oefening (veilig) echt uit. (Met minimaal 2 echte cursisten).</a:t>
            </a:r>
          </a:p>
          <a:p>
            <a:r>
              <a:rPr lang="nl-NL" dirty="0"/>
              <a:t>Wissel van rol. 1. Lesgever, 2. Assistent, 3.Observant.</a:t>
            </a:r>
          </a:p>
          <a:p>
            <a:pPr marL="0" indent="0">
              <a:buNone/>
            </a:pPr>
            <a:endParaRPr lang="nl-NL" dirty="0"/>
          </a:p>
          <a:p>
            <a:endParaRPr lang="nl-NL" dirty="0"/>
          </a:p>
        </p:txBody>
      </p:sp>
      <p:sp>
        <p:nvSpPr>
          <p:cNvPr id="4" name="Tijdelijke aanduiding voor voettekst 3">
            <a:extLst>
              <a:ext uri="{FF2B5EF4-FFF2-40B4-BE49-F238E27FC236}">
                <a16:creationId xmlns:a16="http://schemas.microsoft.com/office/drawing/2014/main" id="{FC22BB14-DF79-338A-D80B-40B3033376C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nl-NL"/>
              <a:t>NOB 2I Losser 2024</a:t>
            </a:r>
            <a:endParaRPr lang="nl-NL" dirty="0"/>
          </a:p>
        </p:txBody>
      </p:sp>
    </p:spTree>
    <p:extLst>
      <p:ext uri="{BB962C8B-B14F-4D97-AF65-F5344CB8AC3E}">
        <p14:creationId xmlns:p14="http://schemas.microsoft.com/office/powerpoint/2010/main" val="4120399753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553" name="Rectangle 2"/>
          <p:cNvSpPr>
            <a:spLocks noGrp="1" noChangeArrowheads="1"/>
          </p:cNvSpPr>
          <p:nvPr>
            <p:ph type="title"/>
          </p:nvPr>
        </p:nvSpPr>
        <p:spPr>
          <a:xfrm>
            <a:off x="838200" y="365125"/>
            <a:ext cx="10515600" cy="1325563"/>
          </a:xfrm>
        </p:spPr>
        <p:txBody>
          <a:bodyPr/>
          <a:lstStyle/>
          <a:p>
            <a:pPr algn="l"/>
            <a:r>
              <a:rPr lang="nl-NL" dirty="0"/>
              <a:t>Doelstellingen van vandaag</a:t>
            </a:r>
          </a:p>
        </p:txBody>
      </p:sp>
      <p:sp>
        <p:nvSpPr>
          <p:cNvPr id="3" name="Tijdelijke aanduiding voor inhoud 2">
            <a:extLst>
              <a:ext uri="{FF2B5EF4-FFF2-40B4-BE49-F238E27FC236}">
                <a16:creationId xmlns:a16="http://schemas.microsoft.com/office/drawing/2014/main" id="{9E37B7CB-D730-B41E-53AA-F5897EC5A50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2072760"/>
            <a:ext cx="10515600" cy="4351338"/>
          </a:xfrm>
        </p:spPr>
        <p:txBody>
          <a:bodyPr/>
          <a:lstStyle/>
          <a:p>
            <a:pPr marL="0" indent="0">
              <a:buNone/>
            </a:pPr>
            <a:r>
              <a:rPr lang="nl-NL" dirty="0"/>
              <a:t>Aan het einde van de dag:</a:t>
            </a:r>
          </a:p>
          <a:p>
            <a:r>
              <a:rPr lang="nl-NL" dirty="0"/>
              <a:t>Weet jij hoe je een briefing moet geven en waar deze aan moet voldoen</a:t>
            </a:r>
          </a:p>
          <a:p>
            <a:r>
              <a:rPr lang="nl-NL" dirty="0"/>
              <a:t>Heb je aan de hand van de 7 tips feedback gegeven aan de docenten</a:t>
            </a:r>
          </a:p>
          <a:p>
            <a:r>
              <a:rPr lang="nl-NL" dirty="0"/>
              <a:t>Heb je nagedacht over de trim van jezelf en je cursisten</a:t>
            </a:r>
          </a:p>
          <a:p>
            <a:r>
              <a:rPr lang="nl-NL" dirty="0"/>
              <a:t>Heb je handvatten gekregen voor het inzetten en aansturen van je kader</a:t>
            </a:r>
          </a:p>
          <a:p>
            <a:r>
              <a:rPr lang="nl-NL" dirty="0"/>
              <a:t>Heb je een tweede mini-les gegeven en daar feedback op gekregen</a:t>
            </a:r>
          </a:p>
          <a:p>
            <a:r>
              <a:rPr lang="nl-NL" dirty="0"/>
              <a:t>Weet je wat we de volgende lessen gaan doen</a:t>
            </a:r>
          </a:p>
          <a:p>
            <a:endParaRPr lang="nl-NL" dirty="0"/>
          </a:p>
        </p:txBody>
      </p:sp>
      <p:sp>
        <p:nvSpPr>
          <p:cNvPr id="4" name="Tekstballon: ovaal 3">
            <a:extLst>
              <a:ext uri="{FF2B5EF4-FFF2-40B4-BE49-F238E27FC236}">
                <a16:creationId xmlns:a16="http://schemas.microsoft.com/office/drawing/2014/main" id="{8B41BE98-1EEA-4849-AAAF-A19589F7AE64}"/>
              </a:ext>
            </a:extLst>
          </p:cNvPr>
          <p:cNvSpPr>
            <a:spLocks noChangeArrowheads="1"/>
          </p:cNvSpPr>
          <p:nvPr/>
        </p:nvSpPr>
        <p:spPr bwMode="auto">
          <a:xfrm>
            <a:off x="8418728" y="197708"/>
            <a:ext cx="2900062" cy="2092197"/>
          </a:xfrm>
          <a:prstGeom prst="wedgeEllipseCallout">
            <a:avLst>
              <a:gd name="adj1" fmla="val -77560"/>
              <a:gd name="adj2" fmla="val 68111"/>
            </a:avLst>
          </a:prstGeom>
          <a:solidFill>
            <a:schemeClr val="accent1">
              <a:alpha val="30196"/>
            </a:schemeClr>
          </a:solidFill>
          <a:ln w="12700" algn="ctr">
            <a:solidFill>
              <a:srgbClr val="2F528F"/>
            </a:solidFill>
            <a:miter lim="800000"/>
            <a:headEnd/>
            <a:tailEnd/>
          </a:ln>
        </p:spPr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nl-NL" sz="4000" dirty="0">
                <a:solidFill>
                  <a:srgbClr val="00B050"/>
                </a:solidFill>
                <a:latin typeface="+mn-lt"/>
                <a:cs typeface="+mn-cs"/>
              </a:rPr>
              <a:t>Behaald?</a:t>
            </a:r>
          </a:p>
        </p:txBody>
      </p:sp>
      <p:sp>
        <p:nvSpPr>
          <p:cNvPr id="2" name="Tijdelijke aanduiding voor voettekst 1">
            <a:extLst>
              <a:ext uri="{FF2B5EF4-FFF2-40B4-BE49-F238E27FC236}">
                <a16:creationId xmlns:a16="http://schemas.microsoft.com/office/drawing/2014/main" id="{235C3C76-021A-494B-DF2E-68F8769C2E7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nl-NL"/>
              <a:t>NOB 2I Losser 2024</a:t>
            </a:r>
            <a:endParaRPr lang="nl-NL" dirty="0"/>
          </a:p>
        </p:txBody>
      </p:sp>
    </p:spTree>
    <p:extLst>
      <p:ext uri="{BB962C8B-B14F-4D97-AF65-F5344CB8AC3E}">
        <p14:creationId xmlns:p14="http://schemas.microsoft.com/office/powerpoint/2010/main" val="4031997807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82A6CF8E-F663-2DD2-0757-8266B223157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76942" y="681037"/>
            <a:ext cx="10515600" cy="1325563"/>
          </a:xfrm>
        </p:spPr>
        <p:txBody>
          <a:bodyPr/>
          <a:lstStyle/>
          <a:p>
            <a:r>
              <a:rPr lang="nl-NL" sz="5400" dirty="0"/>
              <a:t>Evaluatie</a:t>
            </a:r>
            <a:br>
              <a:rPr lang="nl-NL" sz="8000" dirty="0"/>
            </a:br>
            <a:r>
              <a:rPr lang="nl-NL" dirty="0"/>
              <a:t>Roos, knop, doorn</a:t>
            </a:r>
          </a:p>
        </p:txBody>
      </p:sp>
      <p:sp>
        <p:nvSpPr>
          <p:cNvPr id="3" name="Tijdelijke aanduiding voor inhoud 2">
            <a:extLst>
              <a:ext uri="{FF2B5EF4-FFF2-40B4-BE49-F238E27FC236}">
                <a16:creationId xmlns:a16="http://schemas.microsoft.com/office/drawing/2014/main" id="{E73CB721-AC94-F5CD-A667-16234394676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2006600"/>
            <a:ext cx="10713874" cy="4170363"/>
          </a:xfrm>
        </p:spPr>
        <p:txBody>
          <a:bodyPr/>
          <a:lstStyle/>
          <a:p>
            <a:r>
              <a:rPr lang="nl-NL" sz="3600" dirty="0">
                <a:solidFill>
                  <a:srgbClr val="F88044"/>
                </a:solidFill>
              </a:rPr>
              <a:t>Roos:</a:t>
            </a:r>
          </a:p>
          <a:p>
            <a:pPr lvl="1"/>
            <a:r>
              <a:rPr lang="nl-NL" sz="2800" dirty="0"/>
              <a:t>Wat vond je iets om zeker te onthouden en gebruiken</a:t>
            </a:r>
          </a:p>
          <a:p>
            <a:r>
              <a:rPr lang="nl-NL" sz="3600" dirty="0">
                <a:solidFill>
                  <a:srgbClr val="F88044"/>
                </a:solidFill>
              </a:rPr>
              <a:t>Knop:</a:t>
            </a:r>
          </a:p>
          <a:p>
            <a:pPr lvl="1"/>
            <a:r>
              <a:rPr lang="nl-NL" sz="2800" dirty="0"/>
              <a:t>Wat vond je iets moois maar moet je zelf nog wel ontwikkelen</a:t>
            </a:r>
          </a:p>
          <a:p>
            <a:r>
              <a:rPr lang="nl-NL" sz="3600" dirty="0">
                <a:solidFill>
                  <a:srgbClr val="F88044"/>
                </a:solidFill>
              </a:rPr>
              <a:t>Doorn</a:t>
            </a:r>
          </a:p>
          <a:p>
            <a:pPr lvl="1"/>
            <a:r>
              <a:rPr lang="nl-NL" sz="2800" dirty="0"/>
              <a:t>Waar heb jij geen gevoel bij of is voor jou niet bruikbaar</a:t>
            </a:r>
          </a:p>
        </p:txBody>
      </p:sp>
      <p:pic>
        <p:nvPicPr>
          <p:cNvPr id="4098" name="Picture 2" descr="kunstbloemen Roos - Top Art Kunstbloemen">
            <a:extLst>
              <a:ext uri="{FF2B5EF4-FFF2-40B4-BE49-F238E27FC236}">
                <a16:creationId xmlns:a16="http://schemas.microsoft.com/office/drawing/2014/main" id="{5BFC96A6-5227-24FC-BD0F-9D26E0FB09B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4925" y="2472996"/>
            <a:ext cx="733275" cy="85916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100" name="Picture 4" descr="Enkele Roze Roos Knop Op Een Groene Stengel. Geïsoleerd Op Witte  Achtergrond. Close-up. Studio Fotografie. Royalty-Vrije Foto, Plaatjes,  Beelden En Stock Fotografie. Image 12376524.">
            <a:extLst>
              <a:ext uri="{FF2B5EF4-FFF2-40B4-BE49-F238E27FC236}">
                <a16:creationId xmlns:a16="http://schemas.microsoft.com/office/drawing/2014/main" id="{C7804B2C-C584-76F9-25A3-3C1A6FF4B39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4925" y="3569846"/>
            <a:ext cx="767987" cy="98565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102" name="Picture 6" descr="Nu eens niet de roos! - foto van Stilting - Natuur - Zoom.nl">
            <a:extLst>
              <a:ext uri="{FF2B5EF4-FFF2-40B4-BE49-F238E27FC236}">
                <a16:creationId xmlns:a16="http://schemas.microsoft.com/office/drawing/2014/main" id="{65A58436-AC3D-7678-5B0A-D0E35500698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99891" y="4940342"/>
            <a:ext cx="754101" cy="5016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Tijdelijke aanduiding voor voettekst 3">
            <a:extLst>
              <a:ext uri="{FF2B5EF4-FFF2-40B4-BE49-F238E27FC236}">
                <a16:creationId xmlns:a16="http://schemas.microsoft.com/office/drawing/2014/main" id="{0730265A-CC77-E16E-D875-1431B96CBE3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nl-NL"/>
              <a:t>NOB 2I Losser 2024</a:t>
            </a:r>
            <a:endParaRPr lang="nl-NL" dirty="0"/>
          </a:p>
        </p:txBody>
      </p:sp>
    </p:spTree>
    <p:extLst>
      <p:ext uri="{BB962C8B-B14F-4D97-AF65-F5344CB8AC3E}">
        <p14:creationId xmlns:p14="http://schemas.microsoft.com/office/powerpoint/2010/main" val="1752668093"/>
      </p:ext>
    </p:extLst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3489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 dirty="0"/>
              <a:t>Huiswerk</a:t>
            </a:r>
          </a:p>
        </p:txBody>
      </p:sp>
      <p:sp>
        <p:nvSpPr>
          <p:cNvPr id="8" name="Tijdelijke aanduiding voor inhoud 7">
            <a:extLst>
              <a:ext uri="{FF2B5EF4-FFF2-40B4-BE49-F238E27FC236}">
                <a16:creationId xmlns:a16="http://schemas.microsoft.com/office/drawing/2014/main" id="{71E1587D-71A3-E4B9-E6C8-747297A58E2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949411" y="1603204"/>
            <a:ext cx="6719357" cy="4351338"/>
          </a:xfrm>
        </p:spPr>
        <p:txBody>
          <a:bodyPr/>
          <a:lstStyle/>
          <a:p>
            <a:pPr marL="0" indent="0">
              <a:spcBef>
                <a:spcPts val="1000"/>
              </a:spcBef>
              <a:spcAft>
                <a:spcPts val="0"/>
              </a:spcAft>
              <a:buNone/>
            </a:pPr>
            <a:r>
              <a:rPr lang="nl-NL" b="1" i="0" u="none" strike="noStrike" dirty="0">
                <a:solidFill>
                  <a:srgbClr val="000000"/>
                </a:solidFill>
                <a:effectLst/>
                <a:latin typeface="+mn-lt"/>
                <a:cs typeface="Arial"/>
              </a:rPr>
              <a:t>Voor </a:t>
            </a:r>
            <a:r>
              <a:rPr lang="nl-NL" b="1" dirty="0">
                <a:solidFill>
                  <a:srgbClr val="000000"/>
                </a:solidFill>
                <a:latin typeface="+mn-lt"/>
                <a:cs typeface="Arial"/>
              </a:rPr>
              <a:t>21 </a:t>
            </a:r>
            <a:r>
              <a:rPr lang="nl-NL" b="1" i="0" u="none" strike="noStrike" dirty="0">
                <a:solidFill>
                  <a:srgbClr val="000000"/>
                </a:solidFill>
                <a:effectLst/>
                <a:latin typeface="+mn-lt"/>
                <a:cs typeface="Arial"/>
              </a:rPr>
              <a:t>november: </a:t>
            </a:r>
            <a:br>
              <a:rPr lang="nl-NL" b="0" i="0" u="none" strike="noStrike" dirty="0">
                <a:effectLst/>
                <a:latin typeface="+mn-lt"/>
              </a:rPr>
            </a:br>
            <a:r>
              <a:rPr lang="nl-NL" b="0" i="0" u="none" strike="noStrike" dirty="0">
                <a:solidFill>
                  <a:srgbClr val="000000"/>
                </a:solidFill>
                <a:effectLst/>
                <a:latin typeface="+mn-lt"/>
                <a:cs typeface="Arial"/>
              </a:rPr>
              <a:t>LPV over </a:t>
            </a:r>
            <a:r>
              <a:rPr lang="nl-NL" dirty="0">
                <a:solidFill>
                  <a:srgbClr val="000000"/>
                </a:solidFill>
                <a:cs typeface="Arial"/>
              </a:rPr>
              <a:t>07</a:t>
            </a:r>
            <a:r>
              <a:rPr lang="nl-NL" b="0" i="0" u="none" strike="noStrike" dirty="0">
                <a:solidFill>
                  <a:srgbClr val="000000"/>
                </a:solidFill>
                <a:effectLst/>
                <a:latin typeface="+mn-lt"/>
                <a:cs typeface="Arial"/>
              </a:rPr>
              <a:t>-12 maken en uploaden</a:t>
            </a:r>
            <a:endParaRPr lang="nl-NL" b="0" dirty="0">
              <a:effectLst/>
              <a:latin typeface="+mn-lt"/>
              <a:cs typeface="Arial"/>
            </a:endParaRPr>
          </a:p>
          <a:p>
            <a:pPr marL="0" indent="0">
              <a:spcBef>
                <a:spcPts val="1000"/>
              </a:spcBef>
              <a:spcAft>
                <a:spcPts val="0"/>
              </a:spcAft>
              <a:buNone/>
            </a:pPr>
            <a:br>
              <a:rPr lang="nl-NL" b="0" dirty="0">
                <a:effectLst/>
                <a:latin typeface="+mn-lt"/>
              </a:rPr>
            </a:br>
            <a:r>
              <a:rPr lang="nl-NL" b="1" i="0" u="none" strike="noStrike" dirty="0">
                <a:solidFill>
                  <a:srgbClr val="000000"/>
                </a:solidFill>
                <a:effectLst/>
                <a:latin typeface="+mn-lt"/>
                <a:cs typeface="Arial"/>
              </a:rPr>
              <a:t>Voor </a:t>
            </a:r>
            <a:r>
              <a:rPr lang="nl-NL" b="1" dirty="0">
                <a:solidFill>
                  <a:srgbClr val="000000"/>
                </a:solidFill>
                <a:latin typeface="+mn-lt"/>
                <a:cs typeface="Arial"/>
              </a:rPr>
              <a:t>11 januari </a:t>
            </a:r>
            <a:r>
              <a:rPr lang="nl-NL" b="1" i="0" u="none" strike="noStrike" dirty="0">
                <a:solidFill>
                  <a:srgbClr val="000000"/>
                </a:solidFill>
                <a:effectLst/>
                <a:latin typeface="+mn-lt"/>
                <a:cs typeface="Arial"/>
              </a:rPr>
              <a:t>zwembadles: </a:t>
            </a:r>
            <a:br>
              <a:rPr lang="nl-NL" b="0" i="0" u="none" strike="noStrike" dirty="0">
                <a:effectLst/>
                <a:latin typeface="+mn-lt"/>
              </a:rPr>
            </a:br>
            <a:r>
              <a:rPr lang="nl-NL" dirty="0" err="1">
                <a:solidFill>
                  <a:srgbClr val="000000"/>
                </a:solidFill>
                <a:latin typeface="+mn-lt"/>
                <a:cs typeface="Arial"/>
              </a:rPr>
              <a:t>zwembadles</a:t>
            </a:r>
            <a:r>
              <a:rPr lang="nl-NL" b="0" i="0" u="none" strike="noStrike" dirty="0">
                <a:solidFill>
                  <a:srgbClr val="000000"/>
                </a:solidFill>
                <a:effectLst/>
                <a:latin typeface="+mn-lt"/>
                <a:cs typeface="Arial"/>
              </a:rPr>
              <a:t> voorbereiden</a:t>
            </a:r>
            <a:r>
              <a:rPr lang="nl-NL" dirty="0">
                <a:solidFill>
                  <a:srgbClr val="000000"/>
                </a:solidFill>
                <a:latin typeface="+mn-lt"/>
                <a:cs typeface="Arial"/>
              </a:rPr>
              <a:t> (wees creatief),</a:t>
            </a:r>
            <a:r>
              <a:rPr lang="nl-NL" b="0" i="0" u="none" strike="noStrike" dirty="0">
                <a:solidFill>
                  <a:srgbClr val="000000"/>
                </a:solidFill>
                <a:effectLst/>
                <a:latin typeface="+mn-lt"/>
                <a:cs typeface="Arial"/>
              </a:rPr>
              <a:t> lesplan </a:t>
            </a:r>
            <a:r>
              <a:rPr lang="nl-NL" b="0" i="0" u="none" strike="noStrike" dirty="0" err="1">
                <a:solidFill>
                  <a:srgbClr val="000000"/>
                </a:solidFill>
                <a:effectLst/>
                <a:latin typeface="+mn-lt"/>
                <a:cs typeface="Arial"/>
              </a:rPr>
              <a:t>incl</a:t>
            </a:r>
            <a:r>
              <a:rPr lang="nl-NL" b="0" i="0" u="none" strike="noStrike" dirty="0">
                <a:solidFill>
                  <a:srgbClr val="000000"/>
                </a:solidFill>
                <a:effectLst/>
                <a:latin typeface="+mn-lt"/>
                <a:cs typeface="Arial"/>
              </a:rPr>
              <a:t> briefing en kaderbriefing! (zie opdracht).</a:t>
            </a:r>
            <a:br>
              <a:rPr lang="nl-NL" dirty="0">
                <a:latin typeface="+mn-lt"/>
              </a:rPr>
            </a:br>
            <a:br>
              <a:rPr lang="nl-NL" dirty="0">
                <a:latin typeface="+mn-lt"/>
              </a:rPr>
            </a:br>
            <a:r>
              <a:rPr lang="nl-NL" b="1" i="0" u="none" strike="noStrike" dirty="0">
                <a:solidFill>
                  <a:srgbClr val="000000"/>
                </a:solidFill>
                <a:effectLst/>
                <a:latin typeface="+mn-lt"/>
                <a:cs typeface="Arial"/>
              </a:rPr>
              <a:t>Voor </a:t>
            </a:r>
            <a:r>
              <a:rPr lang="nl-NL" b="1" dirty="0">
                <a:solidFill>
                  <a:srgbClr val="000000"/>
                </a:solidFill>
                <a:latin typeface="+mn-lt"/>
                <a:cs typeface="Arial"/>
              </a:rPr>
              <a:t>11 </a:t>
            </a:r>
            <a:r>
              <a:rPr lang="nl-NL" b="1" i="0" u="none" strike="noStrike" dirty="0">
                <a:solidFill>
                  <a:srgbClr val="000000"/>
                </a:solidFill>
                <a:effectLst/>
                <a:latin typeface="+mn-lt"/>
                <a:cs typeface="Arial"/>
              </a:rPr>
              <a:t>januari: </a:t>
            </a:r>
            <a:br>
              <a:rPr lang="nl-NL" b="0" i="0" u="none" strike="noStrike" dirty="0">
                <a:effectLst/>
                <a:latin typeface="+mn-lt"/>
              </a:rPr>
            </a:br>
            <a:r>
              <a:rPr lang="nl-NL" b="0" i="0" u="none" strike="noStrike" dirty="0">
                <a:effectLst/>
                <a:latin typeface="+mn-lt"/>
              </a:rPr>
              <a:t>(</a:t>
            </a:r>
            <a:r>
              <a:rPr lang="nl-NL" dirty="0">
                <a:solidFill>
                  <a:srgbClr val="000000"/>
                </a:solidFill>
                <a:cs typeface="Arial"/>
              </a:rPr>
              <a:t>C</a:t>
            </a:r>
            <a:r>
              <a:rPr lang="nl-NL" b="0" i="0" u="none" strike="noStrike" dirty="0">
                <a:solidFill>
                  <a:srgbClr val="000000"/>
                </a:solidFill>
                <a:effectLst/>
                <a:latin typeface="+mn-lt"/>
                <a:cs typeface="Arial"/>
              </a:rPr>
              <a:t>oncept) leergang verder uitwerken</a:t>
            </a:r>
          </a:p>
          <a:p>
            <a:pPr>
              <a:spcBef>
                <a:spcPts val="1000"/>
              </a:spcBef>
              <a:spcAft>
                <a:spcPts val="0"/>
              </a:spcAft>
            </a:pPr>
            <a:r>
              <a:rPr lang="nl-NL" dirty="0">
                <a:latin typeface="+mn-lt"/>
                <a:ea typeface="Calibri"/>
                <a:cs typeface="Arial"/>
              </a:rPr>
              <a:t>Neem even een hard-copy mee naar de volgende les.</a:t>
            </a:r>
          </a:p>
          <a:p>
            <a:pPr marL="0" indent="0">
              <a:buNone/>
            </a:pPr>
            <a:endParaRPr lang="nl-NL" dirty="0"/>
          </a:p>
        </p:txBody>
      </p:sp>
      <p:sp>
        <p:nvSpPr>
          <p:cNvPr id="2" name="Tekstvak 1">
            <a:extLst>
              <a:ext uri="{FF2B5EF4-FFF2-40B4-BE49-F238E27FC236}">
                <a16:creationId xmlns:a16="http://schemas.microsoft.com/office/drawing/2014/main" id="{E09D54D5-1BD0-4024-89BC-3A0B9A066203}"/>
              </a:ext>
            </a:extLst>
          </p:cNvPr>
          <p:cNvSpPr txBox="1"/>
          <p:nvPr/>
        </p:nvSpPr>
        <p:spPr>
          <a:xfrm>
            <a:off x="9291810" y="5725707"/>
            <a:ext cx="3243713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l-NL" sz="2400" i="1" u="sng" dirty="0">
                <a:latin typeface="+mn-lt"/>
              </a:rPr>
              <a:t>Naslagwerk:</a:t>
            </a:r>
          </a:p>
          <a:p>
            <a:r>
              <a:rPr lang="nl-NL" sz="2400" i="1" dirty="0">
                <a:latin typeface="+mn-lt"/>
              </a:rPr>
              <a:t>Cursusmap H5 / H6</a:t>
            </a:r>
          </a:p>
        </p:txBody>
      </p:sp>
      <p:sp>
        <p:nvSpPr>
          <p:cNvPr id="3" name="Tijdelijke aanduiding voor voettekst 2">
            <a:extLst>
              <a:ext uri="{FF2B5EF4-FFF2-40B4-BE49-F238E27FC236}">
                <a16:creationId xmlns:a16="http://schemas.microsoft.com/office/drawing/2014/main" id="{9CFFBEC1-1B35-D1B5-337E-D6B6BF8E1FF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nl-NL"/>
              <a:t>NOB 2I Losser 2024</a:t>
            </a:r>
            <a:endParaRPr lang="nl-NL" dirty="0"/>
          </a:p>
        </p:txBody>
      </p:sp>
      <p:pic>
        <p:nvPicPr>
          <p:cNvPr id="5" name="Afbeelding 4">
            <a:extLst>
              <a:ext uri="{FF2B5EF4-FFF2-40B4-BE49-F238E27FC236}">
                <a16:creationId xmlns:a16="http://schemas.microsoft.com/office/drawing/2014/main" id="{A4745948-36DA-F36C-E303-BB61EE4B2E81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336993" y="1524000"/>
            <a:ext cx="3320948" cy="4261104"/>
          </a:xfrm>
          <a:prstGeom prst="rect">
            <a:avLst/>
          </a:prstGeom>
        </p:spPr>
      </p:pic>
    </p:spTree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DF80AE89-BA80-A336-E4C1-18B34EDFE0F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 dirty="0"/>
              <a:t>Indeling Leercoach-Beoordelaar</a:t>
            </a:r>
          </a:p>
        </p:txBody>
      </p:sp>
      <p:pic>
        <p:nvPicPr>
          <p:cNvPr id="6" name="Tijdelijke aanduiding voor inhoud 5">
            <a:extLst>
              <a:ext uri="{FF2B5EF4-FFF2-40B4-BE49-F238E27FC236}">
                <a16:creationId xmlns:a16="http://schemas.microsoft.com/office/drawing/2014/main" id="{AC8C9F85-5717-B00C-DCBD-17A1A07A018B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963722" y="1584960"/>
            <a:ext cx="10387030" cy="4657191"/>
          </a:xfrm>
        </p:spPr>
      </p:pic>
      <p:sp>
        <p:nvSpPr>
          <p:cNvPr id="4" name="Tijdelijke aanduiding voor voettekst 3">
            <a:extLst>
              <a:ext uri="{FF2B5EF4-FFF2-40B4-BE49-F238E27FC236}">
                <a16:creationId xmlns:a16="http://schemas.microsoft.com/office/drawing/2014/main" id="{71DD34B1-30F1-96F2-A8CD-021B0395464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nl-NL"/>
              <a:t>NOB 2I Losser 2024</a:t>
            </a:r>
            <a:endParaRPr lang="nl-NL" dirty="0"/>
          </a:p>
        </p:txBody>
      </p:sp>
    </p:spTree>
    <p:extLst>
      <p:ext uri="{BB962C8B-B14F-4D97-AF65-F5344CB8AC3E}">
        <p14:creationId xmlns:p14="http://schemas.microsoft.com/office/powerpoint/2010/main" val="207918057"/>
      </p:ext>
    </p:extLst>
  </p:cSld>
  <p:clrMapOvr>
    <a:masterClrMapping/>
  </p:clrMapOvr>
</p:sld>
</file>

<file path=ppt/theme/theme1.xml><?xml version="1.0" encoding="utf-8"?>
<a:theme xmlns:a="http://schemas.openxmlformats.org/drawingml/2006/main" name="Kantoorthema">
  <a:themeElements>
    <a:clrScheme name="Kantoorthema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Kantoorthema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Kantoorthema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Kantoorthema">
  <a:themeElements>
    <a:clrScheme name="Kantoor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Kantoor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Kantoor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Kantoorthema">
  <a:themeElements>
    <a:clrScheme name="Kantoor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Kantoor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Kantoor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112395</TotalTime>
  <Words>1482</Words>
  <Application>Microsoft Office PowerPoint</Application>
  <PresentationFormat>Breedbeeld</PresentationFormat>
  <Paragraphs>324</Paragraphs>
  <Slides>35</Slides>
  <Notes>24</Notes>
  <HiddenSlides>0</HiddenSlides>
  <MMClips>1</MMClips>
  <ScaleCrop>false</ScaleCrop>
  <HeadingPairs>
    <vt:vector size="6" baseType="variant">
      <vt:variant>
        <vt:lpstr>Gebruikte lettertypen</vt:lpstr>
      </vt:variant>
      <vt:variant>
        <vt:i4>4</vt:i4>
      </vt:variant>
      <vt:variant>
        <vt:lpstr>Thema</vt:lpstr>
      </vt:variant>
      <vt:variant>
        <vt:i4>1</vt:i4>
      </vt:variant>
      <vt:variant>
        <vt:lpstr>Diatitels</vt:lpstr>
      </vt:variant>
      <vt:variant>
        <vt:i4>35</vt:i4>
      </vt:variant>
    </vt:vector>
  </HeadingPairs>
  <TitlesOfParts>
    <vt:vector size="40" baseType="lpstr">
      <vt:lpstr>Arial</vt:lpstr>
      <vt:lpstr>Calibri</vt:lpstr>
      <vt:lpstr>Impact</vt:lpstr>
      <vt:lpstr>Lucida Sans</vt:lpstr>
      <vt:lpstr>Kantoorthema</vt:lpstr>
      <vt:lpstr>Instructeursopleiding  Losser  Dag 3 07-12-2024  </vt:lpstr>
      <vt:lpstr>Leerpuntverslag</vt:lpstr>
      <vt:lpstr>Doelstellingen van vandaag</vt:lpstr>
      <vt:lpstr>Dit gaan we vandaag doen!</vt:lpstr>
      <vt:lpstr>Leergang</vt:lpstr>
      <vt:lpstr>Buddy cursist</vt:lpstr>
      <vt:lpstr>Wie doet welke specialisatie</vt:lpstr>
      <vt:lpstr>Tijd voor een leuk gesprek</vt:lpstr>
      <vt:lpstr>Tijd voor een leuk gesprek</vt:lpstr>
      <vt:lpstr>Ik gebruik een checklist als ik een briefing geef (1)</vt:lpstr>
      <vt:lpstr>Opdracht:  Maak je eigen checklist voor het geven van een briefing</vt:lpstr>
      <vt:lpstr>PowerPoint-presentatie</vt:lpstr>
      <vt:lpstr>Feedback </vt:lpstr>
      <vt:lpstr>Feedback:  7 Tips</vt:lpstr>
      <vt:lpstr>1e Miniles (duur 30 minuten, 15 minuten evalueren)</vt:lpstr>
      <vt:lpstr>Groepsindeling</vt:lpstr>
      <vt:lpstr>Gelukkig hebben we de foto’s nog!</vt:lpstr>
      <vt:lpstr>En nu gaan we de diepte in…..</vt:lpstr>
      <vt:lpstr>En we dalen nog verder af…..</vt:lpstr>
      <vt:lpstr>En terug naar de oppervlakte</vt:lpstr>
      <vt:lpstr>Het stabiele platform</vt:lpstr>
      <vt:lpstr>Het stabiele platform De andere twee factoren:</vt:lpstr>
      <vt:lpstr>Inzetten kader (opdracht in 3 groepen)</vt:lpstr>
      <vt:lpstr>PowerPoint-presentatie</vt:lpstr>
      <vt:lpstr>PowerPoint-presentatie</vt:lpstr>
      <vt:lpstr>Opdracht briefing</vt:lpstr>
      <vt:lpstr>PowerPoint-presentatie</vt:lpstr>
      <vt:lpstr>Opdracht in 3 groepen</vt:lpstr>
      <vt:lpstr>2e en 3e Minilessen (duur 30 minuten, 15 minuten evalueren)</vt:lpstr>
      <vt:lpstr>Groepsindeling</vt:lpstr>
      <vt:lpstr>Tweede zwembadles</vt:lpstr>
      <vt:lpstr>Doelstellingen van vandaag</vt:lpstr>
      <vt:lpstr>Evaluatie Roos, knop, doorn</vt:lpstr>
      <vt:lpstr>Huiswerk</vt:lpstr>
      <vt:lpstr>Indeling Leercoach-Beoordelaar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PowerPoint-presentatie</dc:title>
  <dc:creator>Rob en Nelleke Kool</dc:creator>
  <cp:lastModifiedBy>Rob en Nelleke Kool</cp:lastModifiedBy>
  <cp:revision>370</cp:revision>
  <cp:lastPrinted>2023-11-16T11:37:25Z</cp:lastPrinted>
  <dcterms:created xsi:type="dcterms:W3CDTF">2017-06-17T11:10:25Z</dcterms:created>
  <dcterms:modified xsi:type="dcterms:W3CDTF">2024-12-10T17:31:19Z</dcterms:modified>
</cp:coreProperties>
</file>