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56" r:id="rId2"/>
    <p:sldId id="259" r:id="rId3"/>
    <p:sldId id="260" r:id="rId4"/>
    <p:sldId id="419" r:id="rId5"/>
    <p:sldId id="440" r:id="rId6"/>
    <p:sldId id="438" r:id="rId7"/>
    <p:sldId id="437" r:id="rId8"/>
    <p:sldId id="441" r:id="rId9"/>
    <p:sldId id="266" r:id="rId10"/>
    <p:sldId id="318" r:id="rId11"/>
    <p:sldId id="324" r:id="rId12"/>
    <p:sldId id="321" r:id="rId13"/>
    <p:sldId id="320" r:id="rId14"/>
    <p:sldId id="327" r:id="rId15"/>
    <p:sldId id="325" r:id="rId16"/>
    <p:sldId id="322" r:id="rId17"/>
    <p:sldId id="258" r:id="rId18"/>
    <p:sldId id="280" r:id="rId19"/>
    <p:sldId id="344" r:id="rId20"/>
    <p:sldId id="417" r:id="rId21"/>
    <p:sldId id="439" r:id="rId22"/>
    <p:sldId id="426" r:id="rId23"/>
    <p:sldId id="378" r:id="rId24"/>
    <p:sldId id="470" r:id="rId25"/>
    <p:sldId id="423" r:id="rId26"/>
    <p:sldId id="364" r:id="rId27"/>
    <p:sldId id="345" r:id="rId28"/>
    <p:sldId id="435" r:id="rId29"/>
    <p:sldId id="471" r:id="rId30"/>
    <p:sldId id="472" r:id="rId31"/>
    <p:sldId id="279" r:id="rId32"/>
    <p:sldId id="436" r:id="rId33"/>
  </p:sldIdLst>
  <p:sldSz cx="12192000" cy="6858000"/>
  <p:notesSz cx="7099300" cy="10234613"/>
  <p:embeddedFontLst>
    <p:embeddedFont>
      <p:font typeface="Impact" panose="020B0806030902050204" pitchFamily="34" charset="0"/>
      <p:regular r:id="rId35"/>
    </p:embeddedFont>
    <p:embeddedFont>
      <p:font typeface="Lucida Sans" panose="020B0602030504020204" pitchFamily="34" charset="0"/>
      <p:regular r:id="rId36"/>
      <p:bold r:id="rId37"/>
      <p:italic r:id="rId38"/>
      <p:boldItalic r:id="rId39"/>
    </p:embeddedFont>
    <p:embeddedFont>
      <p:font typeface="Montserrat" panose="000005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8" roundtripDataSignature="AMtx7mi3eJJqMto4qo4wQYm4XergBtxq1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ukel, Hester van den" initials="" lastIdx="1" clrIdx="0"/>
  <p:cmAuthor id="1" name="Hester van den Beukel"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963" autoAdjust="0"/>
  </p:normalViewPr>
  <p:slideViewPr>
    <p:cSldViewPr snapToGrid="0">
      <p:cViewPr varScale="1">
        <p:scale>
          <a:sx n="89" d="100"/>
          <a:sy n="89" d="100"/>
        </p:scale>
        <p:origin x="1296" y="11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3966" y="1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79"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8" Type="http://customschemas.google.com/relationships/presentationmetadata" Target="meta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8" Type="http://schemas.openxmlformats.org/officeDocument/2006/relationships/slide" Target="slides/slide7.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font" Target="fonts/font7.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6575" cy="512763"/>
          </a:xfrm>
          <a:prstGeom prst="rect">
            <a:avLst/>
          </a:prstGeom>
          <a:noFill/>
          <a:ln>
            <a:noFill/>
          </a:ln>
        </p:spPr>
        <p:txBody>
          <a:bodyPr spcFirstLastPara="1" wrap="square" lIns="99025" tIns="49500" rIns="99025" bIns="495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21138" y="0"/>
            <a:ext cx="3076575" cy="512763"/>
          </a:xfrm>
          <a:prstGeom prst="rect">
            <a:avLst/>
          </a:prstGeom>
          <a:noFill/>
          <a:ln>
            <a:noFill/>
          </a:ln>
        </p:spPr>
        <p:txBody>
          <a:bodyPr spcFirstLastPara="1" wrap="square" lIns="99025" tIns="49500" rIns="99025" bIns="495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721850"/>
            <a:ext cx="3076575" cy="512763"/>
          </a:xfrm>
          <a:prstGeom prst="rect">
            <a:avLst/>
          </a:prstGeom>
          <a:noFill/>
          <a:ln>
            <a:noFill/>
          </a:ln>
        </p:spPr>
        <p:txBody>
          <a:bodyPr spcFirstLastPara="1" wrap="square" lIns="99025" tIns="49500" rIns="99025" bIns="495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nl-NL" sz="1300" b="0" i="0" u="none" strike="noStrike" cap="none">
                <a:solidFill>
                  <a:schemeClr val="dk1"/>
                </a:solidFill>
                <a:latin typeface="Calibri"/>
                <a:ea typeface="Calibri"/>
                <a:cs typeface="Calibri"/>
                <a:sym typeface="Calibri"/>
              </a:rPr>
              <a:t>‹nr.›</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6" name="Google Shape;96;p1: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nl-NL"/>
              <a:t>:30 – 9:35</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7" name="Google Shape;97;p1: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p4: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nl-NL"/>
              <a:t>9:30 – 9:45</a:t>
            </a:r>
            <a:endParaRPr/>
          </a:p>
          <a:p>
            <a:pPr marL="0" lvl="0" indent="0" algn="l" rtl="0">
              <a:lnSpc>
                <a:spcPct val="100000"/>
              </a:lnSpc>
              <a:spcBef>
                <a:spcPts val="0"/>
              </a:spcBef>
              <a:spcAft>
                <a:spcPts val="0"/>
              </a:spcAft>
              <a:buSzPts val="1400"/>
              <a:buNone/>
            </a:pPr>
            <a:r>
              <a:rPr lang="nl-NL"/>
              <a:t>Vandaag gaan we proberen de losse eindjes aan elkaar knoppen. </a:t>
            </a:r>
            <a:endParaRPr/>
          </a:p>
        </p:txBody>
      </p:sp>
      <p:sp>
        <p:nvSpPr>
          <p:cNvPr id="119" name="Google Shape;119;p4: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5" name="Google Shape;125;p5: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126" name="Google Shape;126;p5: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6" name="Google Shape;166;p12: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12: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2417FBD-D2B9-4408-BBC4-C42555D20265}"/>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22493070-8F21-4197-9C91-794A2C803E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a:effectLst/>
                <a:latin typeface="Calibri" panose="020F0502020204030204" pitchFamily="34" charset="0"/>
                <a:ea typeface="Times New Roman" panose="02020603050405020304" pitchFamily="18" charset="0"/>
                <a:cs typeface="Times New Roman" panose="02020603050405020304" pitchFamily="18" charset="0"/>
              </a:rPr>
              <a:t>Om inzicht in de problematiek te verhelderen</a:t>
            </a:r>
          </a:p>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14</a:t>
            </a:fld>
            <a:endParaRPr lang="nl-NL"/>
          </a:p>
        </p:txBody>
      </p:sp>
    </p:spTree>
    <p:extLst>
      <p:ext uri="{BB962C8B-B14F-4D97-AF65-F5344CB8AC3E}">
        <p14:creationId xmlns:p14="http://schemas.microsoft.com/office/powerpoint/2010/main" val="3926699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nl-NL" sz="1300" b="0" i="0" u="none" strike="noStrike" cap="none" smtClean="0">
                <a:solidFill>
                  <a:schemeClr val="dk1"/>
                </a:solidFill>
                <a:latin typeface="Calibri"/>
                <a:ea typeface="Calibri"/>
                <a:cs typeface="Calibri"/>
                <a:sym typeface="Calibri"/>
              </a:rPr>
              <a:t>15</a:t>
            </a:fld>
            <a:endParaRPr lang="nl-NL"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472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17</a:t>
            </a:fld>
            <a:endParaRPr lang="nl-NL"/>
          </a:p>
        </p:txBody>
      </p:sp>
    </p:spTree>
    <p:extLst>
      <p:ext uri="{BB962C8B-B14F-4D97-AF65-F5344CB8AC3E}">
        <p14:creationId xmlns:p14="http://schemas.microsoft.com/office/powerpoint/2010/main" val="160607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8" name="Google Shape;258;p20: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nl-NL"/>
              <a:t>1230-1325</a:t>
            </a:r>
            <a:endParaRPr/>
          </a:p>
        </p:txBody>
      </p:sp>
      <p:sp>
        <p:nvSpPr>
          <p:cNvPr id="259" name="Google Shape;259;p20: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18</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nl-NL" sz="1300" b="0" i="0" u="none" strike="noStrike" cap="none" smtClean="0">
                <a:solidFill>
                  <a:schemeClr val="dk1"/>
                </a:solidFill>
                <a:latin typeface="Calibri"/>
                <a:ea typeface="Calibri"/>
                <a:cs typeface="Calibri"/>
                <a:sym typeface="Calibri"/>
              </a:rPr>
              <a:t>20</a:t>
            </a:fld>
            <a:endParaRPr lang="nl-NL"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4403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22</a:t>
            </a:fld>
            <a:endParaRPr lang="nl-NL"/>
          </a:p>
        </p:txBody>
      </p:sp>
    </p:spTree>
    <p:extLst>
      <p:ext uri="{BB962C8B-B14F-4D97-AF65-F5344CB8AC3E}">
        <p14:creationId xmlns:p14="http://schemas.microsoft.com/office/powerpoint/2010/main" val="1177413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a:r>
              <a:rPr lang="nl-NL" dirty="0"/>
              <a:t>Start minilessen</a:t>
            </a:r>
          </a:p>
          <a:p>
            <a:pPr marL="228600" indent="-228600"/>
            <a:r>
              <a:rPr lang="nl-NL" dirty="0"/>
              <a:t>Zelf pauze inlassen – let op storen andere groepen</a:t>
            </a:r>
          </a:p>
          <a:p>
            <a:pPr marL="228600" indent="-228600"/>
            <a:endParaRPr lang="nl-NL" dirty="0"/>
          </a:p>
        </p:txBody>
      </p:sp>
    </p:spTree>
    <p:extLst>
      <p:ext uri="{BB962C8B-B14F-4D97-AF65-F5344CB8AC3E}">
        <p14:creationId xmlns:p14="http://schemas.microsoft.com/office/powerpoint/2010/main" val="1498033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24</a:t>
            </a:fld>
            <a:endParaRPr lang="nl-NL"/>
          </a:p>
        </p:txBody>
      </p:sp>
    </p:spTree>
    <p:extLst>
      <p:ext uri="{BB962C8B-B14F-4D97-AF65-F5344CB8AC3E}">
        <p14:creationId xmlns:p14="http://schemas.microsoft.com/office/powerpoint/2010/main" val="3053697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6" name="Google Shape;166;p12: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12: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25</a:t>
            </a:fld>
            <a:endParaRPr/>
          </a:p>
        </p:txBody>
      </p:sp>
    </p:spTree>
    <p:extLst>
      <p:ext uri="{BB962C8B-B14F-4D97-AF65-F5344CB8AC3E}">
        <p14:creationId xmlns:p14="http://schemas.microsoft.com/office/powerpoint/2010/main" val="3043326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6349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a:t>1530-1600</a:t>
            </a:r>
            <a:br>
              <a:rPr lang="nl-NL"/>
            </a:br>
            <a:r>
              <a:rPr lang="nl-NL"/>
              <a:t>denk na over nieuwe manier van lesgeven. Hoe hou je het interactief, actueel, en leerzaam voor iedereen. </a:t>
            </a:r>
          </a:p>
          <a:p>
            <a:pPr eaLnBrk="1" hangingPunct="1">
              <a:spcBef>
                <a:spcPct val="0"/>
              </a:spcBef>
            </a:pPr>
            <a:r>
              <a:rPr lang="nl-NL"/>
              <a:t>Let op niveau.</a:t>
            </a:r>
          </a:p>
        </p:txBody>
      </p:sp>
      <p:sp>
        <p:nvSpPr>
          <p:cNvPr id="65539"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0315F1-434C-43F1-96CD-742FF4928008}" type="slidenum">
              <a:rPr lang="nl-NL">
                <a:cs typeface="Arial" charset="0"/>
              </a:rPr>
              <a:pPr fontAlgn="base">
                <a:spcBef>
                  <a:spcPct val="0"/>
                </a:spcBef>
                <a:spcAft>
                  <a:spcPct val="0"/>
                </a:spcAft>
                <a:defRPr/>
              </a:pPr>
              <a:t>26</a:t>
            </a:fld>
            <a:endParaRPr lang="nl-NL">
              <a:cs typeface="Arial" charset="0"/>
            </a:endParaRPr>
          </a:p>
        </p:txBody>
      </p:sp>
    </p:spTree>
    <p:extLst>
      <p:ext uri="{BB962C8B-B14F-4D97-AF65-F5344CB8AC3E}">
        <p14:creationId xmlns:p14="http://schemas.microsoft.com/office/powerpoint/2010/main" val="2905010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p4: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nl-NL"/>
              <a:t>9:30 – 9:45</a:t>
            </a:r>
            <a:endParaRPr/>
          </a:p>
          <a:p>
            <a:pPr marL="0" lvl="0" indent="0" algn="l" rtl="0">
              <a:lnSpc>
                <a:spcPct val="100000"/>
              </a:lnSpc>
              <a:spcBef>
                <a:spcPts val="0"/>
              </a:spcBef>
              <a:spcAft>
                <a:spcPts val="0"/>
              </a:spcAft>
              <a:buSzPts val="1400"/>
              <a:buNone/>
            </a:pPr>
            <a:r>
              <a:rPr lang="nl-NL"/>
              <a:t>Vandaag gaan we proberen de losse eindjes aan elkaar knoppen. </a:t>
            </a:r>
            <a:endParaRPr/>
          </a:p>
        </p:txBody>
      </p:sp>
      <p:sp>
        <p:nvSpPr>
          <p:cNvPr id="119" name="Google Shape;119;p4: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28</a:t>
            </a:fld>
            <a:endParaRPr/>
          </a:p>
        </p:txBody>
      </p:sp>
    </p:spTree>
    <p:extLst>
      <p:ext uri="{BB962C8B-B14F-4D97-AF65-F5344CB8AC3E}">
        <p14:creationId xmlns:p14="http://schemas.microsoft.com/office/powerpoint/2010/main" val="1468758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8" name="Google Shape;248;p21:notes"/>
          <p:cNvSpPr txBox="1">
            <a:spLocks noGrp="1"/>
          </p:cNvSpPr>
          <p:nvPr>
            <p:ph type="body" idx="1"/>
          </p:nvPr>
        </p:nvSpPr>
        <p:spPr>
          <a:xfrm>
            <a:off x="709613" y="4926013"/>
            <a:ext cx="5680075" cy="4029075"/>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nl-NL"/>
              <a:t>1600-1615</a:t>
            </a:r>
            <a:endParaRPr/>
          </a:p>
        </p:txBody>
      </p:sp>
      <p:sp>
        <p:nvSpPr>
          <p:cNvPr id="249" name="Google Shape;249;p21:notes"/>
          <p:cNvSpPr txBox="1">
            <a:spLocks noGrp="1"/>
          </p:cNvSpPr>
          <p:nvPr>
            <p:ph type="sldNum" idx="12"/>
          </p:nvPr>
        </p:nvSpPr>
        <p:spPr>
          <a:xfrm>
            <a:off x="4021138" y="9721850"/>
            <a:ext cx="3076575" cy="512763"/>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nl-NL"/>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16"/>
        <p:cNvGrpSpPr/>
        <p:nvPr/>
      </p:nvGrpSpPr>
      <p:grpSpPr>
        <a:xfrm>
          <a:off x="0" y="0"/>
          <a:ext cx="0" cy="0"/>
          <a:chOff x="0" y="0"/>
          <a:chExt cx="0" cy="0"/>
        </a:xfrm>
      </p:grpSpPr>
      <p:pic>
        <p:nvPicPr>
          <p:cNvPr id="17" name="Google Shape;17;p23"/>
          <p:cNvPicPr preferRelativeResize="0"/>
          <p:nvPr/>
        </p:nvPicPr>
        <p:blipFill rotWithShape="1">
          <a:blip r:embed="rId2">
            <a:alphaModFix/>
          </a:blip>
          <a:srcRect/>
          <a:stretch/>
        </p:blipFill>
        <p:spPr>
          <a:xfrm>
            <a:off x="604838" y="0"/>
            <a:ext cx="8005762" cy="6858000"/>
          </a:xfrm>
          <a:prstGeom prst="rect">
            <a:avLst/>
          </a:prstGeom>
          <a:noFill/>
          <a:ln>
            <a:noFill/>
          </a:ln>
        </p:spPr>
      </p:pic>
      <p:sp>
        <p:nvSpPr>
          <p:cNvPr id="18" name="Google Shape;18;p23"/>
          <p:cNvSpPr/>
          <p:nvPr/>
        </p:nvSpPr>
        <p:spPr>
          <a:xfrm>
            <a:off x="8951913" y="-331788"/>
            <a:ext cx="3240087" cy="71897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9" name="Google Shape;19;p23"/>
          <p:cNvPicPr preferRelativeResize="0"/>
          <p:nvPr/>
        </p:nvPicPr>
        <p:blipFill rotWithShape="1">
          <a:blip r:embed="rId3">
            <a:alphaModFix/>
          </a:blip>
          <a:srcRect/>
          <a:stretch/>
        </p:blipFill>
        <p:spPr>
          <a:xfrm>
            <a:off x="20638" y="-331788"/>
            <a:ext cx="8931275" cy="7189788"/>
          </a:xfrm>
          <a:prstGeom prst="rect">
            <a:avLst/>
          </a:prstGeom>
          <a:noFill/>
          <a:ln>
            <a:noFill/>
          </a:ln>
        </p:spPr>
      </p:pic>
      <p:pic>
        <p:nvPicPr>
          <p:cNvPr id="20" name="Google Shape;20;p23"/>
          <p:cNvPicPr preferRelativeResize="0"/>
          <p:nvPr/>
        </p:nvPicPr>
        <p:blipFill rotWithShape="1">
          <a:blip r:embed="rId4">
            <a:alphaModFix/>
          </a:blip>
          <a:srcRect/>
          <a:stretch/>
        </p:blipFill>
        <p:spPr>
          <a:xfrm>
            <a:off x="10107613" y="4233863"/>
            <a:ext cx="1803400" cy="2487612"/>
          </a:xfrm>
          <a:prstGeom prst="rect">
            <a:avLst/>
          </a:prstGeom>
          <a:noFill/>
          <a:ln>
            <a:noFill/>
          </a:ln>
        </p:spPr>
      </p:pic>
      <p:sp>
        <p:nvSpPr>
          <p:cNvPr id="21" name="Google Shape;21;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2" name="Google Shape;22;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 name="Google Shape;2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26"/>
        <p:cNvGrpSpPr/>
        <p:nvPr/>
      </p:nvGrpSpPr>
      <p:grpSpPr>
        <a:xfrm>
          <a:off x="0" y="0"/>
          <a:ext cx="0" cy="0"/>
          <a:chOff x="0" y="0"/>
          <a:chExt cx="0" cy="0"/>
        </a:xfrm>
      </p:grpSpPr>
      <p:sp>
        <p:nvSpPr>
          <p:cNvPr id="27" name="Google Shape;2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8" name="Google Shape;28;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32"/>
        <p:cNvGrpSpPr/>
        <p:nvPr/>
      </p:nvGrpSpPr>
      <p:grpSpPr>
        <a:xfrm>
          <a:off x="0" y="0"/>
          <a:ext cx="0" cy="0"/>
          <a:chOff x="0" y="0"/>
          <a:chExt cx="0" cy="0"/>
        </a:xfrm>
      </p:grpSpPr>
      <p:sp>
        <p:nvSpPr>
          <p:cNvPr id="33" name="Google Shape;3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4" name="Google Shape;34;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39"/>
        <p:cNvGrpSpPr/>
        <p:nvPr/>
      </p:nvGrpSpPr>
      <p:grpSpPr>
        <a:xfrm>
          <a:off x="0" y="0"/>
          <a:ext cx="0" cy="0"/>
          <a:chOff x="0" y="0"/>
          <a:chExt cx="0" cy="0"/>
        </a:xfrm>
      </p:grpSpPr>
      <p:sp>
        <p:nvSpPr>
          <p:cNvPr id="40" name="Google Shape;4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47"/>
        <p:cNvGrpSpPr/>
        <p:nvPr/>
      </p:nvGrpSpPr>
      <p:grpSpPr>
        <a:xfrm>
          <a:off x="0" y="0"/>
          <a:ext cx="0" cy="0"/>
          <a:chOff x="0" y="0"/>
          <a:chExt cx="0" cy="0"/>
        </a:xfrm>
      </p:grpSpPr>
      <p:sp>
        <p:nvSpPr>
          <p:cNvPr id="48" name="Google Shape;48;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9" name="Google Shape;49;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56"/>
        <p:cNvGrpSpPr/>
        <p:nvPr/>
      </p:nvGrpSpPr>
      <p:grpSpPr>
        <a:xfrm>
          <a:off x="0" y="0"/>
          <a:ext cx="0" cy="0"/>
          <a:chOff x="0" y="0"/>
          <a:chExt cx="0" cy="0"/>
        </a:xfrm>
      </p:grpSpPr>
      <p:sp>
        <p:nvSpPr>
          <p:cNvPr id="57" name="Google Shape;57;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8" name="Google Shape;58;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9" name="Google Shape;5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68"/>
        <p:cNvGrpSpPr/>
        <p:nvPr/>
      </p:nvGrpSpPr>
      <p:grpSpPr>
        <a:xfrm>
          <a:off x="0" y="0"/>
          <a:ext cx="0" cy="0"/>
          <a:chOff x="0" y="0"/>
          <a:chExt cx="0" cy="0"/>
        </a:xfrm>
      </p:grpSpPr>
      <p:sp>
        <p:nvSpPr>
          <p:cNvPr id="69" name="Google Shape;69;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0" name="Google Shape;70;p3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1" name="Google Shape;71;p3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7" name="Google Shape;77;p32"/>
          <p:cNvSpPr>
            <a:spLocks noGrp="1"/>
          </p:cNvSpPr>
          <p:nvPr>
            <p:ph type="pic" idx="2"/>
          </p:nvPr>
        </p:nvSpPr>
        <p:spPr>
          <a:xfrm>
            <a:off x="5183188" y="987425"/>
            <a:ext cx="6172200" cy="4873625"/>
          </a:xfrm>
          <a:prstGeom prst="rect">
            <a:avLst/>
          </a:prstGeom>
          <a:noFill/>
          <a:ln>
            <a:noFill/>
          </a:ln>
        </p:spPr>
      </p:sp>
      <p:sp>
        <p:nvSpPr>
          <p:cNvPr id="78" name="Google Shape;78;p3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82"/>
        <p:cNvGrpSpPr/>
        <p:nvPr/>
      </p:nvGrpSpPr>
      <p:grpSpPr>
        <a:xfrm>
          <a:off x="0" y="0"/>
          <a:ext cx="0" cy="0"/>
          <a:chOff x="0" y="0"/>
          <a:chExt cx="0" cy="0"/>
        </a:xfrm>
      </p:grpSpPr>
      <p:sp>
        <p:nvSpPr>
          <p:cNvPr id="83" name="Google Shape;83;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4" name="Google Shape;84;p3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88"/>
        <p:cNvGrpSpPr/>
        <p:nvPr/>
      </p:nvGrpSpPr>
      <p:grpSpPr>
        <a:xfrm>
          <a:off x="0" y="0"/>
          <a:ext cx="0" cy="0"/>
          <a:chOff x="0" y="0"/>
          <a:chExt cx="0" cy="0"/>
        </a:xfrm>
      </p:grpSpPr>
      <p:sp>
        <p:nvSpPr>
          <p:cNvPr id="89" name="Google Shape;89;p3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0" name="Google Shape;90;p3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2"/>
          <p:cNvPicPr preferRelativeResize="0"/>
          <p:nvPr/>
        </p:nvPicPr>
        <p:blipFill rotWithShape="1">
          <a:blip r:embed="rId12">
            <a:alphaModFix/>
          </a:blip>
          <a:srcRect/>
          <a:stretch/>
        </p:blipFill>
        <p:spPr>
          <a:xfrm>
            <a:off x="0" y="-79375"/>
            <a:ext cx="12265025" cy="6858000"/>
          </a:xfrm>
          <a:prstGeom prst="rect">
            <a:avLst/>
          </a:prstGeom>
          <a:noFill/>
          <a:ln>
            <a:noFill/>
          </a:ln>
        </p:spPr>
      </p:pic>
      <p:sp>
        <p:nvSpPr>
          <p:cNvPr id="11" name="Google Shape;11;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1pPr>
            <a:lvl2pPr marR="0" lvl="1"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2pPr>
            <a:lvl3pPr marR="0" lvl="2"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3pPr>
            <a:lvl4pPr marR="0" lvl="3"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4pPr>
            <a:lvl5pPr marR="0" lvl="4"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5pPr>
            <a:lvl6pPr marR="0" lvl="5"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6pPr>
            <a:lvl7pPr marR="0" lvl="6"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7pPr>
            <a:lvl8pPr marR="0" lvl="7"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8pPr>
            <a:lvl9pPr marR="0" lvl="8" algn="l" rtl="0">
              <a:lnSpc>
                <a:spcPct val="90000"/>
              </a:lnSpc>
              <a:spcBef>
                <a:spcPts val="0"/>
              </a:spcBef>
              <a:spcAft>
                <a:spcPts val="0"/>
              </a:spcAft>
              <a:buClr>
                <a:srgbClr val="000000"/>
              </a:buClr>
              <a:buSzPts val="1400"/>
              <a:buFont typeface="Arial"/>
              <a:buNone/>
              <a:defRPr sz="4400" b="0" i="0" u="none" strike="noStrike" cap="none">
                <a:solidFill>
                  <a:srgbClr val="F88044"/>
                </a:solidFill>
                <a:latin typeface="Lucida Sans"/>
                <a:ea typeface="Lucida Sans"/>
                <a:cs typeface="Lucida Sans"/>
                <a:sym typeface="Lucida Sans"/>
              </a:defRPr>
            </a:lvl9pPr>
          </a:lstStyle>
          <a:p>
            <a:endParaRPr/>
          </a:p>
        </p:txBody>
      </p:sp>
      <p:sp>
        <p:nvSpPr>
          <p:cNvPr id="12" name="Google Shape;12;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5" name="Google Shape;1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adoc.pub/intervisie-schatkist.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teamchange.nl/werkvorm/vier-korte-intervisie-methoden/" TargetMode="External"/><Relationship Id="rId4" Type="http://schemas.openxmlformats.org/officeDocument/2006/relationships/hyperlink" Target="https://docplayer.nl/13730839-Methodieken-voor-intervisie.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noGrp="1"/>
          </p:cNvSpPr>
          <p:nvPr>
            <p:ph type="ctrTitle"/>
          </p:nvPr>
        </p:nvSpPr>
        <p:spPr>
          <a:xfrm>
            <a:off x="5927725" y="2389188"/>
            <a:ext cx="5827713" cy="942975"/>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SzPts val="1400"/>
              <a:buNone/>
            </a:pPr>
            <a:r>
              <a:rPr lang="nl-NL" sz="4000" dirty="0"/>
              <a:t>Instructeursopleiding </a:t>
            </a:r>
            <a:br>
              <a:rPr lang="nl-NL" sz="4000" dirty="0"/>
            </a:br>
            <a:r>
              <a:rPr lang="nl-NL" sz="4000" dirty="0"/>
              <a:t>Losser </a:t>
            </a:r>
            <a:br>
              <a:rPr lang="nl-NL" sz="4000" dirty="0"/>
            </a:br>
            <a:r>
              <a:rPr lang="nl-NL" sz="4000" dirty="0"/>
              <a:t>Dag 4</a:t>
            </a:r>
            <a:br>
              <a:rPr lang="nl-NL" sz="4000" dirty="0"/>
            </a:br>
            <a:r>
              <a:rPr lang="nl-NL" sz="4000" dirty="0"/>
              <a:t>11-01-2025</a:t>
            </a:r>
            <a:br>
              <a:rPr lang="nl-NL" sz="4000" dirty="0">
                <a:latin typeface="Impact"/>
                <a:ea typeface="Impact"/>
                <a:cs typeface="Impact"/>
                <a:sym typeface="Impact"/>
              </a:rPr>
            </a:br>
            <a:br>
              <a:rPr lang="nl-NL" sz="4000" dirty="0">
                <a:latin typeface="Impact"/>
                <a:ea typeface="Impact"/>
                <a:cs typeface="Impact"/>
                <a:sym typeface="Impact"/>
              </a:rPr>
            </a:br>
            <a:endParaRPr sz="4000" dirty="0">
              <a:latin typeface="Impact"/>
              <a:ea typeface="Impact"/>
              <a:cs typeface="Impact"/>
              <a:sym typeface="Impact"/>
            </a:endParaRPr>
          </a:p>
        </p:txBody>
      </p:sp>
      <p:sp>
        <p:nvSpPr>
          <p:cNvPr id="100" name="Google Shape;100;p1"/>
          <p:cNvSpPr txBox="1"/>
          <p:nvPr/>
        </p:nvSpPr>
        <p:spPr>
          <a:xfrm>
            <a:off x="1158875" y="3502025"/>
            <a:ext cx="8005763" cy="18621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500"/>
              <a:buFont typeface="Arial"/>
              <a:buNone/>
            </a:pPr>
            <a:r>
              <a:rPr lang="nl-NL" sz="11500" b="1" i="0" u="none" strike="noStrike" cap="none">
                <a:solidFill>
                  <a:schemeClr val="lt1"/>
                </a:solidFill>
                <a:latin typeface="Calibri"/>
                <a:ea typeface="Calibri"/>
                <a:cs typeface="Calibri"/>
                <a:sym typeface="Calibri"/>
              </a:rPr>
              <a:t>Welkom!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
          <p:cNvSpPr txBox="1">
            <a:spLocks noGrp="1"/>
          </p:cNvSpPr>
          <p:nvPr>
            <p:ph type="title"/>
          </p:nvPr>
        </p:nvSpPr>
        <p:spPr>
          <a:xfrm>
            <a:off x="838200" y="365125"/>
            <a:ext cx="10515600" cy="10144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nl-NL"/>
              <a:t>Doelstellingen van vandaag</a:t>
            </a:r>
            <a:endParaRPr/>
          </a:p>
        </p:txBody>
      </p:sp>
      <p:sp>
        <p:nvSpPr>
          <p:cNvPr id="122" name="Google Shape;122;p4"/>
          <p:cNvSpPr txBox="1"/>
          <p:nvPr/>
        </p:nvSpPr>
        <p:spPr>
          <a:xfrm>
            <a:off x="650875" y="1414463"/>
            <a:ext cx="10829925" cy="28289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l-NL" sz="2200" b="0" i="0" u="none" strike="noStrike" cap="none" dirty="0">
                <a:solidFill>
                  <a:schemeClr val="dk1"/>
                </a:solidFill>
                <a:latin typeface="Calibri"/>
                <a:ea typeface="Calibri"/>
                <a:cs typeface="Calibri"/>
                <a:sym typeface="Calibri"/>
              </a:rPr>
              <a:t>Aan het einde van de dag:</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Weten jullie hoe jullie (leergang en overige) lessen worden beoordeeld</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Hebben jullie je meer inzicht gekregen in elkaar leergang</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Hebben jullie geoefend met intervisie.</a:t>
            </a:r>
          </a:p>
          <a:p>
            <a:pPr marL="742950" lvl="1" indent="-285750">
              <a:spcBef>
                <a:spcPts val="1100"/>
              </a:spcBef>
              <a:buClr>
                <a:schemeClr val="dk1"/>
              </a:buClr>
              <a:buSzPts val="2200"/>
              <a:buFont typeface="Calibri"/>
              <a:buChar char="•"/>
            </a:pPr>
            <a:r>
              <a:rPr lang="nl-NL" sz="2200" dirty="0">
                <a:solidFill>
                  <a:schemeClr val="dk1"/>
                </a:solidFill>
                <a:latin typeface="Calibri"/>
                <a:ea typeface="Calibri"/>
                <a:cs typeface="Calibri"/>
                <a:sym typeface="Calibri"/>
              </a:rPr>
              <a:t>Weten jullie wat er van jou als instructeur verwacht wordt bij de buitenwaterlessen</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Weten jullie wat </a:t>
            </a:r>
            <a:r>
              <a:rPr lang="nl-NL" sz="2200" b="0" i="0" u="none" strike="noStrike" cap="none" dirty="0">
                <a:solidFill>
                  <a:schemeClr val="dk1"/>
                </a:solidFill>
                <a:latin typeface="Calibri"/>
                <a:ea typeface="Calibri"/>
                <a:cs typeface="Calibri"/>
                <a:sym typeface="Calibri"/>
              </a:rPr>
              <a:t>we de volgende les gaan doen.</a:t>
            </a:r>
            <a:endParaRPr lang="nl-NL"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nl-NL"/>
              <a:t>Dit gaan we vandaag doen!</a:t>
            </a:r>
            <a:endParaRPr/>
          </a:p>
        </p:txBody>
      </p:sp>
      <p:sp>
        <p:nvSpPr>
          <p:cNvPr id="129" name="Google Shape;129;p5"/>
          <p:cNvSpPr txBox="1">
            <a:spLocks noGrp="1"/>
          </p:cNvSpPr>
          <p:nvPr>
            <p:ph type="body" idx="1"/>
          </p:nvPr>
        </p:nvSpPr>
        <p:spPr>
          <a:xfrm>
            <a:off x="461963" y="1825625"/>
            <a:ext cx="5557837" cy="4351338"/>
          </a:xfrm>
          <a:prstGeom prst="rect">
            <a:avLst/>
          </a:prstGeom>
          <a:noFill/>
          <a:ln>
            <a:noFill/>
          </a:ln>
        </p:spPr>
        <p:txBody>
          <a:bodyPr spcFirstLastPara="1" wrap="square" lIns="91425" tIns="45700" rIns="91425" bIns="45700" anchor="t" anchorCtr="0">
            <a:noAutofit/>
          </a:bodyPr>
          <a:lstStyle/>
          <a:p>
            <a:pPr marL="742950" lvl="1" indent="-285750" algn="l" rtl="0">
              <a:lnSpc>
                <a:spcPct val="90000"/>
              </a:lnSpc>
              <a:spcBef>
                <a:spcPts val="0"/>
              </a:spcBef>
              <a:spcAft>
                <a:spcPts val="0"/>
              </a:spcAft>
              <a:buClr>
                <a:srgbClr val="FF0000"/>
              </a:buClr>
              <a:buSzPts val="2800"/>
              <a:buFont typeface="Arial"/>
              <a:buNone/>
            </a:pPr>
            <a:r>
              <a:rPr lang="nl-NL" sz="2800" b="1" dirty="0">
                <a:solidFill>
                  <a:srgbClr val="FF0000"/>
                </a:solidFill>
              </a:rPr>
              <a:t>OCHTEND</a:t>
            </a:r>
            <a:endParaRPr lang="nl-NL" sz="2800" dirty="0"/>
          </a:p>
          <a:p>
            <a:pPr marL="742950" lvl="1" indent="-285750" algn="l" rtl="0">
              <a:lnSpc>
                <a:spcPct val="90000"/>
              </a:lnSpc>
              <a:spcBef>
                <a:spcPts val="500"/>
              </a:spcBef>
              <a:spcAft>
                <a:spcPts val="0"/>
              </a:spcAft>
              <a:buClr>
                <a:schemeClr val="dk1"/>
              </a:buClr>
              <a:buSzPts val="2800"/>
              <a:buChar char="•"/>
            </a:pPr>
            <a:r>
              <a:rPr lang="nl-NL" sz="2800" dirty="0"/>
              <a:t>Proeve van bekwaamheid. </a:t>
            </a:r>
            <a:r>
              <a:rPr lang="nl-NL" sz="2800" dirty="0" err="1"/>
              <a:t>PvB</a:t>
            </a:r>
            <a:endParaRPr lang="nl-NL" sz="2800" dirty="0"/>
          </a:p>
          <a:p>
            <a:pPr marL="742950" lvl="1" indent="-285750" algn="l" rtl="0">
              <a:lnSpc>
                <a:spcPct val="90000"/>
              </a:lnSpc>
              <a:spcBef>
                <a:spcPts val="500"/>
              </a:spcBef>
              <a:spcAft>
                <a:spcPts val="0"/>
              </a:spcAft>
              <a:buClr>
                <a:schemeClr val="dk1"/>
              </a:buClr>
              <a:buSzPts val="2800"/>
              <a:buChar char="•"/>
            </a:pPr>
            <a:r>
              <a:rPr lang="nl-NL" sz="2800" dirty="0"/>
              <a:t>Hoe staat het met je leergang?</a:t>
            </a:r>
          </a:p>
          <a:p>
            <a:pPr marL="742950" lvl="1" indent="-285750" algn="l" rtl="0">
              <a:lnSpc>
                <a:spcPct val="90000"/>
              </a:lnSpc>
              <a:spcBef>
                <a:spcPts val="500"/>
              </a:spcBef>
              <a:spcAft>
                <a:spcPts val="0"/>
              </a:spcAft>
              <a:buClr>
                <a:schemeClr val="dk1"/>
              </a:buClr>
              <a:buSzPts val="2800"/>
              <a:buChar char="•"/>
            </a:pPr>
            <a:r>
              <a:rPr lang="nl-NL" sz="2800" dirty="0"/>
              <a:t>Voortgangsgesprekken intervisie</a:t>
            </a:r>
            <a:endParaRPr sz="2800" dirty="0"/>
          </a:p>
          <a:p>
            <a:pPr marL="0" lvl="0" indent="0" algn="l" rtl="0">
              <a:lnSpc>
                <a:spcPct val="90000"/>
              </a:lnSpc>
              <a:spcBef>
                <a:spcPts val="1000"/>
              </a:spcBef>
              <a:spcAft>
                <a:spcPts val="0"/>
              </a:spcAft>
              <a:buClr>
                <a:schemeClr val="dk1"/>
              </a:buClr>
              <a:buSzPts val="3200"/>
              <a:buFont typeface="Arial"/>
              <a:buNone/>
            </a:pPr>
            <a:endParaRPr sz="3200" dirty="0">
              <a:solidFill>
                <a:srgbClr val="FF0000"/>
              </a:solidFill>
            </a:endParaRPr>
          </a:p>
        </p:txBody>
      </p:sp>
      <p:sp>
        <p:nvSpPr>
          <p:cNvPr id="130" name="Google Shape;130;p5"/>
          <p:cNvSpPr/>
          <p:nvPr/>
        </p:nvSpPr>
        <p:spPr>
          <a:xfrm>
            <a:off x="6286500" y="1712913"/>
            <a:ext cx="5419725" cy="435133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0000"/>
              </a:buClr>
              <a:buSzPts val="2800"/>
              <a:buFont typeface="Arial"/>
              <a:buNone/>
            </a:pPr>
            <a:r>
              <a:rPr lang="nl-NL" sz="2800" b="1" i="0" u="none" strike="noStrike" cap="none" dirty="0">
                <a:solidFill>
                  <a:srgbClr val="FF0000"/>
                </a:solidFill>
                <a:latin typeface="Calibri"/>
                <a:ea typeface="Calibri"/>
                <a:cs typeface="Calibri"/>
                <a:sym typeface="Calibri"/>
              </a:rPr>
              <a:t>     MIDDAG</a:t>
            </a:r>
            <a:endParaRPr sz="1400" b="0" i="0" u="none" strike="noStrike" cap="none" dirty="0">
              <a:solidFill>
                <a:srgbClr val="000000"/>
              </a:solidFill>
              <a:latin typeface="Arial"/>
              <a:ea typeface="Arial"/>
              <a:cs typeface="Arial"/>
              <a:sym typeface="Arial"/>
            </a:endParaRPr>
          </a:p>
          <a:p>
            <a:pPr marL="742950" lvl="1" indent="-285750">
              <a:lnSpc>
                <a:spcPct val="90000"/>
              </a:lnSpc>
              <a:spcBef>
                <a:spcPts val="1000"/>
              </a:spcBef>
              <a:buClr>
                <a:schemeClr val="dk1"/>
              </a:buClr>
              <a:buSzPts val="2800"/>
              <a:buFont typeface="Arial"/>
              <a:buChar char="•"/>
            </a:pPr>
            <a:r>
              <a:rPr lang="nl-NL" sz="2800" dirty="0">
                <a:solidFill>
                  <a:schemeClr val="dk1"/>
                </a:solidFill>
                <a:latin typeface="Calibri"/>
                <a:ea typeface="Calibri"/>
                <a:cs typeface="Calibri"/>
                <a:sym typeface="Calibri"/>
              </a:rPr>
              <a:t>Voorbereiding buitenduik</a:t>
            </a:r>
          </a:p>
          <a:p>
            <a:pPr marL="742950" marR="0" lvl="1" indent="-285750" algn="l" rtl="0">
              <a:lnSpc>
                <a:spcPct val="90000"/>
              </a:lnSpc>
              <a:spcBef>
                <a:spcPts val="1000"/>
              </a:spcBef>
              <a:spcAft>
                <a:spcPts val="0"/>
              </a:spcAft>
              <a:buClr>
                <a:schemeClr val="dk1"/>
              </a:buClr>
              <a:buSzPts val="2800"/>
              <a:buFont typeface="Arial"/>
              <a:buChar char="•"/>
            </a:pPr>
            <a:r>
              <a:rPr lang="nl-NL" sz="2800" dirty="0">
                <a:solidFill>
                  <a:schemeClr val="dk1"/>
                </a:solidFill>
                <a:latin typeface="Calibri"/>
                <a:ea typeface="Calibri"/>
                <a:cs typeface="Calibri"/>
                <a:sym typeface="Calibri"/>
              </a:rPr>
              <a:t>Voorbereiding </a:t>
            </a:r>
            <a:r>
              <a:rPr lang="nl-NL" sz="2800" dirty="0" err="1">
                <a:solidFill>
                  <a:schemeClr val="dk1"/>
                </a:solidFill>
                <a:latin typeface="Calibri"/>
                <a:ea typeface="Calibri"/>
                <a:cs typeface="Calibri"/>
                <a:sym typeface="Calibri"/>
              </a:rPr>
              <a:t>zwembadles</a:t>
            </a:r>
            <a:endParaRPr lang="nl-NL" sz="2800" dirty="0">
              <a:solidFill>
                <a:schemeClr val="dk1"/>
              </a:solidFill>
              <a:latin typeface="Calibri"/>
              <a:ea typeface="Calibri"/>
              <a:cs typeface="Calibri"/>
              <a:sym typeface="Calibri"/>
            </a:endParaRPr>
          </a:p>
          <a:p>
            <a:pPr marL="742950" marR="0" lvl="1" indent="-285750" algn="l" rtl="0">
              <a:lnSpc>
                <a:spcPct val="90000"/>
              </a:lnSpc>
              <a:spcBef>
                <a:spcPts val="1000"/>
              </a:spcBef>
              <a:spcAft>
                <a:spcPts val="0"/>
              </a:spcAft>
              <a:buClr>
                <a:schemeClr val="dk1"/>
              </a:buClr>
              <a:buSzPts val="2800"/>
              <a:buFont typeface="Arial"/>
              <a:buChar char="•"/>
            </a:pPr>
            <a:r>
              <a:rPr lang="nl-NL" sz="2800" b="0" i="0" u="none" strike="noStrike" cap="none" dirty="0" err="1">
                <a:solidFill>
                  <a:schemeClr val="dk1"/>
                </a:solidFill>
                <a:latin typeface="Calibri"/>
                <a:ea typeface="Calibri"/>
                <a:cs typeface="Calibri"/>
                <a:sym typeface="Calibri"/>
              </a:rPr>
              <a:t>Zwembadles</a:t>
            </a:r>
            <a:endParaRPr lang="nl-NL" sz="2800" b="0" i="0" u="none" strike="noStrike" cap="none" dirty="0">
              <a:solidFill>
                <a:schemeClr val="dk1"/>
              </a:solidFill>
              <a:latin typeface="Calibri"/>
              <a:ea typeface="Calibri"/>
              <a:cs typeface="Calibri"/>
              <a:sym typeface="Calibri"/>
            </a:endParaRPr>
          </a:p>
          <a:p>
            <a:pPr marL="742950" marR="0" lvl="1" indent="-285750" algn="l" rtl="0">
              <a:lnSpc>
                <a:spcPct val="90000"/>
              </a:lnSpc>
              <a:spcBef>
                <a:spcPts val="1000"/>
              </a:spcBef>
              <a:spcAft>
                <a:spcPts val="0"/>
              </a:spcAft>
              <a:buClr>
                <a:schemeClr val="dk1"/>
              </a:buClr>
              <a:buSzPts val="2800"/>
              <a:buFont typeface="Arial"/>
              <a:buChar char="•"/>
            </a:pPr>
            <a:r>
              <a:rPr lang="nl-NL" sz="2800" b="0" i="0" u="none" strike="noStrike" cap="none" dirty="0">
                <a:solidFill>
                  <a:schemeClr val="dk1"/>
                </a:solidFill>
                <a:latin typeface="Calibri"/>
                <a:ea typeface="Calibri"/>
                <a:cs typeface="Calibri"/>
                <a:sym typeface="Calibri"/>
              </a:rPr>
              <a:t>Afsluiting</a:t>
            </a:r>
            <a:endParaRPr sz="28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dirty="0">
              <a:solidFill>
                <a:srgbClr val="FF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582C9A-7D70-8803-53CE-ADD3BEACF51A}"/>
              </a:ext>
            </a:extLst>
          </p:cNvPr>
          <p:cNvSpPr>
            <a:spLocks noGrp="1"/>
          </p:cNvSpPr>
          <p:nvPr>
            <p:ph type="title"/>
          </p:nvPr>
        </p:nvSpPr>
        <p:spPr/>
        <p:txBody>
          <a:bodyPr/>
          <a:lstStyle/>
          <a:p>
            <a:r>
              <a:rPr lang="nl-NL" dirty="0"/>
              <a:t>Start</a:t>
            </a:r>
          </a:p>
        </p:txBody>
      </p:sp>
      <p:sp>
        <p:nvSpPr>
          <p:cNvPr id="3" name="Tijdelijke aanduiding voor tekst 2">
            <a:extLst>
              <a:ext uri="{FF2B5EF4-FFF2-40B4-BE49-F238E27FC236}">
                <a16:creationId xmlns:a16="http://schemas.microsoft.com/office/drawing/2014/main" id="{2C9DCA9E-276D-068E-1701-043D25FF136B}"/>
              </a:ext>
            </a:extLst>
          </p:cNvPr>
          <p:cNvSpPr>
            <a:spLocks noGrp="1"/>
          </p:cNvSpPr>
          <p:nvPr>
            <p:ph type="body" idx="1"/>
          </p:nvPr>
        </p:nvSpPr>
        <p:spPr/>
        <p:txBody>
          <a:bodyPr/>
          <a:lstStyle/>
          <a:p>
            <a:r>
              <a:rPr lang="nl-NL" dirty="0"/>
              <a:t>Probleem formuleren…</a:t>
            </a:r>
          </a:p>
          <a:p>
            <a:endParaRPr lang="nl-NL" dirty="0"/>
          </a:p>
          <a:p>
            <a:endParaRPr lang="nl-NL" dirty="0"/>
          </a:p>
        </p:txBody>
      </p:sp>
    </p:spTree>
    <p:extLst>
      <p:ext uri="{BB962C8B-B14F-4D97-AF65-F5344CB8AC3E}">
        <p14:creationId xmlns:p14="http://schemas.microsoft.com/office/powerpoint/2010/main" val="3235779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BE037-C107-17C1-5E75-ED6881A7A5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C13C28-1B96-2DFA-5348-E8DA8E27FDCC}"/>
              </a:ext>
            </a:extLst>
          </p:cNvPr>
          <p:cNvSpPr>
            <a:spLocks noGrp="1"/>
          </p:cNvSpPr>
          <p:nvPr>
            <p:ph type="title"/>
          </p:nvPr>
        </p:nvSpPr>
        <p:spPr>
          <a:xfrm>
            <a:off x="838200" y="350985"/>
            <a:ext cx="10515600" cy="1325563"/>
          </a:xfrm>
        </p:spPr>
        <p:txBody>
          <a:bodyPr/>
          <a:lstStyle/>
          <a:p>
            <a:r>
              <a:rPr lang="nl-NL" dirty="0"/>
              <a:t>Proeve van bekwaamheid. </a:t>
            </a:r>
            <a:r>
              <a:rPr lang="nl-NL" dirty="0" err="1"/>
              <a:t>PvB</a:t>
            </a:r>
            <a:endParaRPr lang="nl-NL" dirty="0"/>
          </a:p>
        </p:txBody>
      </p:sp>
      <p:sp>
        <p:nvSpPr>
          <p:cNvPr id="3" name="Tijdelijke aanduiding voor tekst 2">
            <a:extLst>
              <a:ext uri="{FF2B5EF4-FFF2-40B4-BE49-F238E27FC236}">
                <a16:creationId xmlns:a16="http://schemas.microsoft.com/office/drawing/2014/main" id="{BB99581E-20DE-FDB8-74C5-92285EB1BC61}"/>
              </a:ext>
            </a:extLst>
          </p:cNvPr>
          <p:cNvSpPr>
            <a:spLocks noGrp="1"/>
          </p:cNvSpPr>
          <p:nvPr>
            <p:ph type="body" idx="1"/>
          </p:nvPr>
        </p:nvSpPr>
        <p:spPr/>
        <p:txBody>
          <a:bodyPr/>
          <a:lstStyle/>
          <a:p>
            <a:pPr marL="114300" indent="0">
              <a:buNone/>
            </a:pPr>
            <a:r>
              <a:rPr lang="nl-NL" dirty="0"/>
              <a:t>Uitleg aan de hand van </a:t>
            </a:r>
            <a:r>
              <a:rPr lang="nl-NL" dirty="0" err="1"/>
              <a:t>PvB</a:t>
            </a:r>
            <a:r>
              <a:rPr lang="nl-NL" dirty="0"/>
              <a:t> 3.1</a:t>
            </a:r>
          </a:p>
          <a:p>
            <a:endParaRPr lang="nl-NL" dirty="0"/>
          </a:p>
          <a:p>
            <a:r>
              <a:rPr lang="nl-NL" dirty="0"/>
              <a:t>Deelcompetenties worden beoordeeld aan de hand van de beoordelingscriteria. </a:t>
            </a:r>
          </a:p>
          <a:p>
            <a:endParaRPr lang="nl-NL" dirty="0"/>
          </a:p>
          <a:p>
            <a:r>
              <a:rPr lang="nl-NL" dirty="0"/>
              <a:t>Zie voor de uitleg van de criteria de toelichting.</a:t>
            </a:r>
          </a:p>
          <a:p>
            <a:endParaRPr lang="nl-NL" dirty="0"/>
          </a:p>
          <a:p>
            <a:endParaRPr lang="nl-NL" dirty="0"/>
          </a:p>
          <a:p>
            <a:endParaRPr lang="nl-NL" dirty="0"/>
          </a:p>
        </p:txBody>
      </p:sp>
    </p:spTree>
    <p:extLst>
      <p:ext uri="{BB962C8B-B14F-4D97-AF65-F5344CB8AC3E}">
        <p14:creationId xmlns:p14="http://schemas.microsoft.com/office/powerpoint/2010/main" val="318267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26D14-7C9A-D5FD-53CF-CD72AC4480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A52862-D49D-6BD0-1901-943215B10360}"/>
              </a:ext>
            </a:extLst>
          </p:cNvPr>
          <p:cNvSpPr>
            <a:spLocks noGrp="1"/>
          </p:cNvSpPr>
          <p:nvPr>
            <p:ph type="title"/>
          </p:nvPr>
        </p:nvSpPr>
        <p:spPr/>
        <p:txBody>
          <a:bodyPr/>
          <a:lstStyle/>
          <a:p>
            <a:r>
              <a:rPr lang="nl-NL" dirty="0"/>
              <a:t>Leergang</a:t>
            </a:r>
          </a:p>
        </p:txBody>
      </p:sp>
      <p:sp>
        <p:nvSpPr>
          <p:cNvPr id="3" name="Tijdelijke aanduiding voor tekst 2">
            <a:extLst>
              <a:ext uri="{FF2B5EF4-FFF2-40B4-BE49-F238E27FC236}">
                <a16:creationId xmlns:a16="http://schemas.microsoft.com/office/drawing/2014/main" id="{422AFDB2-23F8-B88E-6369-69951C831848}"/>
              </a:ext>
            </a:extLst>
          </p:cNvPr>
          <p:cNvSpPr>
            <a:spLocks noGrp="1"/>
          </p:cNvSpPr>
          <p:nvPr>
            <p:ph type="body" idx="1"/>
          </p:nvPr>
        </p:nvSpPr>
        <p:spPr>
          <a:xfrm>
            <a:off x="838200" y="1253331"/>
            <a:ext cx="10515600" cy="4351338"/>
          </a:xfrm>
        </p:spPr>
        <p:txBody>
          <a:bodyPr/>
          <a:lstStyle/>
          <a:p>
            <a:pPr marL="114300" indent="0">
              <a:buNone/>
            </a:pPr>
            <a:r>
              <a:rPr lang="nl-NL" dirty="0"/>
              <a:t>Samen met jouw buddy-cursist:</a:t>
            </a:r>
          </a:p>
          <a:p>
            <a:endParaRPr lang="nl-NL" dirty="0"/>
          </a:p>
          <a:p>
            <a:r>
              <a:rPr lang="nl-NL" dirty="0"/>
              <a:t>Vertel elkaar eens…</a:t>
            </a:r>
          </a:p>
          <a:p>
            <a:pPr lvl="1"/>
            <a:r>
              <a:rPr lang="nl-NL" dirty="0"/>
              <a:t>Hoe gaat het met je leergang.</a:t>
            </a:r>
          </a:p>
          <a:p>
            <a:pPr lvl="1"/>
            <a:r>
              <a:rPr lang="nl-NL" dirty="0"/>
              <a:t>Hoe het met de lesplannen gaat.</a:t>
            </a:r>
          </a:p>
          <a:p>
            <a:pPr lvl="1"/>
            <a:r>
              <a:rPr lang="nl-NL" dirty="0"/>
              <a:t>Of de </a:t>
            </a:r>
            <a:r>
              <a:rPr lang="nl-NL" dirty="0" err="1"/>
              <a:t>Powerpoint</a:t>
            </a:r>
            <a:r>
              <a:rPr lang="nl-NL" dirty="0"/>
              <a:t> al af is.</a:t>
            </a:r>
          </a:p>
          <a:p>
            <a:pPr lvl="1"/>
            <a:r>
              <a:rPr lang="nl-NL" dirty="0"/>
              <a:t>Wie zouden de specialisatie willen gaan volgen.</a:t>
            </a:r>
          </a:p>
          <a:p>
            <a:pPr lvl="1"/>
            <a:r>
              <a:rPr lang="nl-NL" dirty="0"/>
              <a:t>Wanneer je hem gaat geven (reële planning).</a:t>
            </a:r>
          </a:p>
          <a:p>
            <a:pPr marL="571500" lvl="1" indent="0">
              <a:buNone/>
            </a:pPr>
            <a:endParaRPr lang="nl-NL" dirty="0"/>
          </a:p>
        </p:txBody>
      </p:sp>
      <p:sp>
        <p:nvSpPr>
          <p:cNvPr id="5" name="Tekstvak 4">
            <a:extLst>
              <a:ext uri="{FF2B5EF4-FFF2-40B4-BE49-F238E27FC236}">
                <a16:creationId xmlns:a16="http://schemas.microsoft.com/office/drawing/2014/main" id="{32E25E79-248E-593E-C8B7-DDB1592EA7E7}"/>
              </a:ext>
            </a:extLst>
          </p:cNvPr>
          <p:cNvSpPr txBox="1"/>
          <p:nvPr/>
        </p:nvSpPr>
        <p:spPr>
          <a:xfrm>
            <a:off x="5832835" y="5970388"/>
            <a:ext cx="6132136" cy="757130"/>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1800"/>
              <a:buFont typeface="Arial"/>
              <a:buNone/>
              <a:tabLst/>
              <a:defRPr/>
            </a:pPr>
            <a:r>
              <a:rPr lang="nl-NL" sz="4800" dirty="0">
                <a:solidFill>
                  <a:srgbClr val="00B050"/>
                </a:solidFill>
                <a:latin typeface="Calibri"/>
                <a:ea typeface="Calibri"/>
                <a:cs typeface="Calibri"/>
                <a:sym typeface="Calibri"/>
              </a:rPr>
              <a:t>2</a:t>
            </a:r>
            <a:r>
              <a:rPr kumimoji="0" lang="nl-NL" sz="4800" b="0" i="0" u="none" strike="noStrike" kern="0" cap="none" spc="0" normalizeH="0" baseline="0" noProof="0" dirty="0">
                <a:ln>
                  <a:noFill/>
                </a:ln>
                <a:solidFill>
                  <a:srgbClr val="00B050"/>
                </a:solidFill>
                <a:effectLst/>
                <a:uLnTx/>
                <a:uFillTx/>
                <a:latin typeface="Calibri"/>
                <a:ea typeface="Calibri"/>
                <a:cs typeface="Calibri"/>
                <a:sym typeface="Calibri"/>
              </a:rPr>
              <a:t>0 minuten</a:t>
            </a:r>
          </a:p>
        </p:txBody>
      </p:sp>
    </p:spTree>
    <p:extLst>
      <p:ext uri="{BB962C8B-B14F-4D97-AF65-F5344CB8AC3E}">
        <p14:creationId xmlns:p14="http://schemas.microsoft.com/office/powerpoint/2010/main" val="1833707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8C534-051D-3197-0FC6-4E072BB505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F87EC0-5CD2-E976-4B12-CDF452671B9E}"/>
              </a:ext>
            </a:extLst>
          </p:cNvPr>
          <p:cNvSpPr>
            <a:spLocks noGrp="1"/>
          </p:cNvSpPr>
          <p:nvPr>
            <p:ph type="title"/>
          </p:nvPr>
        </p:nvSpPr>
        <p:spPr/>
        <p:txBody>
          <a:bodyPr/>
          <a:lstStyle/>
          <a:p>
            <a:r>
              <a:rPr lang="nl-NL" dirty="0"/>
              <a:t>Leergang</a:t>
            </a:r>
          </a:p>
        </p:txBody>
      </p:sp>
      <p:sp>
        <p:nvSpPr>
          <p:cNvPr id="3" name="Tijdelijke aanduiding voor tekst 2">
            <a:extLst>
              <a:ext uri="{FF2B5EF4-FFF2-40B4-BE49-F238E27FC236}">
                <a16:creationId xmlns:a16="http://schemas.microsoft.com/office/drawing/2014/main" id="{DDC842A9-4FA4-8E14-C4CE-3D58CB3C5B89}"/>
              </a:ext>
            </a:extLst>
          </p:cNvPr>
          <p:cNvSpPr>
            <a:spLocks noGrp="1"/>
          </p:cNvSpPr>
          <p:nvPr>
            <p:ph type="body" idx="1"/>
          </p:nvPr>
        </p:nvSpPr>
        <p:spPr/>
        <p:txBody>
          <a:bodyPr/>
          <a:lstStyle/>
          <a:p>
            <a:r>
              <a:rPr lang="nl-NL" dirty="0"/>
              <a:t>Leg jouw leergang eens naast het </a:t>
            </a:r>
            <a:r>
              <a:rPr lang="nl-NL" dirty="0" err="1"/>
              <a:t>PvB</a:t>
            </a:r>
            <a:r>
              <a:rPr lang="nl-NL" dirty="0"/>
              <a:t> formulier 3.1a.</a:t>
            </a:r>
          </a:p>
          <a:p>
            <a:pPr marL="114300" indent="0">
              <a:buNone/>
            </a:pPr>
            <a:endParaRPr lang="nl-NL" dirty="0"/>
          </a:p>
          <a:p>
            <a:r>
              <a:rPr lang="nl-NL" dirty="0"/>
              <a:t>Aan welke deelcompetenties voldoet hij al?</a:t>
            </a:r>
          </a:p>
          <a:p>
            <a:endParaRPr lang="nl-NL" dirty="0"/>
          </a:p>
          <a:p>
            <a:r>
              <a:rPr lang="nl-NL" dirty="0"/>
              <a:t>Waar liggen de uitdagingen?</a:t>
            </a:r>
          </a:p>
          <a:p>
            <a:endParaRPr lang="nl-NL" dirty="0"/>
          </a:p>
          <a:p>
            <a:r>
              <a:rPr lang="nl-NL" dirty="0"/>
              <a:t>Heb je ook aan jouw kader gedacht? (terugblik vorige les).</a:t>
            </a:r>
          </a:p>
        </p:txBody>
      </p:sp>
      <p:sp>
        <p:nvSpPr>
          <p:cNvPr id="4" name="Tekstvak 3">
            <a:extLst>
              <a:ext uri="{FF2B5EF4-FFF2-40B4-BE49-F238E27FC236}">
                <a16:creationId xmlns:a16="http://schemas.microsoft.com/office/drawing/2014/main" id="{A01D445D-40B5-CC3A-FEC4-E8CEC4378C36}"/>
              </a:ext>
            </a:extLst>
          </p:cNvPr>
          <p:cNvSpPr txBox="1"/>
          <p:nvPr/>
        </p:nvSpPr>
        <p:spPr>
          <a:xfrm>
            <a:off x="5832835" y="5970388"/>
            <a:ext cx="6132136" cy="757130"/>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nl-NL" sz="4800" b="0" i="0" u="none" strike="noStrike" kern="0" cap="none" spc="0" normalizeH="0" baseline="0" noProof="0" dirty="0">
                <a:ln>
                  <a:noFill/>
                </a:ln>
                <a:solidFill>
                  <a:srgbClr val="00B050"/>
                </a:solidFill>
                <a:effectLst/>
                <a:uLnTx/>
                <a:uFillTx/>
                <a:latin typeface="Calibri"/>
                <a:ea typeface="Calibri"/>
                <a:cs typeface="Calibri"/>
                <a:sym typeface="Calibri"/>
              </a:rPr>
              <a:t>40 minuten</a:t>
            </a:r>
          </a:p>
        </p:txBody>
      </p:sp>
    </p:spTree>
    <p:extLst>
      <p:ext uri="{BB962C8B-B14F-4D97-AF65-F5344CB8AC3E}">
        <p14:creationId xmlns:p14="http://schemas.microsoft.com/office/powerpoint/2010/main" val="447961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51E75-4D92-1832-DBA4-03DA467624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594523-3CAE-E82E-3156-3637BDEC75DF}"/>
              </a:ext>
            </a:extLst>
          </p:cNvPr>
          <p:cNvSpPr>
            <a:spLocks noGrp="1"/>
          </p:cNvSpPr>
          <p:nvPr>
            <p:ph type="title"/>
          </p:nvPr>
        </p:nvSpPr>
        <p:spPr/>
        <p:txBody>
          <a:bodyPr/>
          <a:lstStyle/>
          <a:p>
            <a:r>
              <a:rPr lang="nl-NL" dirty="0"/>
              <a:t>Leergang</a:t>
            </a:r>
          </a:p>
        </p:txBody>
      </p:sp>
      <p:sp>
        <p:nvSpPr>
          <p:cNvPr id="3" name="Tijdelijke aanduiding voor tekst 2">
            <a:extLst>
              <a:ext uri="{FF2B5EF4-FFF2-40B4-BE49-F238E27FC236}">
                <a16:creationId xmlns:a16="http://schemas.microsoft.com/office/drawing/2014/main" id="{F3DA7591-6A99-A92E-7EB8-37ED892EA89B}"/>
              </a:ext>
            </a:extLst>
          </p:cNvPr>
          <p:cNvSpPr>
            <a:spLocks noGrp="1"/>
          </p:cNvSpPr>
          <p:nvPr>
            <p:ph type="body" idx="1"/>
          </p:nvPr>
        </p:nvSpPr>
        <p:spPr/>
        <p:txBody>
          <a:bodyPr/>
          <a:lstStyle/>
          <a:p>
            <a:r>
              <a:rPr lang="nl-NL" dirty="0"/>
              <a:t>Waar zit je nog mee/waar heb je hulp bij nodig?</a:t>
            </a:r>
          </a:p>
          <a:p>
            <a:pPr lvl="1"/>
            <a:r>
              <a:rPr lang="nl-NL" dirty="0"/>
              <a:t>Schijf je vraag op een post-it en plak het op het vel aan de muur.</a:t>
            </a:r>
          </a:p>
          <a:p>
            <a:pPr marL="114300" indent="0">
              <a:buNone/>
            </a:pPr>
            <a:endParaRPr lang="nl-NL" dirty="0"/>
          </a:p>
        </p:txBody>
      </p:sp>
      <p:sp>
        <p:nvSpPr>
          <p:cNvPr id="4" name="Tekstvak 3">
            <a:extLst>
              <a:ext uri="{FF2B5EF4-FFF2-40B4-BE49-F238E27FC236}">
                <a16:creationId xmlns:a16="http://schemas.microsoft.com/office/drawing/2014/main" id="{4D45C233-B3EC-D794-AC83-2CC87F9CC1BA}"/>
              </a:ext>
            </a:extLst>
          </p:cNvPr>
          <p:cNvSpPr txBox="1"/>
          <p:nvPr/>
        </p:nvSpPr>
        <p:spPr>
          <a:xfrm>
            <a:off x="5832835" y="5970388"/>
            <a:ext cx="6132136" cy="757130"/>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nl-NL" sz="4800" b="0" i="0" u="none" strike="noStrike" kern="0" cap="none" spc="0" normalizeH="0" baseline="0" noProof="0" dirty="0">
                <a:ln>
                  <a:noFill/>
                </a:ln>
                <a:solidFill>
                  <a:srgbClr val="00B050"/>
                </a:solidFill>
                <a:effectLst/>
                <a:uLnTx/>
                <a:uFillTx/>
                <a:latin typeface="Calibri"/>
                <a:ea typeface="Calibri"/>
                <a:cs typeface="Calibri"/>
                <a:sym typeface="Calibri"/>
              </a:rPr>
              <a:t>40 minuten</a:t>
            </a:r>
          </a:p>
        </p:txBody>
      </p:sp>
      <p:pic>
        <p:nvPicPr>
          <p:cNvPr id="1028" name="Picture 4" descr="Hulp vragen - quote - Omdenken.nl">
            <a:extLst>
              <a:ext uri="{FF2B5EF4-FFF2-40B4-BE49-F238E27FC236}">
                <a16:creationId xmlns:a16="http://schemas.microsoft.com/office/drawing/2014/main" id="{995308F4-C6AF-4E63-EE0D-A7DDDB00D8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2987" y="3027688"/>
            <a:ext cx="6199695" cy="3321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42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2" descr="Six White Ceramic Mugs"/>
          <p:cNvPicPr preferRelativeResize="0"/>
          <p:nvPr/>
        </p:nvPicPr>
        <p:blipFill rotWithShape="1">
          <a:blip r:embed="rId3">
            <a:alphaModFix/>
          </a:blip>
          <a:srcRect/>
          <a:stretch/>
        </p:blipFill>
        <p:spPr>
          <a:xfrm>
            <a:off x="-190500" y="0"/>
            <a:ext cx="12820650" cy="935831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FCC-915F-4C92-8605-7615049460D6}"/>
              </a:ext>
            </a:extLst>
          </p:cNvPr>
          <p:cNvSpPr>
            <a:spLocks noGrp="1"/>
          </p:cNvSpPr>
          <p:nvPr>
            <p:ph type="title"/>
          </p:nvPr>
        </p:nvSpPr>
        <p:spPr/>
        <p:txBody>
          <a:bodyPr/>
          <a:lstStyle/>
          <a:p>
            <a:r>
              <a:rPr lang="nl-NL" altLang="nl-NL" dirty="0" err="1"/>
              <a:t>Intervisie`Wat</a:t>
            </a:r>
            <a:r>
              <a:rPr lang="nl-NL" altLang="nl-NL" dirty="0"/>
              <a:t> is het?</a:t>
            </a:r>
            <a:br>
              <a:rPr lang="nl-NL" altLang="nl-NL" dirty="0"/>
            </a:br>
            <a:endParaRPr lang="nl-NL" altLang="nl-NL" dirty="0"/>
          </a:p>
        </p:txBody>
      </p:sp>
      <p:sp>
        <p:nvSpPr>
          <p:cNvPr id="7" name="Tijdelijke aanduiding voor inhoud 6">
            <a:extLst>
              <a:ext uri="{FF2B5EF4-FFF2-40B4-BE49-F238E27FC236}">
                <a16:creationId xmlns:a16="http://schemas.microsoft.com/office/drawing/2014/main" id="{B767219C-9EDB-4AB5-B16F-26F7F761EDF2}"/>
              </a:ext>
            </a:extLst>
          </p:cNvPr>
          <p:cNvSpPr>
            <a:spLocks noGrp="1"/>
          </p:cNvSpPr>
          <p:nvPr>
            <p:ph idx="1"/>
          </p:nvPr>
        </p:nvSpPr>
        <p:spPr>
          <a:xfrm>
            <a:off x="838200" y="1526105"/>
            <a:ext cx="10515600" cy="4351338"/>
          </a:xfrm>
        </p:spPr>
        <p:txBody>
          <a:bodyPr/>
          <a:lstStyle/>
          <a:p>
            <a:r>
              <a:rPr lang="nl-NL" altLang="nl-NL" dirty="0"/>
              <a:t>Intervisie is een manier om met collega's of vakgenoten te leren van vragen en problemen uit de dagelijkse werkpraktijk. </a:t>
            </a:r>
          </a:p>
          <a:p>
            <a:r>
              <a:rPr lang="nl-NL" altLang="nl-NL" dirty="0"/>
              <a:t>Tijdens de bijeenkomst brengen deelnemers vraagstukken in, in de vorm van cases of video-opnamen. Deze ervaringen worden stuk voor stuk besproken. </a:t>
            </a:r>
          </a:p>
          <a:p>
            <a:r>
              <a:rPr lang="nl-NL" altLang="nl-NL" dirty="0"/>
              <a:t>De 'eigenaar' bepaalt hoe lang en diepgaand zijn casebespreking duurt. De anderen denken mee en geven feedback, suggesties en</a:t>
            </a:r>
          </a:p>
          <a:p>
            <a:pPr marL="0" indent="0">
              <a:spcBef>
                <a:spcPts val="0"/>
              </a:spcBef>
              <a:buNone/>
            </a:pPr>
            <a:r>
              <a:rPr lang="nl-NL" altLang="nl-NL" dirty="0"/>
              <a:t>   oplossingsrichtingen. </a:t>
            </a:r>
          </a:p>
          <a:p>
            <a:pPr>
              <a:lnSpc>
                <a:spcPct val="100000"/>
              </a:lnSpc>
              <a:spcBef>
                <a:spcPts val="0"/>
              </a:spcBef>
            </a:pPr>
            <a:r>
              <a:rPr lang="nl-NL" altLang="nl-NL" dirty="0"/>
              <a:t>Tot slot formuleert de eigenaar van de casus:</a:t>
            </a:r>
            <a:br>
              <a:rPr lang="nl-NL" altLang="nl-NL" dirty="0"/>
            </a:br>
            <a:r>
              <a:rPr lang="nl-NL" altLang="nl-NL" dirty="0"/>
              <a:t>1. welke punten hij heeft opgestoken en </a:t>
            </a:r>
            <a:br>
              <a:rPr lang="nl-NL" altLang="nl-NL" dirty="0"/>
            </a:br>
            <a:r>
              <a:rPr lang="nl-NL" altLang="nl-NL" dirty="0"/>
              <a:t>2. waar hij in de volgende situatie aandacht aan zal gaan </a:t>
            </a:r>
          </a:p>
          <a:p>
            <a:pPr marL="0" indent="0">
              <a:lnSpc>
                <a:spcPct val="100000"/>
              </a:lnSpc>
              <a:spcBef>
                <a:spcPts val="0"/>
              </a:spcBef>
              <a:buNone/>
            </a:pPr>
            <a:r>
              <a:rPr lang="nl-NL" altLang="nl-NL" dirty="0"/>
              <a:t>   geven.</a:t>
            </a:r>
          </a:p>
          <a:p>
            <a:endParaRPr lang="nl-NL" dirty="0"/>
          </a:p>
        </p:txBody>
      </p:sp>
      <p:sp>
        <p:nvSpPr>
          <p:cNvPr id="3" name="Title 1">
            <a:extLst>
              <a:ext uri="{FF2B5EF4-FFF2-40B4-BE49-F238E27FC236}">
                <a16:creationId xmlns:a16="http://schemas.microsoft.com/office/drawing/2014/main" id="{9391702C-AECA-434E-A013-15CDD9C9B7AB}"/>
              </a:ext>
            </a:extLst>
          </p:cNvPr>
          <p:cNvSpPr>
            <a:spLocks/>
          </p:cNvSpPr>
          <p:nvPr/>
        </p:nvSpPr>
        <p:spPr bwMode="auto">
          <a:xfrm>
            <a:off x="2208213" y="2636839"/>
            <a:ext cx="798830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ctr"/>
          <a:lstStyle>
            <a:lvl1pPr>
              <a:defRPr sz="4400" i="1">
                <a:solidFill>
                  <a:schemeClr val="tx2"/>
                </a:solidFill>
                <a:latin typeface="Arial Unicode MS" pitchFamily="34" charset="-128"/>
              </a:defRPr>
            </a:lvl1pPr>
            <a:lvl2pPr>
              <a:defRPr sz="4400" i="1">
                <a:solidFill>
                  <a:schemeClr val="tx2"/>
                </a:solidFill>
                <a:latin typeface="Arial Unicode MS" pitchFamily="34" charset="-128"/>
              </a:defRPr>
            </a:lvl2pPr>
            <a:lvl3pPr>
              <a:defRPr sz="4400" i="1">
                <a:solidFill>
                  <a:schemeClr val="tx2"/>
                </a:solidFill>
                <a:latin typeface="Arial Unicode MS" pitchFamily="34" charset="-128"/>
              </a:defRPr>
            </a:lvl3pPr>
            <a:lvl4pPr>
              <a:defRPr sz="4400" i="1">
                <a:solidFill>
                  <a:schemeClr val="tx2"/>
                </a:solidFill>
                <a:latin typeface="Arial Unicode MS" pitchFamily="34" charset="-128"/>
              </a:defRPr>
            </a:lvl4pPr>
            <a:lvl5pPr>
              <a:defRPr sz="4400" i="1">
                <a:solidFill>
                  <a:schemeClr val="tx2"/>
                </a:solidFill>
                <a:latin typeface="Arial Unicode MS" pitchFamily="34" charset="-128"/>
              </a:defRPr>
            </a:lvl5pPr>
            <a:lvl6pPr marL="457200" fontAlgn="base">
              <a:spcBef>
                <a:spcPct val="0"/>
              </a:spcBef>
              <a:spcAft>
                <a:spcPct val="0"/>
              </a:spcAft>
              <a:defRPr sz="4400" i="1">
                <a:solidFill>
                  <a:schemeClr val="tx2"/>
                </a:solidFill>
                <a:latin typeface="Arial Unicode MS" pitchFamily="34" charset="-128"/>
              </a:defRPr>
            </a:lvl6pPr>
            <a:lvl7pPr marL="914400" fontAlgn="base">
              <a:spcBef>
                <a:spcPct val="0"/>
              </a:spcBef>
              <a:spcAft>
                <a:spcPct val="0"/>
              </a:spcAft>
              <a:defRPr sz="4400" i="1">
                <a:solidFill>
                  <a:schemeClr val="tx2"/>
                </a:solidFill>
                <a:latin typeface="Arial Unicode MS" pitchFamily="34" charset="-128"/>
              </a:defRPr>
            </a:lvl7pPr>
            <a:lvl8pPr marL="1371600" fontAlgn="base">
              <a:spcBef>
                <a:spcPct val="0"/>
              </a:spcBef>
              <a:spcAft>
                <a:spcPct val="0"/>
              </a:spcAft>
              <a:defRPr sz="4400" i="1">
                <a:solidFill>
                  <a:schemeClr val="tx2"/>
                </a:solidFill>
                <a:latin typeface="Arial Unicode MS" pitchFamily="34" charset="-128"/>
              </a:defRPr>
            </a:lvl8pPr>
            <a:lvl9pPr marL="1828800" fontAlgn="base">
              <a:spcBef>
                <a:spcPct val="0"/>
              </a:spcBef>
              <a:spcAft>
                <a:spcPct val="0"/>
              </a:spcAft>
              <a:defRPr sz="4400" i="1">
                <a:solidFill>
                  <a:schemeClr val="tx2"/>
                </a:solidFill>
                <a:latin typeface="Arial Unicode MS" pitchFamily="34" charset="-128"/>
              </a:defRPr>
            </a:lvl9pPr>
          </a:lstStyle>
          <a:p>
            <a:br>
              <a:rPr lang="nl-NL" altLang="nl-NL" sz="3200" i="0">
                <a:solidFill>
                  <a:schemeClr val="tx1"/>
                </a:solidFill>
                <a:effectLst>
                  <a:outerShdw blurRad="38100" dist="38100" dir="2700000" algn="tl">
                    <a:srgbClr val="000000"/>
                  </a:outerShdw>
                </a:effectLst>
              </a:rPr>
            </a:br>
            <a:endParaRPr lang="nl-NL" altLang="nl-NL" sz="3200" i="0">
              <a:solidFill>
                <a:schemeClr val="tx1"/>
              </a:solidFill>
              <a:effectLst>
                <a:outerShdw blurRad="38100" dist="38100" dir="2700000" algn="tl">
                  <a:srgbClr val="000000"/>
                </a:outerShdw>
              </a:effectLst>
            </a:endParaRPr>
          </a:p>
        </p:txBody>
      </p:sp>
      <p:sp>
        <p:nvSpPr>
          <p:cNvPr id="10" name="Tekstvak 9">
            <a:extLst>
              <a:ext uri="{FF2B5EF4-FFF2-40B4-BE49-F238E27FC236}">
                <a16:creationId xmlns:a16="http://schemas.microsoft.com/office/drawing/2014/main" id="{6B2E5681-222B-4B46-9C81-755FA636E515}"/>
              </a:ext>
            </a:extLst>
          </p:cNvPr>
          <p:cNvSpPr txBox="1"/>
          <p:nvPr/>
        </p:nvSpPr>
        <p:spPr>
          <a:xfrm>
            <a:off x="4580431" y="3260845"/>
            <a:ext cx="4901342" cy="523220"/>
          </a:xfrm>
          <a:prstGeom prst="rect">
            <a:avLst/>
          </a:prstGeom>
          <a:noFill/>
        </p:spPr>
        <p:txBody>
          <a:bodyPr wrap="none" rtlCol="0">
            <a:spAutoFit/>
          </a:bodyPr>
          <a:lstStyle/>
          <a:p>
            <a:r>
              <a:rPr lang="nl-NL" altLang="nl-NL" sz="2800" i="1" dirty="0">
                <a:highlight>
                  <a:srgbClr val="FFFF00"/>
                </a:highlight>
                <a:latin typeface="+mn-lt"/>
              </a:rPr>
              <a:t>Onder leiding van een voorzitter.</a:t>
            </a:r>
          </a:p>
        </p:txBody>
      </p:sp>
      <p:sp>
        <p:nvSpPr>
          <p:cNvPr id="14" name="Tekstvak 13">
            <a:extLst>
              <a:ext uri="{FF2B5EF4-FFF2-40B4-BE49-F238E27FC236}">
                <a16:creationId xmlns:a16="http://schemas.microsoft.com/office/drawing/2014/main" id="{372D265D-02B9-499E-BF9A-8E33E494CD36}"/>
              </a:ext>
            </a:extLst>
          </p:cNvPr>
          <p:cNvSpPr txBox="1"/>
          <p:nvPr/>
        </p:nvSpPr>
        <p:spPr>
          <a:xfrm>
            <a:off x="4212926" y="4569144"/>
            <a:ext cx="5636351" cy="523220"/>
          </a:xfrm>
          <a:prstGeom prst="rect">
            <a:avLst/>
          </a:prstGeom>
          <a:noFill/>
        </p:spPr>
        <p:txBody>
          <a:bodyPr wrap="none" rtlCol="0">
            <a:spAutoFit/>
          </a:bodyPr>
          <a:lstStyle/>
          <a:p>
            <a:r>
              <a:rPr lang="nl-NL" altLang="nl-NL" sz="2800" i="1" dirty="0">
                <a:highlight>
                  <a:srgbClr val="FFFF00"/>
                </a:highlight>
                <a:latin typeface="+mn-lt"/>
              </a:rPr>
              <a:t>In een volstrekt vertrouwelijke setting</a:t>
            </a:r>
          </a:p>
        </p:txBody>
      </p:sp>
      <p:sp>
        <p:nvSpPr>
          <p:cNvPr id="11" name="Tijdelijke aanduiding voor voettekst 10">
            <a:extLst>
              <a:ext uri="{FF2B5EF4-FFF2-40B4-BE49-F238E27FC236}">
                <a16:creationId xmlns:a16="http://schemas.microsoft.com/office/drawing/2014/main" id="{9E173A82-0B8A-433C-B55B-A5F5C1F1FB52}"/>
              </a:ext>
            </a:extLst>
          </p:cNvPr>
          <p:cNvSpPr>
            <a:spLocks noGrp="1"/>
          </p:cNvSpPr>
          <p:nvPr>
            <p:ph type="ftr" sz="quarter" idx="11"/>
          </p:nvPr>
        </p:nvSpPr>
        <p:spPr/>
        <p:txBody>
          <a:bodyPr/>
          <a:lstStyle/>
          <a:p>
            <a:pPr>
              <a:defRPr/>
            </a:pPr>
            <a:r>
              <a:rPr lang="nl-NL"/>
              <a:t>Workshop met docenten</a:t>
            </a:r>
            <a:endParaRPr lang="nl-NL" dirty="0"/>
          </a:p>
        </p:txBody>
      </p:sp>
      <p:sp>
        <p:nvSpPr>
          <p:cNvPr id="13" name="Tijdelijke aanduiding voor dianummer 12">
            <a:extLst>
              <a:ext uri="{FF2B5EF4-FFF2-40B4-BE49-F238E27FC236}">
                <a16:creationId xmlns:a16="http://schemas.microsoft.com/office/drawing/2014/main" id="{EB10358D-A97B-4D75-ABAB-978F2ADA53C9}"/>
              </a:ext>
            </a:extLst>
          </p:cNvPr>
          <p:cNvSpPr>
            <a:spLocks noGrp="1"/>
          </p:cNvSpPr>
          <p:nvPr>
            <p:ph type="sldNum" sz="quarter" idx="12"/>
          </p:nvPr>
        </p:nvSpPr>
        <p:spPr/>
        <p:txBody>
          <a:bodyPr/>
          <a:lstStyle/>
          <a:p>
            <a:pPr>
              <a:defRPr/>
            </a:pPr>
            <a:fld id="{AF39EF38-A404-4839-8B9A-6DDF146AE98E}" type="slidenum">
              <a:rPr lang="nl-NL" smtClean="0"/>
              <a:pPr>
                <a:defRPr/>
              </a:pPr>
              <a:t>10</a:t>
            </a:fld>
            <a:endParaRPr lang="nl-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1E7A87-520E-4F9A-A718-A60665E1E10A}"/>
              </a:ext>
            </a:extLst>
          </p:cNvPr>
          <p:cNvSpPr>
            <a:spLocks noGrp="1"/>
          </p:cNvSpPr>
          <p:nvPr>
            <p:ph type="title"/>
          </p:nvPr>
        </p:nvSpPr>
        <p:spPr/>
        <p:txBody>
          <a:bodyPr/>
          <a:lstStyle/>
          <a:p>
            <a:r>
              <a:rPr lang="nl-NL" dirty="0"/>
              <a:t>De verzamelbak</a:t>
            </a:r>
          </a:p>
        </p:txBody>
      </p:sp>
      <p:sp>
        <p:nvSpPr>
          <p:cNvPr id="4" name="Tijdelijke aanduiding voor voettekst 3">
            <a:extLst>
              <a:ext uri="{FF2B5EF4-FFF2-40B4-BE49-F238E27FC236}">
                <a16:creationId xmlns:a16="http://schemas.microsoft.com/office/drawing/2014/main" id="{3C6F3209-A350-48CB-A1C3-20EA5C2B4B67}"/>
              </a:ext>
            </a:extLst>
          </p:cNvPr>
          <p:cNvSpPr>
            <a:spLocks noGrp="1"/>
          </p:cNvSpPr>
          <p:nvPr>
            <p:ph type="ftr" sz="quarter" idx="11"/>
          </p:nvPr>
        </p:nvSpPr>
        <p:spPr/>
        <p:txBody>
          <a:bodyPr/>
          <a:lstStyle/>
          <a:p>
            <a:pPr>
              <a:defRPr/>
            </a:pPr>
            <a:r>
              <a:rPr lang="nl-NL"/>
              <a:t>Workshop met docenten</a:t>
            </a:r>
            <a:endParaRPr lang="nl-NL" dirty="0"/>
          </a:p>
        </p:txBody>
      </p:sp>
      <p:sp>
        <p:nvSpPr>
          <p:cNvPr id="5" name="Tijdelijke aanduiding voor dianummer 4">
            <a:extLst>
              <a:ext uri="{FF2B5EF4-FFF2-40B4-BE49-F238E27FC236}">
                <a16:creationId xmlns:a16="http://schemas.microsoft.com/office/drawing/2014/main" id="{B807F7A4-17F8-4E88-BC62-B88D82EC1195}"/>
              </a:ext>
            </a:extLst>
          </p:cNvPr>
          <p:cNvSpPr>
            <a:spLocks noGrp="1"/>
          </p:cNvSpPr>
          <p:nvPr>
            <p:ph type="sldNum" sz="quarter" idx="12"/>
          </p:nvPr>
        </p:nvSpPr>
        <p:spPr/>
        <p:txBody>
          <a:bodyPr/>
          <a:lstStyle/>
          <a:p>
            <a:pPr>
              <a:defRPr/>
            </a:pPr>
            <a:fld id="{AF39EF38-A404-4839-8B9A-6DDF146AE98E}" type="slidenum">
              <a:rPr lang="nl-NL" smtClean="0"/>
              <a:pPr>
                <a:defRPr/>
              </a:pPr>
              <a:t>11</a:t>
            </a:fld>
            <a:endParaRPr lang="nl-NL"/>
          </a:p>
        </p:txBody>
      </p:sp>
      <p:sp>
        <p:nvSpPr>
          <p:cNvPr id="6" name="Rechthoek 5">
            <a:extLst>
              <a:ext uri="{FF2B5EF4-FFF2-40B4-BE49-F238E27FC236}">
                <a16:creationId xmlns:a16="http://schemas.microsoft.com/office/drawing/2014/main" id="{A9DBDFEC-107F-472B-A9AC-4D677D2F48C7}"/>
              </a:ext>
            </a:extLst>
          </p:cNvPr>
          <p:cNvSpPr/>
          <p:nvPr/>
        </p:nvSpPr>
        <p:spPr>
          <a:xfrm rot="19960470">
            <a:off x="237706" y="640694"/>
            <a:ext cx="3801041"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10 stappen</a:t>
            </a:r>
          </a:p>
        </p:txBody>
      </p:sp>
      <p:sp>
        <p:nvSpPr>
          <p:cNvPr id="7" name="Rechthoek 6">
            <a:extLst>
              <a:ext uri="{FF2B5EF4-FFF2-40B4-BE49-F238E27FC236}">
                <a16:creationId xmlns:a16="http://schemas.microsoft.com/office/drawing/2014/main" id="{5402F560-7914-41B5-8C00-5ED483FDA653}"/>
              </a:ext>
            </a:extLst>
          </p:cNvPr>
          <p:cNvSpPr/>
          <p:nvPr/>
        </p:nvSpPr>
        <p:spPr>
          <a:xfrm rot="1427740">
            <a:off x="4432497" y="3053586"/>
            <a:ext cx="7661008" cy="923330"/>
          </a:xfrm>
          <a:prstGeom prst="rect">
            <a:avLst/>
          </a:prstGeom>
          <a:noFill/>
        </p:spPr>
        <p:txBody>
          <a:bodyPr wrap="non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Lynn Hofman methode</a:t>
            </a:r>
          </a:p>
        </p:txBody>
      </p:sp>
      <p:sp>
        <p:nvSpPr>
          <p:cNvPr id="8" name="Rechthoek 7">
            <a:extLst>
              <a:ext uri="{FF2B5EF4-FFF2-40B4-BE49-F238E27FC236}">
                <a16:creationId xmlns:a16="http://schemas.microsoft.com/office/drawing/2014/main" id="{556842EB-A63C-4BD9-BA95-EDC7374FF4F9}"/>
              </a:ext>
            </a:extLst>
          </p:cNvPr>
          <p:cNvSpPr/>
          <p:nvPr/>
        </p:nvSpPr>
        <p:spPr>
          <a:xfrm rot="20362343">
            <a:off x="1916794" y="1321415"/>
            <a:ext cx="3339377" cy="923330"/>
          </a:xfrm>
          <a:prstGeom prst="rect">
            <a:avLst/>
          </a:prstGeom>
          <a:noFill/>
        </p:spPr>
        <p:txBody>
          <a:bodyPr wrap="none" lIns="91440" tIns="45720" rIns="91440" bIns="45720">
            <a:spAutoFit/>
          </a:bodyPr>
          <a:lstStyle/>
          <a:p>
            <a:pPr algn="ctr"/>
            <a:r>
              <a:rPr lang="nl-NL" sz="5400" b="1" dirty="0">
                <a:ln w="22225">
                  <a:solidFill>
                    <a:schemeClr val="accent2"/>
                  </a:solidFill>
                  <a:prstDash val="solid"/>
                </a:ln>
                <a:solidFill>
                  <a:schemeClr val="accent2">
                    <a:lumMod val="40000"/>
                    <a:lumOff val="60000"/>
                  </a:schemeClr>
                </a:solidFill>
              </a:rPr>
              <a:t>Roddelen</a:t>
            </a:r>
          </a:p>
        </p:txBody>
      </p:sp>
      <p:sp>
        <p:nvSpPr>
          <p:cNvPr id="10" name="Rechthoek 9">
            <a:extLst>
              <a:ext uri="{FF2B5EF4-FFF2-40B4-BE49-F238E27FC236}">
                <a16:creationId xmlns:a16="http://schemas.microsoft.com/office/drawing/2014/main" id="{B6F4FFF3-3C08-4BD2-BC4B-1386D4969B1C}"/>
              </a:ext>
            </a:extLst>
          </p:cNvPr>
          <p:cNvSpPr/>
          <p:nvPr/>
        </p:nvSpPr>
        <p:spPr>
          <a:xfrm>
            <a:off x="4608748" y="5655348"/>
            <a:ext cx="7840609" cy="923330"/>
          </a:xfrm>
          <a:prstGeom prst="rect">
            <a:avLst/>
          </a:prstGeom>
          <a:noFill/>
        </p:spPr>
        <p:txBody>
          <a:bodyPr wrap="none" lIns="91440" tIns="45720" rIns="91440" bIns="45720">
            <a:spAutoFit/>
          </a:bodyPr>
          <a:lstStyle/>
          <a:p>
            <a:pPr algn="ctr"/>
            <a:r>
              <a:rPr lang="nl-NL" sz="5400" b="0" cap="none" spc="0" dirty="0">
                <a:ln w="0"/>
                <a:solidFill>
                  <a:schemeClr val="accent1"/>
                </a:solidFill>
                <a:effectLst>
                  <a:outerShdw blurRad="38100" dist="25400" dir="5400000" algn="ctr" rotWithShape="0">
                    <a:srgbClr val="6E747A">
                      <a:alpha val="43000"/>
                    </a:srgbClr>
                  </a:outerShdw>
                </a:effectLst>
              </a:rPr>
              <a:t>Zeven stappen methode </a:t>
            </a:r>
          </a:p>
        </p:txBody>
      </p:sp>
      <p:sp>
        <p:nvSpPr>
          <p:cNvPr id="11" name="Rechthoek 10">
            <a:extLst>
              <a:ext uri="{FF2B5EF4-FFF2-40B4-BE49-F238E27FC236}">
                <a16:creationId xmlns:a16="http://schemas.microsoft.com/office/drawing/2014/main" id="{45C6921C-3F3D-4E59-A8A0-1CCC4640B042}"/>
              </a:ext>
            </a:extLst>
          </p:cNvPr>
          <p:cNvSpPr/>
          <p:nvPr/>
        </p:nvSpPr>
        <p:spPr>
          <a:xfrm rot="1455257">
            <a:off x="-115092" y="3969181"/>
            <a:ext cx="6904775"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Vissenkom methode</a:t>
            </a:r>
          </a:p>
        </p:txBody>
      </p:sp>
      <p:sp>
        <p:nvSpPr>
          <p:cNvPr id="12" name="Rechthoek 11">
            <a:extLst>
              <a:ext uri="{FF2B5EF4-FFF2-40B4-BE49-F238E27FC236}">
                <a16:creationId xmlns:a16="http://schemas.microsoft.com/office/drawing/2014/main" id="{2D0F5D0A-2660-4AF3-8DA7-F080C4A5AB65}"/>
              </a:ext>
            </a:extLst>
          </p:cNvPr>
          <p:cNvSpPr/>
          <p:nvPr/>
        </p:nvSpPr>
        <p:spPr>
          <a:xfrm>
            <a:off x="2310355" y="2967335"/>
            <a:ext cx="7571303" cy="923330"/>
          </a:xfrm>
          <a:prstGeom prst="rect">
            <a:avLst/>
          </a:prstGeom>
          <a:noFill/>
        </p:spPr>
        <p:txBody>
          <a:bodyPr wrap="non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Direct advies methode</a:t>
            </a:r>
          </a:p>
        </p:txBody>
      </p:sp>
      <p:sp>
        <p:nvSpPr>
          <p:cNvPr id="13" name="Rechthoek 12">
            <a:extLst>
              <a:ext uri="{FF2B5EF4-FFF2-40B4-BE49-F238E27FC236}">
                <a16:creationId xmlns:a16="http://schemas.microsoft.com/office/drawing/2014/main" id="{3BEE30DC-7B31-437D-BB46-ADE4167D12BD}"/>
              </a:ext>
            </a:extLst>
          </p:cNvPr>
          <p:cNvSpPr/>
          <p:nvPr/>
        </p:nvSpPr>
        <p:spPr>
          <a:xfrm rot="20799674">
            <a:off x="-86965" y="5125541"/>
            <a:ext cx="7174080" cy="923330"/>
          </a:xfrm>
          <a:prstGeom prst="rect">
            <a:avLst/>
          </a:prstGeom>
          <a:noFill/>
        </p:spPr>
        <p:txBody>
          <a:bodyPr wrap="none" lIns="91440" tIns="45720" rIns="91440" bIns="45720">
            <a:spAutoFit/>
          </a:bodyPr>
          <a:lstStyle/>
          <a:p>
            <a:pPr algn="ctr"/>
            <a:r>
              <a:rPr lang="nl-N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Vijf stappen methode</a:t>
            </a:r>
          </a:p>
        </p:txBody>
      </p:sp>
      <p:sp>
        <p:nvSpPr>
          <p:cNvPr id="14" name="Rechthoek 13">
            <a:extLst>
              <a:ext uri="{FF2B5EF4-FFF2-40B4-BE49-F238E27FC236}">
                <a16:creationId xmlns:a16="http://schemas.microsoft.com/office/drawing/2014/main" id="{DDB510F6-5B12-4058-8359-CCC949E142AB}"/>
              </a:ext>
            </a:extLst>
          </p:cNvPr>
          <p:cNvSpPr/>
          <p:nvPr/>
        </p:nvSpPr>
        <p:spPr>
          <a:xfrm rot="1562020">
            <a:off x="6660951" y="2085899"/>
            <a:ext cx="576311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nl-NL" sz="5400" b="1" cap="none" spc="0" dirty="0" err="1">
                <a:ln/>
                <a:solidFill>
                  <a:schemeClr val="accent3"/>
                </a:solidFill>
                <a:effectLst/>
              </a:rPr>
              <a:t>Clinic</a:t>
            </a:r>
            <a:r>
              <a:rPr lang="nl-NL" sz="5400" b="1" cap="none" spc="0" dirty="0">
                <a:ln/>
                <a:solidFill>
                  <a:schemeClr val="accent3"/>
                </a:solidFill>
                <a:effectLst/>
              </a:rPr>
              <a:t> Rollenspel</a:t>
            </a:r>
          </a:p>
        </p:txBody>
      </p:sp>
      <p:sp>
        <p:nvSpPr>
          <p:cNvPr id="15" name="Rechthoek 14">
            <a:extLst>
              <a:ext uri="{FF2B5EF4-FFF2-40B4-BE49-F238E27FC236}">
                <a16:creationId xmlns:a16="http://schemas.microsoft.com/office/drawing/2014/main" id="{7CC1F4BC-8319-487C-9A1D-927165F80B44}"/>
              </a:ext>
            </a:extLst>
          </p:cNvPr>
          <p:cNvSpPr/>
          <p:nvPr/>
        </p:nvSpPr>
        <p:spPr>
          <a:xfrm>
            <a:off x="9130" y="3890665"/>
            <a:ext cx="9533379" cy="923330"/>
          </a:xfrm>
          <a:prstGeom prst="rect">
            <a:avLst/>
          </a:prstGeom>
          <a:noFill/>
        </p:spPr>
        <p:txBody>
          <a:bodyPr wrap="none" lIns="91440" tIns="45720" rIns="91440" bIns="45720">
            <a:spAutoFit/>
          </a:bodyPr>
          <a:lstStyle/>
          <a:p>
            <a:pPr algn="ctr"/>
            <a:r>
              <a:rPr lang="nl-NL" sz="5400" b="1" cap="none" spc="0" dirty="0">
                <a:ln w="12700">
                  <a:solidFill>
                    <a:schemeClr val="accent5"/>
                  </a:solidFill>
                  <a:prstDash val="solid"/>
                </a:ln>
                <a:pattFill prst="ltDnDiag">
                  <a:fgClr>
                    <a:schemeClr val="accent5">
                      <a:lumMod val="60000"/>
                      <a:lumOff val="40000"/>
                    </a:schemeClr>
                  </a:fgClr>
                  <a:bgClr>
                    <a:schemeClr val="bg1"/>
                  </a:bgClr>
                </a:pattFill>
                <a:effectLst/>
              </a:rPr>
              <a:t>Alleen maar advies methode</a:t>
            </a:r>
          </a:p>
        </p:txBody>
      </p:sp>
      <p:sp>
        <p:nvSpPr>
          <p:cNvPr id="16" name="Rechthoek 15">
            <a:extLst>
              <a:ext uri="{FF2B5EF4-FFF2-40B4-BE49-F238E27FC236}">
                <a16:creationId xmlns:a16="http://schemas.microsoft.com/office/drawing/2014/main" id="{5B30AFE4-0C84-43D2-AC92-5704E93A1E6F}"/>
              </a:ext>
            </a:extLst>
          </p:cNvPr>
          <p:cNvSpPr/>
          <p:nvPr/>
        </p:nvSpPr>
        <p:spPr>
          <a:xfrm>
            <a:off x="2848080" y="-139736"/>
            <a:ext cx="9187131" cy="923330"/>
          </a:xfrm>
          <a:prstGeom prst="rect">
            <a:avLst/>
          </a:prstGeom>
          <a:noFill/>
        </p:spPr>
        <p:txBody>
          <a:bodyPr wrap="none" lIns="91440" tIns="45720" rIns="91440" bIns="45720">
            <a:spAutoFit/>
          </a:bodyPr>
          <a:lstStyle/>
          <a:p>
            <a:pPr algn="ctr"/>
            <a:r>
              <a:rPr lang="nl-NL"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Dominante Ideeën Methode</a:t>
            </a:r>
          </a:p>
        </p:txBody>
      </p:sp>
      <p:sp>
        <p:nvSpPr>
          <p:cNvPr id="17" name="Rechthoek 16">
            <a:extLst>
              <a:ext uri="{FF2B5EF4-FFF2-40B4-BE49-F238E27FC236}">
                <a16:creationId xmlns:a16="http://schemas.microsoft.com/office/drawing/2014/main" id="{B56C857B-A29D-4280-9DF0-7D5DDBB2800C}"/>
              </a:ext>
            </a:extLst>
          </p:cNvPr>
          <p:cNvSpPr/>
          <p:nvPr/>
        </p:nvSpPr>
        <p:spPr>
          <a:xfrm rot="21294933">
            <a:off x="188118" y="2227386"/>
            <a:ext cx="5878533" cy="923330"/>
          </a:xfrm>
          <a:prstGeom prst="rect">
            <a:avLst/>
          </a:prstGeom>
          <a:noFill/>
        </p:spPr>
        <p:txBody>
          <a:bodyPr wrap="none" lIns="91440" tIns="45720" rIns="91440" bIns="45720">
            <a:spAutoFit/>
          </a:bodyPr>
          <a:lstStyle/>
          <a:p>
            <a:pPr algn="ctr"/>
            <a:r>
              <a:rPr lang="nl-NL"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Intuïtieve methode</a:t>
            </a:r>
          </a:p>
        </p:txBody>
      </p:sp>
      <p:sp>
        <p:nvSpPr>
          <p:cNvPr id="18" name="Rechthoek 17">
            <a:extLst>
              <a:ext uri="{FF2B5EF4-FFF2-40B4-BE49-F238E27FC236}">
                <a16:creationId xmlns:a16="http://schemas.microsoft.com/office/drawing/2014/main" id="{AD255C31-1EBB-4F95-BD5A-22F0C63B2CEB}"/>
              </a:ext>
            </a:extLst>
          </p:cNvPr>
          <p:cNvSpPr/>
          <p:nvPr/>
        </p:nvSpPr>
        <p:spPr>
          <a:xfrm rot="232253">
            <a:off x="4925154" y="1286545"/>
            <a:ext cx="7148112" cy="923330"/>
          </a:xfrm>
          <a:prstGeom prst="rect">
            <a:avLst/>
          </a:prstGeom>
          <a:noFill/>
        </p:spPr>
        <p:txBody>
          <a:bodyPr wrap="non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Socratische Methode</a:t>
            </a:r>
          </a:p>
        </p:txBody>
      </p:sp>
      <p:sp>
        <p:nvSpPr>
          <p:cNvPr id="19" name="Rechthoek 18">
            <a:extLst>
              <a:ext uri="{FF2B5EF4-FFF2-40B4-BE49-F238E27FC236}">
                <a16:creationId xmlns:a16="http://schemas.microsoft.com/office/drawing/2014/main" id="{AC26D84C-2255-4B7F-9097-E37F58617D81}"/>
              </a:ext>
            </a:extLst>
          </p:cNvPr>
          <p:cNvSpPr/>
          <p:nvPr/>
        </p:nvSpPr>
        <p:spPr>
          <a:xfrm rot="490573">
            <a:off x="5229227" y="4686036"/>
            <a:ext cx="672491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Doorvraag methode</a:t>
            </a:r>
          </a:p>
        </p:txBody>
      </p:sp>
      <p:sp>
        <p:nvSpPr>
          <p:cNvPr id="20" name="Rechthoek 19">
            <a:extLst>
              <a:ext uri="{FF2B5EF4-FFF2-40B4-BE49-F238E27FC236}">
                <a16:creationId xmlns:a16="http://schemas.microsoft.com/office/drawing/2014/main" id="{86BA3CA6-D19E-486C-8628-A9AD0E816DB8}"/>
              </a:ext>
            </a:extLst>
          </p:cNvPr>
          <p:cNvSpPr/>
          <p:nvPr/>
        </p:nvSpPr>
        <p:spPr>
          <a:xfrm>
            <a:off x="91570" y="0"/>
            <a:ext cx="1915909" cy="923330"/>
          </a:xfrm>
          <a:prstGeom prst="rect">
            <a:avLst/>
          </a:prstGeom>
          <a:noFill/>
        </p:spPr>
        <p:txBody>
          <a:bodyPr wrap="none" lIns="91440" tIns="45720" rIns="91440" bIns="45720">
            <a:spAutoFit/>
          </a:bodyPr>
          <a:lstStyle/>
          <a:p>
            <a:pPr algn="ctr"/>
            <a:r>
              <a:rPr lang="nl-NL" sz="5400" b="0" cap="none" spc="0" dirty="0">
                <a:ln w="0"/>
                <a:gradFill>
                  <a:gsLst>
                    <a:gs pos="21000">
                      <a:srgbClr val="53575C"/>
                    </a:gs>
                    <a:gs pos="88000">
                      <a:srgbClr val="C5C7CA"/>
                    </a:gs>
                  </a:gsLst>
                  <a:lin ang="5400000"/>
                </a:gradFill>
                <a:effectLst/>
              </a:rPr>
              <a:t>Balint</a:t>
            </a:r>
          </a:p>
        </p:txBody>
      </p:sp>
      <p:sp>
        <p:nvSpPr>
          <p:cNvPr id="21" name="Rechthoek 20">
            <a:extLst>
              <a:ext uri="{FF2B5EF4-FFF2-40B4-BE49-F238E27FC236}">
                <a16:creationId xmlns:a16="http://schemas.microsoft.com/office/drawing/2014/main" id="{501E0CB5-0B8C-4E59-8446-34469EA242D4}"/>
              </a:ext>
            </a:extLst>
          </p:cNvPr>
          <p:cNvSpPr/>
          <p:nvPr/>
        </p:nvSpPr>
        <p:spPr>
          <a:xfrm rot="873009">
            <a:off x="30679" y="4649340"/>
            <a:ext cx="3416321" cy="923330"/>
          </a:xfrm>
          <a:prstGeom prst="rect">
            <a:avLst/>
          </a:prstGeom>
          <a:noFill/>
        </p:spPr>
        <p:txBody>
          <a:bodyPr wrap="none" lIns="91440" tIns="45720" rIns="91440" bIns="45720">
            <a:spAutoFit/>
          </a:bodyPr>
          <a:lstStyle/>
          <a:p>
            <a:pPr algn="ctr"/>
            <a:r>
              <a:rPr lang="nl-NL" sz="5400" b="1" cap="none" spc="0" dirty="0" err="1">
                <a:ln w="6600">
                  <a:solidFill>
                    <a:schemeClr val="accent2"/>
                  </a:solidFill>
                  <a:prstDash val="solid"/>
                </a:ln>
                <a:solidFill>
                  <a:srgbClr val="FFFFFF"/>
                </a:solidFill>
                <a:effectLst>
                  <a:outerShdw dist="38100" dir="2700000" algn="tl" rotWithShape="0">
                    <a:schemeClr val="accent2"/>
                  </a:outerShdw>
                </a:effectLst>
              </a:rPr>
              <a:t>Modelling</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15429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par>
                                <p:cTn id="11" presetID="14" presetClass="entr" presetSubtype="10" fill="hold" grpId="0"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grpId="0" nodeType="withEffect">
                                  <p:stCondLst>
                                    <p:cond delay="25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par>
                                <p:cTn id="20" presetID="14" presetClass="entr" presetSubtype="10" fill="hold" grpId="0" nodeType="withEffect">
                                  <p:stCondLst>
                                    <p:cond delay="25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par>
                                <p:cTn id="23" presetID="14" presetClass="entr" presetSubtype="10" fill="hold" grpId="0" nodeType="withEffect">
                                  <p:stCondLst>
                                    <p:cond delay="250"/>
                                  </p:stCondLst>
                                  <p:childTnLst>
                                    <p:set>
                                      <p:cBhvr>
                                        <p:cTn id="24" dur="1" fill="hold">
                                          <p:stCondLst>
                                            <p:cond delay="0"/>
                                          </p:stCondLst>
                                        </p:cTn>
                                        <p:tgtEl>
                                          <p:spTgt spid="18"/>
                                        </p:tgtEl>
                                        <p:attrNameLst>
                                          <p:attrName>style.visibility</p:attrName>
                                        </p:attrNameLst>
                                      </p:cBhvr>
                                      <p:to>
                                        <p:strVal val="visible"/>
                                      </p:to>
                                    </p:set>
                                    <p:animEffect transition="in" filter="randombar(horizontal)">
                                      <p:cBhvr>
                                        <p:cTn id="25" dur="500"/>
                                        <p:tgtEl>
                                          <p:spTgt spid="18"/>
                                        </p:tgtEl>
                                      </p:cBhvr>
                                    </p:animEffect>
                                  </p:childTnLst>
                                </p:cTn>
                              </p:par>
                              <p:par>
                                <p:cTn id="26" presetID="14" presetClass="entr" presetSubtype="10" fill="hold" grpId="0" nodeType="withEffect">
                                  <p:stCondLst>
                                    <p:cond delay="25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par>
                                <p:cTn id="29" presetID="14" presetClass="entr" presetSubtype="1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randombar(horizontal)">
                                      <p:cBhvr>
                                        <p:cTn id="31" dur="500"/>
                                        <p:tgtEl>
                                          <p:spTgt spid="14"/>
                                        </p:tgtEl>
                                      </p:cBhvr>
                                    </p:animEffect>
                                  </p:childTnLst>
                                </p:cTn>
                              </p:par>
                              <p:par>
                                <p:cTn id="32" presetID="14" presetClass="entr" presetSubtype="10" fill="hold" grpId="0" nodeType="withEffect">
                                  <p:stCondLst>
                                    <p:cond delay="250"/>
                                  </p:stCondLst>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500"/>
                                        <p:tgtEl>
                                          <p:spTgt spid="19"/>
                                        </p:tgtEl>
                                      </p:cBhvr>
                                    </p:animEffect>
                                  </p:childTnLst>
                                </p:cTn>
                              </p:par>
                              <p:par>
                                <p:cTn id="35" presetID="14" presetClass="entr" presetSubtype="10" fill="hold" grpId="0" nodeType="withEffect">
                                  <p:stCondLst>
                                    <p:cond delay="25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par>
                                <p:cTn id="38" presetID="14" presetClass="entr" presetSubtype="10" fill="hold" grpId="0" nodeType="withEffect">
                                  <p:stCondLst>
                                    <p:cond delay="250"/>
                                  </p:stCondLst>
                                  <p:childTnLst>
                                    <p:set>
                                      <p:cBhvr>
                                        <p:cTn id="39" dur="1" fill="hold">
                                          <p:stCondLst>
                                            <p:cond delay="0"/>
                                          </p:stCondLst>
                                        </p:cTn>
                                        <p:tgtEl>
                                          <p:spTgt spid="21"/>
                                        </p:tgtEl>
                                        <p:attrNameLst>
                                          <p:attrName>style.visibility</p:attrName>
                                        </p:attrNameLst>
                                      </p:cBhvr>
                                      <p:to>
                                        <p:strVal val="visible"/>
                                      </p:to>
                                    </p:set>
                                    <p:animEffect transition="in" filter="randombar(horizontal)">
                                      <p:cBhvr>
                                        <p:cTn id="40" dur="500"/>
                                        <p:tgtEl>
                                          <p:spTgt spid="21"/>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10"/>
                                        </p:tgtEl>
                                        <p:attrNameLst>
                                          <p:attrName>style.visibility</p:attrName>
                                        </p:attrNameLst>
                                      </p:cBhvr>
                                      <p:to>
                                        <p:strVal val="visible"/>
                                      </p:to>
                                    </p:set>
                                    <p:animEffect transition="in" filter="randombar(horizontal)">
                                      <p:cBhvr>
                                        <p:cTn id="43" dur="500"/>
                                        <p:tgtEl>
                                          <p:spTgt spid="10"/>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11"/>
                                        </p:tgtEl>
                                        <p:attrNameLst>
                                          <p:attrName>style.visibility</p:attrName>
                                        </p:attrNameLst>
                                      </p:cBhvr>
                                      <p:to>
                                        <p:strVal val="visible"/>
                                      </p:to>
                                    </p:set>
                                    <p:animEffect transition="in" filter="randombar(horizontal)">
                                      <p:cBhvr>
                                        <p:cTn id="46" dur="500"/>
                                        <p:tgtEl>
                                          <p:spTgt spid="11"/>
                                        </p:tgtEl>
                                      </p:cBhvr>
                                    </p:animEffect>
                                  </p:childTnLst>
                                </p:cTn>
                              </p:par>
                              <p:par>
                                <p:cTn id="47" presetID="14" presetClass="entr" presetSubtype="10" fill="hold" grpId="0" nodeType="withEffect">
                                  <p:stCondLst>
                                    <p:cond delay="250"/>
                                  </p:stCondLst>
                                  <p:childTnLst>
                                    <p:set>
                                      <p:cBhvr>
                                        <p:cTn id="48" dur="1" fill="hold">
                                          <p:stCondLst>
                                            <p:cond delay="0"/>
                                          </p:stCondLst>
                                        </p:cTn>
                                        <p:tgtEl>
                                          <p:spTgt spid="13"/>
                                        </p:tgtEl>
                                        <p:attrNameLst>
                                          <p:attrName>style.visibility</p:attrName>
                                        </p:attrNameLst>
                                      </p:cBhvr>
                                      <p:to>
                                        <p:strVal val="visible"/>
                                      </p:to>
                                    </p:set>
                                    <p:animEffect transition="in" filter="randombar(horizontal)">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8DB2A-E33B-4B24-A231-2F46EC103852}"/>
              </a:ext>
            </a:extLst>
          </p:cNvPr>
          <p:cNvSpPr>
            <a:spLocks noGrp="1"/>
          </p:cNvSpPr>
          <p:nvPr>
            <p:ph type="title"/>
          </p:nvPr>
        </p:nvSpPr>
        <p:spPr/>
        <p:txBody>
          <a:bodyPr/>
          <a:lstStyle/>
          <a:p>
            <a:r>
              <a:rPr lang="nl-NL" dirty="0"/>
              <a:t>Werkwijze: in groepen</a:t>
            </a:r>
          </a:p>
        </p:txBody>
      </p:sp>
      <p:sp>
        <p:nvSpPr>
          <p:cNvPr id="3" name="Tijdelijke aanduiding voor inhoud 2">
            <a:extLst>
              <a:ext uri="{FF2B5EF4-FFF2-40B4-BE49-F238E27FC236}">
                <a16:creationId xmlns:a16="http://schemas.microsoft.com/office/drawing/2014/main" id="{9DA7D98A-38DC-4ADB-B6FF-28EEF8C227DA}"/>
              </a:ext>
            </a:extLst>
          </p:cNvPr>
          <p:cNvSpPr>
            <a:spLocks noGrp="1"/>
          </p:cNvSpPr>
          <p:nvPr>
            <p:ph idx="1"/>
          </p:nvPr>
        </p:nvSpPr>
        <p:spPr>
          <a:xfrm>
            <a:off x="838200" y="1825625"/>
            <a:ext cx="10774680" cy="4351338"/>
          </a:xfrm>
        </p:spPr>
        <p:txBody>
          <a:bodyPr/>
          <a:lstStyle/>
          <a:p>
            <a:r>
              <a:rPr lang="nl-NL" dirty="0"/>
              <a:t>We werken in twee groepen, kies (per ronde) een voorzitter</a:t>
            </a:r>
          </a:p>
          <a:p>
            <a:r>
              <a:rPr lang="nl-NL" dirty="0"/>
              <a:t>Maak een volgorde van te behandelen cases, waarschijnlijk zijn er maar een of twee te bespreken</a:t>
            </a:r>
          </a:p>
          <a:p>
            <a:pPr marL="0" indent="0">
              <a:buNone/>
            </a:pPr>
            <a:endParaRPr lang="nl-NL" dirty="0"/>
          </a:p>
          <a:p>
            <a:pPr>
              <a:buFont typeface="Arial" panose="020B0604020202020204" pitchFamily="34" charset="0"/>
              <a:buChar char="•"/>
            </a:pPr>
            <a:endParaRPr lang="nl-NL" dirty="0"/>
          </a:p>
        </p:txBody>
      </p:sp>
      <p:sp>
        <p:nvSpPr>
          <p:cNvPr id="4" name="Tijdelijke aanduiding voor voettekst 3">
            <a:extLst>
              <a:ext uri="{FF2B5EF4-FFF2-40B4-BE49-F238E27FC236}">
                <a16:creationId xmlns:a16="http://schemas.microsoft.com/office/drawing/2014/main" id="{3FF9B2B9-84A4-4679-BA74-5ABC6B019D52}"/>
              </a:ext>
            </a:extLst>
          </p:cNvPr>
          <p:cNvSpPr>
            <a:spLocks noGrp="1"/>
          </p:cNvSpPr>
          <p:nvPr>
            <p:ph type="ftr" sz="quarter" idx="11"/>
          </p:nvPr>
        </p:nvSpPr>
        <p:spPr/>
        <p:txBody>
          <a:bodyPr/>
          <a:lstStyle/>
          <a:p>
            <a:pPr>
              <a:defRPr/>
            </a:pPr>
            <a:r>
              <a:rPr lang="nl-NL"/>
              <a:t>Workshop met docenten</a:t>
            </a:r>
            <a:endParaRPr lang="nl-NL" dirty="0"/>
          </a:p>
        </p:txBody>
      </p:sp>
      <p:sp>
        <p:nvSpPr>
          <p:cNvPr id="5" name="Tijdelijke aanduiding voor dianummer 4">
            <a:extLst>
              <a:ext uri="{FF2B5EF4-FFF2-40B4-BE49-F238E27FC236}">
                <a16:creationId xmlns:a16="http://schemas.microsoft.com/office/drawing/2014/main" id="{41727A15-BDBF-4896-A5DA-AE89E2374FD8}"/>
              </a:ext>
            </a:extLst>
          </p:cNvPr>
          <p:cNvSpPr>
            <a:spLocks noGrp="1"/>
          </p:cNvSpPr>
          <p:nvPr>
            <p:ph type="sldNum" sz="quarter" idx="12"/>
          </p:nvPr>
        </p:nvSpPr>
        <p:spPr/>
        <p:txBody>
          <a:bodyPr/>
          <a:lstStyle/>
          <a:p>
            <a:pPr>
              <a:defRPr/>
            </a:pPr>
            <a:fld id="{AF39EF38-A404-4839-8B9A-6DDF146AE98E}" type="slidenum">
              <a:rPr lang="nl-NL" smtClean="0"/>
              <a:pPr>
                <a:defRPr/>
              </a:pPr>
              <a:t>12</a:t>
            </a:fld>
            <a:endParaRPr lang="nl-NL"/>
          </a:p>
        </p:txBody>
      </p:sp>
    </p:spTree>
    <p:extLst>
      <p:ext uri="{BB962C8B-B14F-4D97-AF65-F5344CB8AC3E}">
        <p14:creationId xmlns:p14="http://schemas.microsoft.com/office/powerpoint/2010/main" val="737189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8DB2A-E33B-4B24-A231-2F46EC103852}"/>
              </a:ext>
            </a:extLst>
          </p:cNvPr>
          <p:cNvSpPr>
            <a:spLocks noGrp="1"/>
          </p:cNvSpPr>
          <p:nvPr>
            <p:ph type="title"/>
          </p:nvPr>
        </p:nvSpPr>
        <p:spPr/>
        <p:txBody>
          <a:bodyPr/>
          <a:lstStyle/>
          <a:p>
            <a:r>
              <a:rPr lang="nl-NL" dirty="0"/>
              <a:t>Werkwijze: solo</a:t>
            </a:r>
          </a:p>
        </p:txBody>
      </p:sp>
      <p:sp>
        <p:nvSpPr>
          <p:cNvPr id="3" name="Tijdelijke aanduiding voor inhoud 2">
            <a:extLst>
              <a:ext uri="{FF2B5EF4-FFF2-40B4-BE49-F238E27FC236}">
                <a16:creationId xmlns:a16="http://schemas.microsoft.com/office/drawing/2014/main" id="{9DA7D98A-38DC-4ADB-B6FF-28EEF8C227DA}"/>
              </a:ext>
            </a:extLst>
          </p:cNvPr>
          <p:cNvSpPr>
            <a:spLocks noGrp="1"/>
          </p:cNvSpPr>
          <p:nvPr>
            <p:ph idx="1"/>
          </p:nvPr>
        </p:nvSpPr>
        <p:spPr/>
        <p:txBody>
          <a:bodyPr/>
          <a:lstStyle/>
          <a:p>
            <a:r>
              <a:rPr lang="nl-NL" dirty="0"/>
              <a:t>Neem even 10 minuten om voor jezelf een case te formuleren rond het thema:</a:t>
            </a:r>
          </a:p>
          <a:p>
            <a:r>
              <a:rPr lang="nl-NL" i="1" dirty="0"/>
              <a:t>Begeleiding en PvB afname binnen de nieuwe opleidingsstructuur, gefocust op praktijkbegeleider en duikbegeleider</a:t>
            </a:r>
            <a:r>
              <a:rPr lang="nl-NL" dirty="0"/>
              <a:t>.</a:t>
            </a:r>
          </a:p>
          <a:p>
            <a:pPr marL="0" indent="0">
              <a:buNone/>
            </a:pPr>
            <a:endParaRPr lang="nl-NL" dirty="0"/>
          </a:p>
          <a:p>
            <a:pPr marL="0" indent="0">
              <a:buNone/>
            </a:pPr>
            <a:r>
              <a:rPr lang="nl-NL" dirty="0"/>
              <a:t>Of..</a:t>
            </a:r>
          </a:p>
          <a:p>
            <a:r>
              <a:rPr lang="nl-NL" i="1" dirty="0"/>
              <a:t>Waarom heb je niets op dit punt?</a:t>
            </a:r>
          </a:p>
          <a:p>
            <a:pPr>
              <a:buFont typeface="Arial" panose="020B0604020202020204" pitchFamily="34" charset="0"/>
              <a:buChar char="•"/>
            </a:pPr>
            <a:endParaRPr lang="nl-NL" dirty="0"/>
          </a:p>
        </p:txBody>
      </p:sp>
      <p:sp>
        <p:nvSpPr>
          <p:cNvPr id="4" name="Tijdelijke aanduiding voor voettekst 3">
            <a:extLst>
              <a:ext uri="{FF2B5EF4-FFF2-40B4-BE49-F238E27FC236}">
                <a16:creationId xmlns:a16="http://schemas.microsoft.com/office/drawing/2014/main" id="{3FF9B2B9-84A4-4679-BA74-5ABC6B019D52}"/>
              </a:ext>
            </a:extLst>
          </p:cNvPr>
          <p:cNvSpPr>
            <a:spLocks noGrp="1"/>
          </p:cNvSpPr>
          <p:nvPr>
            <p:ph type="ftr" sz="quarter" idx="11"/>
          </p:nvPr>
        </p:nvSpPr>
        <p:spPr/>
        <p:txBody>
          <a:bodyPr/>
          <a:lstStyle/>
          <a:p>
            <a:pPr>
              <a:defRPr/>
            </a:pPr>
            <a:r>
              <a:rPr lang="nl-NL"/>
              <a:t>Workshop met docenten</a:t>
            </a:r>
            <a:endParaRPr lang="nl-NL" dirty="0"/>
          </a:p>
        </p:txBody>
      </p:sp>
      <p:sp>
        <p:nvSpPr>
          <p:cNvPr id="5" name="Tijdelijke aanduiding voor dianummer 4">
            <a:extLst>
              <a:ext uri="{FF2B5EF4-FFF2-40B4-BE49-F238E27FC236}">
                <a16:creationId xmlns:a16="http://schemas.microsoft.com/office/drawing/2014/main" id="{41727A15-BDBF-4896-A5DA-AE89E2374FD8}"/>
              </a:ext>
            </a:extLst>
          </p:cNvPr>
          <p:cNvSpPr>
            <a:spLocks noGrp="1"/>
          </p:cNvSpPr>
          <p:nvPr>
            <p:ph type="sldNum" sz="quarter" idx="12"/>
          </p:nvPr>
        </p:nvSpPr>
        <p:spPr/>
        <p:txBody>
          <a:bodyPr/>
          <a:lstStyle/>
          <a:p>
            <a:pPr>
              <a:defRPr/>
            </a:pPr>
            <a:fld id="{AF39EF38-A404-4839-8B9A-6DDF146AE98E}" type="slidenum">
              <a:rPr lang="nl-NL" smtClean="0"/>
              <a:pPr>
                <a:defRPr/>
              </a:pPr>
              <a:t>13</a:t>
            </a:fld>
            <a:endParaRPr lang="nl-NL"/>
          </a:p>
        </p:txBody>
      </p:sp>
    </p:spTree>
    <p:extLst>
      <p:ext uri="{BB962C8B-B14F-4D97-AF65-F5344CB8AC3E}">
        <p14:creationId xmlns:p14="http://schemas.microsoft.com/office/powerpoint/2010/main" val="2554637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D2CF6A-1B6E-473B-9B40-C20770388106}"/>
              </a:ext>
            </a:extLst>
          </p:cNvPr>
          <p:cNvSpPr>
            <a:spLocks noGrp="1"/>
          </p:cNvSpPr>
          <p:nvPr>
            <p:ph type="title"/>
          </p:nvPr>
        </p:nvSpPr>
        <p:spPr/>
        <p:txBody>
          <a:bodyPr/>
          <a:lstStyle/>
          <a:p>
            <a:r>
              <a:rPr lang="nl-NL" dirty="0"/>
              <a:t>5 stappen methode</a:t>
            </a:r>
          </a:p>
        </p:txBody>
      </p:sp>
      <p:sp>
        <p:nvSpPr>
          <p:cNvPr id="3" name="Tijdelijke aanduiding voor inhoud 2">
            <a:extLst>
              <a:ext uri="{FF2B5EF4-FFF2-40B4-BE49-F238E27FC236}">
                <a16:creationId xmlns:a16="http://schemas.microsoft.com/office/drawing/2014/main" id="{5F95A61D-9D69-430A-8438-3D50C4FDEB94}"/>
              </a:ext>
            </a:extLst>
          </p:cNvPr>
          <p:cNvSpPr>
            <a:spLocks noGrp="1"/>
          </p:cNvSpPr>
          <p:nvPr>
            <p:ph idx="1"/>
          </p:nvPr>
        </p:nvSpPr>
        <p:spPr>
          <a:xfrm>
            <a:off x="838200" y="1564640"/>
            <a:ext cx="10515600" cy="4612323"/>
          </a:xfrm>
        </p:spPr>
        <p:txBody>
          <a:bodyPr/>
          <a:lstStyle/>
          <a:p>
            <a:pPr>
              <a:spcBef>
                <a:spcPts val="500"/>
              </a:spcBef>
              <a:spcAft>
                <a:spcPts val="80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1: Vraagintroductie </a:t>
            </a:r>
            <a:r>
              <a:rPr lang="nl-NL" sz="2000" spc="75" dirty="0">
                <a:solidFill>
                  <a:srgbClr val="0F6AB3"/>
                </a:solidFill>
                <a:latin typeface="Calibri" panose="020F0502020204030204" pitchFamily="34" charset="0"/>
                <a:ea typeface="Times New Roman" panose="02020603050405020304" pitchFamily="18" charset="0"/>
                <a:cs typeface="Calibri" panose="020F0502020204030204" pitchFamily="34"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De inbrenger introduceert een probleem en geeft beknopte toelichting.</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80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2 Probleemverkenning </a:t>
            </a:r>
            <a:r>
              <a:rPr lang="nl-NL" sz="20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De groepsleden verkennen de vraag door het stellen van vragen. Zij maken vooral gebruik van open vragen, samenvattingen, luisterreacties, stiltes en benutten alle vier de gespreksniveaus (inhoud, procedure, relatie en gevoel).</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 </a:t>
            </a: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3 Probleemdefinitie</a:t>
            </a:r>
          </a:p>
          <a:p>
            <a:pPr lvl="1">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Groepsleden formuleren één of meer probleemdefinities, bijvoorbeeld:</a:t>
            </a:r>
            <a:r>
              <a:rPr lang="nl-NL" sz="2000" dirty="0">
                <a:latin typeface="Calibri" panose="020F0502020204030204" pitchFamily="34" charset="0"/>
                <a:ea typeface="Times New Roman" panose="02020603050405020304" pitchFamily="18" charset="0"/>
                <a:cs typeface="Times New Roman" panose="02020603050405020304" pitchFamily="18" charset="0"/>
              </a:rPr>
              <a:t> </a:t>
            </a:r>
            <a:r>
              <a:rPr lang="nl-NL" sz="2000" i="1" dirty="0">
                <a:effectLst/>
                <a:latin typeface="Calibri" panose="020F0502020204030204" pitchFamily="34" charset="0"/>
                <a:ea typeface="Times New Roman" panose="02020603050405020304" pitchFamily="18" charset="0"/>
                <a:cs typeface="Calibri" panose="020F0502020204030204" pitchFamily="34" charset="0"/>
              </a:rPr>
              <a:t>… mijn probleem is…</a:t>
            </a:r>
            <a:endParaRPr lang="nl-NL" sz="2000" i="1" dirty="0">
              <a:latin typeface="Calibri" panose="020F0502020204030204" pitchFamily="34" charset="0"/>
              <a:ea typeface="Times New Roman" panose="02020603050405020304" pitchFamily="18" charset="0"/>
              <a:cs typeface="Times New Roman" panose="02020603050405020304" pitchFamily="18" charset="0"/>
            </a:endParaRPr>
          </a:p>
          <a:p>
            <a:pPr lvl="1">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De inbrenger, die dit heeft gehoord, formuleert nogmaals zijn/haar vraag.</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80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4 Advisering </a:t>
            </a:r>
            <a:r>
              <a:rPr lang="nl-NL" sz="20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Ieder groepslid formuleert tenminste één advies voor de inbrenger op een b</a:t>
            </a:r>
            <a:r>
              <a:rPr lang="nl-NL" sz="2000" dirty="0">
                <a:latin typeface="Calibri" panose="020F0502020204030204" pitchFamily="34" charset="0"/>
                <a:ea typeface="Times New Roman" panose="02020603050405020304" pitchFamily="18" charset="0"/>
                <a:cs typeface="Calibri" panose="020F0502020204030204" pitchFamily="34" charset="0"/>
              </a:rPr>
              <a:t>lad</a:t>
            </a:r>
            <a:r>
              <a:rPr lang="nl-NL" sz="2000" dirty="0">
                <a:effectLst/>
                <a:latin typeface="Calibri" panose="020F0502020204030204" pitchFamily="34" charset="0"/>
                <a:ea typeface="Times New Roman" panose="02020603050405020304" pitchFamily="18" charset="0"/>
                <a:cs typeface="Calibri" panose="020F0502020204030204" pitchFamily="34" charset="0"/>
              </a:rPr>
              <a:t>.</a:t>
            </a:r>
            <a:r>
              <a:rPr lang="nl-NL" sz="2000" dirty="0">
                <a:latin typeface="Calibri" panose="020F0502020204030204" pitchFamily="34" charset="0"/>
                <a:ea typeface="Times New Roman" panose="02020603050405020304" pitchFamily="18" charset="0"/>
                <a:cs typeface="Times New Roman" panose="02020603050405020304" pitchFamily="18" charset="0"/>
              </a:rPr>
              <a:t> De </a:t>
            </a:r>
            <a:r>
              <a:rPr lang="nl-NL" sz="2000" dirty="0">
                <a:latin typeface="Calibri" panose="020F0502020204030204" pitchFamily="34" charset="0"/>
                <a:ea typeface="Times New Roman" panose="02020603050405020304" pitchFamily="18" charset="0"/>
                <a:cs typeface="Calibri" panose="020F0502020204030204" pitchFamily="34" charset="0"/>
              </a:rPr>
              <a:t>i</a:t>
            </a:r>
            <a:r>
              <a:rPr lang="nl-NL" sz="2000" dirty="0">
                <a:effectLst/>
                <a:latin typeface="Calibri" panose="020F0502020204030204" pitchFamily="34" charset="0"/>
                <a:ea typeface="Times New Roman" panose="02020603050405020304" pitchFamily="18" charset="0"/>
                <a:cs typeface="Calibri" panose="020F0502020204030204" pitchFamily="34" charset="0"/>
              </a:rPr>
              <a:t>nbrenger reageert op de adviezen: wat spreekt aan</a:t>
            </a:r>
            <a:r>
              <a:rPr lang="nl-NL" sz="2000" dirty="0">
                <a:latin typeface="Calibri" panose="020F0502020204030204" pitchFamily="34" charset="0"/>
                <a:ea typeface="Times New Roman" panose="02020603050405020304" pitchFamily="18" charset="0"/>
                <a:cs typeface="Calibri" panose="020F0502020204030204" pitchFamily="34" charset="0"/>
              </a:rPr>
              <a:t> en </a:t>
            </a:r>
            <a:r>
              <a:rPr lang="nl-NL" sz="2000" dirty="0">
                <a:effectLst/>
                <a:latin typeface="Calibri" panose="020F0502020204030204" pitchFamily="34" charset="0"/>
                <a:ea typeface="Times New Roman" panose="02020603050405020304" pitchFamily="18" charset="0"/>
                <a:cs typeface="Calibri" panose="020F0502020204030204" pitchFamily="34" charset="0"/>
              </a:rPr>
              <a:t>wat niet?</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600"/>
              </a:spcAft>
            </a:pPr>
            <a:r>
              <a:rPr lang="nl-NL" sz="2000" dirty="0">
                <a:effectLst/>
                <a:latin typeface="Calibri" panose="020F0502020204030204" pitchFamily="34" charset="0"/>
                <a:ea typeface="Times New Roman" panose="02020603050405020304" pitchFamily="18" charset="0"/>
                <a:cs typeface="Calibri" panose="020F0502020204030204" pitchFamily="34" charset="0"/>
              </a:rPr>
              <a:t> </a:t>
            </a: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5 Evaluatie</a:t>
            </a:r>
            <a:r>
              <a:rPr lang="nl-NL" sz="2000" spc="75" dirty="0">
                <a:solidFill>
                  <a:srgbClr val="0F6AB3"/>
                </a:solidFill>
                <a:latin typeface="Calibri" panose="020F0502020204030204" pitchFamily="34" charset="0"/>
                <a:ea typeface="Times New Roman" panose="02020603050405020304" pitchFamily="18" charset="0"/>
                <a:cs typeface="Calibri" panose="020F0502020204030204" pitchFamily="34" charset="0"/>
              </a:rPr>
              <a:t> </a:t>
            </a:r>
            <a:r>
              <a:rPr lang="nl-NL" sz="2000" spc="75" dirty="0">
                <a:solidFill>
                  <a:srgbClr val="5A5A5A"/>
                </a:solidFill>
                <a:latin typeface="Calibri" panose="020F0502020204030204" pitchFamily="34" charset="0"/>
                <a:ea typeface="Times New Roman" panose="02020603050405020304" pitchFamily="18" charset="0"/>
                <a:cs typeface="Calibri" panose="020F0502020204030204" pitchFamily="34" charset="0"/>
              </a:rPr>
              <a:t>- </a:t>
            </a:r>
            <a:r>
              <a:rPr lang="nl-NL" sz="2000" dirty="0">
                <a:effectLst/>
                <a:latin typeface="Calibri" panose="020F0502020204030204" pitchFamily="34" charset="0"/>
                <a:ea typeface="Times New Roman" panose="02020603050405020304" pitchFamily="18" charset="0"/>
                <a:cs typeface="Calibri" panose="020F0502020204030204" pitchFamily="34" charset="0"/>
              </a:rPr>
              <a:t>De inbrenger en de groepsleden evalueren het consultatieproces: ervaringen, effecten van inbreng groepsleden e.d.</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500"/>
              </a:spcBef>
              <a:spcAft>
                <a:spcPts val="600"/>
              </a:spcAft>
            </a:pPr>
            <a:r>
              <a:rPr lang="nl-NL" sz="2000" b="1" i="1" dirty="0">
                <a:effectLst/>
                <a:latin typeface="Calibri" panose="020F0502020204030204" pitchFamily="34" charset="0"/>
                <a:ea typeface="Times New Roman" panose="02020603050405020304" pitchFamily="18" charset="0"/>
                <a:cs typeface="Times New Roman" panose="02020603050405020304" pitchFamily="18" charset="0"/>
              </a:rPr>
              <a:t>Conclusies naar </a:t>
            </a:r>
            <a:r>
              <a:rPr lang="nl-NL" sz="2000" b="1" i="1" dirty="0">
                <a:latin typeface="Calibri" panose="020F0502020204030204" pitchFamily="34" charset="0"/>
                <a:ea typeface="Times New Roman" panose="02020603050405020304" pitchFamily="18" charset="0"/>
                <a:cs typeface="Times New Roman" panose="02020603050405020304" pitchFamily="18" charset="0"/>
              </a:rPr>
              <a:t>het</a:t>
            </a:r>
            <a:r>
              <a:rPr lang="nl-NL" sz="2000" b="1" i="1" dirty="0">
                <a:effectLst/>
                <a:latin typeface="Calibri" panose="020F0502020204030204" pitchFamily="34" charset="0"/>
                <a:ea typeface="Times New Roman" panose="02020603050405020304" pitchFamily="18" charset="0"/>
                <a:cs typeface="Times New Roman" panose="02020603050405020304" pitchFamily="18" charset="0"/>
              </a:rPr>
              <a:t> blad!</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A8185A18-4E07-4EC5-BF9D-2FFC7074A225}"/>
              </a:ext>
            </a:extLst>
          </p:cNvPr>
          <p:cNvSpPr>
            <a:spLocks noGrp="1"/>
          </p:cNvSpPr>
          <p:nvPr>
            <p:ph type="ftr" sz="quarter" idx="11"/>
          </p:nvPr>
        </p:nvSpPr>
        <p:spPr/>
        <p:txBody>
          <a:bodyPr/>
          <a:lstStyle/>
          <a:p>
            <a:pPr>
              <a:defRPr/>
            </a:pPr>
            <a:r>
              <a:rPr lang="nl-NL" dirty="0"/>
              <a:t>Workshop met docenten</a:t>
            </a:r>
          </a:p>
        </p:txBody>
      </p:sp>
      <p:sp>
        <p:nvSpPr>
          <p:cNvPr id="5" name="Tijdelijke aanduiding voor dianummer 4">
            <a:extLst>
              <a:ext uri="{FF2B5EF4-FFF2-40B4-BE49-F238E27FC236}">
                <a16:creationId xmlns:a16="http://schemas.microsoft.com/office/drawing/2014/main" id="{C17C7F5D-4B9A-4E5A-AA0A-B17EF604AA36}"/>
              </a:ext>
            </a:extLst>
          </p:cNvPr>
          <p:cNvSpPr>
            <a:spLocks noGrp="1"/>
          </p:cNvSpPr>
          <p:nvPr>
            <p:ph type="sldNum" sz="quarter" idx="12"/>
          </p:nvPr>
        </p:nvSpPr>
        <p:spPr/>
        <p:txBody>
          <a:bodyPr/>
          <a:lstStyle/>
          <a:p>
            <a:pPr>
              <a:defRPr/>
            </a:pPr>
            <a:fld id="{AF39EF38-A404-4839-8B9A-6DDF146AE98E}" type="slidenum">
              <a:rPr lang="nl-NL" smtClean="0"/>
              <a:pPr>
                <a:defRPr/>
              </a:pPr>
              <a:t>14</a:t>
            </a:fld>
            <a:endParaRPr lang="nl-NL"/>
          </a:p>
        </p:txBody>
      </p:sp>
    </p:spTree>
    <p:extLst>
      <p:ext uri="{BB962C8B-B14F-4D97-AF65-F5344CB8AC3E}">
        <p14:creationId xmlns:p14="http://schemas.microsoft.com/office/powerpoint/2010/main" val="3435339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F8113-339A-49EB-B855-B2ECB0AD0F20}"/>
              </a:ext>
            </a:extLst>
          </p:cNvPr>
          <p:cNvSpPr>
            <a:spLocks noGrp="1"/>
          </p:cNvSpPr>
          <p:nvPr>
            <p:ph type="title"/>
          </p:nvPr>
        </p:nvSpPr>
        <p:spPr>
          <a:xfrm>
            <a:off x="767080" y="-141922"/>
            <a:ext cx="10515600" cy="1325563"/>
          </a:xfrm>
        </p:spPr>
        <p:txBody>
          <a:bodyPr/>
          <a:lstStyle/>
          <a:p>
            <a:r>
              <a:rPr lang="nl-NL" dirty="0"/>
              <a:t>Roddelmethode</a:t>
            </a:r>
          </a:p>
        </p:txBody>
      </p:sp>
      <p:sp>
        <p:nvSpPr>
          <p:cNvPr id="3" name="Tijdelijke aanduiding voor inhoud 2">
            <a:extLst>
              <a:ext uri="{FF2B5EF4-FFF2-40B4-BE49-F238E27FC236}">
                <a16:creationId xmlns:a16="http://schemas.microsoft.com/office/drawing/2014/main" id="{3DE5D9AA-AC02-452C-BA6F-EBA3A0F9DBCB}"/>
              </a:ext>
            </a:extLst>
          </p:cNvPr>
          <p:cNvSpPr>
            <a:spLocks noGrp="1"/>
          </p:cNvSpPr>
          <p:nvPr>
            <p:ph idx="1"/>
          </p:nvPr>
        </p:nvSpPr>
        <p:spPr>
          <a:xfrm>
            <a:off x="279400" y="984568"/>
            <a:ext cx="11490960" cy="6180455"/>
          </a:xfrm>
        </p:spPr>
        <p:txBody>
          <a:bodyPr/>
          <a:lstStyle/>
          <a:p>
            <a:pPr>
              <a:lnSpc>
                <a:spcPct val="100000"/>
              </a:lnSpc>
              <a:spcBef>
                <a:spcPts val="0"/>
              </a:spcBef>
              <a:spcAft>
                <a:spcPts val="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1 Vraagintroductie - </a:t>
            </a:r>
            <a:r>
              <a:rPr lang="nl-NL" sz="2000" dirty="0">
                <a:effectLst/>
                <a:latin typeface="Calibri" panose="020F0502020204030204" pitchFamily="34" charset="0"/>
                <a:ea typeface="Times New Roman" panose="02020603050405020304" pitchFamily="18" charset="0"/>
                <a:cs typeface="Times New Roman" panose="02020603050405020304" pitchFamily="18" charset="0"/>
              </a:rPr>
              <a:t>De inbrenger introduceert zijn/haar vraag met een beknopte toelichting</a:t>
            </a:r>
          </a:p>
          <a:p>
            <a:pPr>
              <a:lnSpc>
                <a:spcPct val="100000"/>
              </a:lnSpc>
              <a:spcBef>
                <a:spcPts val="0"/>
              </a:spcBef>
              <a:spcAft>
                <a:spcPts val="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2 Verkenning - </a:t>
            </a:r>
            <a:r>
              <a:rPr lang="nl-NL" sz="2000" dirty="0">
                <a:effectLst/>
                <a:latin typeface="Calibri" panose="020F0502020204030204" pitchFamily="34" charset="0"/>
                <a:ea typeface="Times New Roman" panose="02020603050405020304" pitchFamily="18" charset="0"/>
                <a:cs typeface="Times New Roman" panose="02020603050405020304" pitchFamily="18" charset="0"/>
              </a:rPr>
              <a:t>De groepsleden verkennen de vraag door het stellen van (zoveel  mogelijk, open) vragen en benutten daarbij zoveel mogelijk ook dieper liggende leerniveaus. </a:t>
            </a:r>
          </a:p>
          <a:p>
            <a:pPr>
              <a:lnSpc>
                <a:spcPct val="100000"/>
              </a:lnSpc>
              <a:spcBef>
                <a:spcPts val="0"/>
              </a:spcBef>
              <a:spcAft>
                <a:spcPts val="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3 Roddelen:</a:t>
            </a:r>
            <a:endParaRPr lang="nl-NL" sz="2000" spc="75" dirty="0">
              <a:solidFill>
                <a:srgbClr val="0F6AB3"/>
              </a:solidFill>
              <a:latin typeface="Calibri" panose="020F0502020204030204" pitchFamily="34" charset="0"/>
              <a:ea typeface="Times New Roman" panose="02020603050405020304" pitchFamily="18" charset="0"/>
              <a:cs typeface="Times New Roman" panose="02020603050405020304" pitchFamily="18" charset="0"/>
            </a:endParaRPr>
          </a:p>
          <a:p>
            <a:pPr lvl="1">
              <a:lnSpc>
                <a:spcPct val="100000"/>
              </a:lnSpc>
              <a:spcBef>
                <a:spcPts val="0"/>
              </a:spcBef>
              <a:spcAft>
                <a:spcPts val="0"/>
              </a:spcAft>
            </a:pPr>
            <a:r>
              <a:rPr lang="nl-NL" sz="2000" dirty="0">
                <a:effectLst/>
                <a:latin typeface="Calibri" panose="020F0502020204030204" pitchFamily="34" charset="0"/>
                <a:ea typeface="Times New Roman" panose="02020603050405020304" pitchFamily="18" charset="0"/>
                <a:cs typeface="Times New Roman" panose="02020603050405020304" pitchFamily="18" charset="0"/>
              </a:rPr>
              <a:t>De inbrenger gaat buiten de kring zitten en bemoeit zich op niet met het gesprek. </a:t>
            </a:r>
          </a:p>
          <a:p>
            <a:pPr lvl="1">
              <a:lnSpc>
                <a:spcPct val="100000"/>
              </a:lnSpc>
              <a:spcBef>
                <a:spcPts val="0"/>
              </a:spcBef>
              <a:spcAft>
                <a:spcPts val="0"/>
              </a:spcAft>
            </a:pPr>
            <a:r>
              <a:rPr lang="nl-NL" sz="2000" dirty="0">
                <a:effectLst/>
                <a:latin typeface="Calibri" panose="020F0502020204030204" pitchFamily="34" charset="0"/>
                <a:ea typeface="Times New Roman" panose="02020603050405020304" pitchFamily="18" charset="0"/>
                <a:cs typeface="Symbol" panose="05050102010706020507" pitchFamily="18" charset="2"/>
              </a:rPr>
              <a:t>Hij luistert aandachtig en maakt notities over wat hem raakt/opvalt. </a:t>
            </a:r>
          </a:p>
          <a:p>
            <a:pPr lvl="1">
              <a:lnSpc>
                <a:spcPct val="100000"/>
              </a:lnSpc>
              <a:spcBef>
                <a:spcPts val="0"/>
              </a:spcBef>
              <a:spcAft>
                <a:spcPts val="0"/>
              </a:spcAft>
            </a:pPr>
            <a:r>
              <a:rPr lang="nl-NL" sz="2000" dirty="0">
                <a:effectLst/>
                <a:latin typeface="Calibri" panose="020F0502020204030204" pitchFamily="34" charset="0"/>
                <a:ea typeface="Times New Roman" panose="02020603050405020304" pitchFamily="18" charset="0"/>
                <a:cs typeface="Symbol" panose="05050102010706020507" pitchFamily="18" charset="2"/>
              </a:rPr>
              <a:t>De groepsleden roddelen met elkaar over de vraag en over mogelijke achtergronden, oorzaken en/of </a:t>
            </a:r>
            <a:r>
              <a:rPr lang="nl-NL" sz="2000" i="1" dirty="0">
                <a:effectLst/>
                <a:latin typeface="Calibri" panose="020F0502020204030204" pitchFamily="34" charset="0"/>
                <a:ea typeface="Times New Roman" panose="02020603050405020304" pitchFamily="18" charset="0"/>
                <a:cs typeface="Symbol" panose="05050102010706020507" pitchFamily="18" charset="2"/>
              </a:rPr>
              <a:t>oplossingen</a:t>
            </a:r>
            <a:r>
              <a:rPr lang="nl-NL" sz="2000" dirty="0">
                <a:effectLst/>
                <a:latin typeface="Calibri" panose="020F0502020204030204" pitchFamily="34" charset="0"/>
                <a:ea typeface="Times New Roman" panose="02020603050405020304" pitchFamily="18" charset="0"/>
                <a:cs typeface="Symbol" panose="05050102010706020507" pitchFamily="18" charset="2"/>
              </a:rPr>
              <a:t>. </a:t>
            </a:r>
          </a:p>
          <a:p>
            <a:pPr lvl="1">
              <a:lnSpc>
                <a:spcPct val="100000"/>
              </a:lnSpc>
              <a:spcBef>
                <a:spcPts val="0"/>
              </a:spcBef>
              <a:spcAft>
                <a:spcPts val="0"/>
              </a:spcAft>
            </a:pPr>
            <a:r>
              <a:rPr lang="nl-NL" sz="2000" dirty="0">
                <a:effectLst/>
                <a:latin typeface="Calibri" panose="020F0502020204030204" pitchFamily="34" charset="0"/>
                <a:ea typeface="Times New Roman" panose="02020603050405020304" pitchFamily="18" charset="0"/>
                <a:cs typeface="Symbol" panose="05050102010706020507" pitchFamily="18" charset="2"/>
              </a:rPr>
              <a:t>Ze benutten de verschillende  leerniveaus en vragen zich af: hoe kijkt de inbrenger, wat stuurt zijn gedrag aan</a:t>
            </a:r>
            <a:r>
              <a:rPr lang="nl-NL" sz="2000" dirty="0">
                <a:latin typeface="Calibri" panose="020F0502020204030204" pitchFamily="34" charset="0"/>
                <a:ea typeface="Times New Roman" panose="02020603050405020304" pitchFamily="18" charset="0"/>
                <a:cs typeface="Symbol" panose="05050102010706020507" pitchFamily="18" charset="2"/>
              </a:rPr>
              <a:t> en</a:t>
            </a:r>
            <a:r>
              <a:rPr lang="nl-NL" sz="2000" dirty="0">
                <a:effectLst/>
                <a:latin typeface="Calibri" panose="020F0502020204030204" pitchFamily="34" charset="0"/>
                <a:ea typeface="Times New Roman" panose="02020603050405020304" pitchFamily="18" charset="0"/>
                <a:cs typeface="Symbol" panose="05050102010706020507" pitchFamily="18" charset="2"/>
              </a:rPr>
              <a:t> wat spreekt er uit de antwoorden op onze vragen. </a:t>
            </a:r>
          </a:p>
          <a:p>
            <a:pPr lvl="1">
              <a:lnSpc>
                <a:spcPct val="100000"/>
              </a:lnSpc>
              <a:spcBef>
                <a:spcPts val="0"/>
              </a:spcBef>
              <a:spcAft>
                <a:spcPts val="0"/>
              </a:spcAft>
            </a:pPr>
            <a:r>
              <a:rPr lang="nl-NL" sz="2000" dirty="0">
                <a:effectLst/>
                <a:latin typeface="Calibri" panose="020F0502020204030204" pitchFamily="34" charset="0"/>
                <a:ea typeface="Times New Roman" panose="02020603050405020304" pitchFamily="18" charset="0"/>
                <a:cs typeface="Symbol" panose="05050102010706020507" pitchFamily="18" charset="2"/>
              </a:rPr>
              <a:t>De groepsleden komen tot een aantal uitspraken, waarin ze laten zien welke alternatieven, welke ruimte er ontstaan als de inbrenger andere overtuigingen, andere aannames etc. zou hanteren. </a:t>
            </a:r>
          </a:p>
          <a:p>
            <a:pPr>
              <a:lnSpc>
                <a:spcPct val="100000"/>
              </a:lnSpc>
              <a:spcBef>
                <a:spcPts val="0"/>
              </a:spcBef>
              <a:spcAft>
                <a:spcPts val="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4 Reacties van de inbrenger </a:t>
            </a:r>
            <a:r>
              <a:rPr lang="nl-NL" sz="2000" spc="75" dirty="0">
                <a:solidFill>
                  <a:srgbClr val="5A5A5A"/>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Times New Roman" panose="02020603050405020304" pitchFamily="18" charset="0"/>
              </a:rPr>
              <a:t>De inbrenger komt terug in de groep en vertelt zijn ervaringen als waarnemer van de  roddelfase: </a:t>
            </a:r>
            <a:r>
              <a:rPr lang="nl-NL" sz="2000" i="1" dirty="0">
                <a:effectLst/>
                <a:latin typeface="Calibri" panose="020F0502020204030204" pitchFamily="34" charset="0"/>
                <a:ea typeface="Times New Roman" panose="02020603050405020304" pitchFamily="18" charset="0"/>
                <a:cs typeface="Symbol" panose="05050102010706020507" pitchFamily="18" charset="2"/>
              </a:rPr>
              <a:t>Wat heeft hem geraakt</a:t>
            </a:r>
            <a:r>
              <a:rPr lang="nl-NL" sz="2000" i="1" dirty="0">
                <a:latin typeface="Calibri" panose="020F0502020204030204" pitchFamily="34" charset="0"/>
                <a:ea typeface="Times New Roman" panose="02020603050405020304" pitchFamily="18" charset="0"/>
                <a:cs typeface="Symbol" panose="05050102010706020507" pitchFamily="18" charset="2"/>
              </a:rPr>
              <a:t>?</a:t>
            </a:r>
            <a:r>
              <a:rPr lang="nl-NL" sz="2000" i="1" dirty="0">
                <a:effectLst/>
                <a:latin typeface="Calibri" panose="020F0502020204030204" pitchFamily="34" charset="0"/>
                <a:ea typeface="Times New Roman" panose="02020603050405020304" pitchFamily="18" charset="0"/>
                <a:cs typeface="Symbol" panose="05050102010706020507" pitchFamily="18" charset="2"/>
              </a:rPr>
              <a:t> Wat is hem opgevallen</a:t>
            </a:r>
            <a:r>
              <a:rPr lang="nl-NL" sz="2000" i="1" dirty="0">
                <a:latin typeface="Calibri" panose="020F0502020204030204" pitchFamily="34" charset="0"/>
                <a:ea typeface="Times New Roman" panose="02020603050405020304" pitchFamily="18" charset="0"/>
                <a:cs typeface="Symbol" panose="05050102010706020507" pitchFamily="18" charset="2"/>
              </a:rPr>
              <a:t>?</a:t>
            </a:r>
            <a:r>
              <a:rPr lang="nl-NL" sz="2000" i="1" dirty="0">
                <a:effectLst/>
                <a:latin typeface="Calibri" panose="020F0502020204030204" pitchFamily="34" charset="0"/>
                <a:ea typeface="Times New Roman" panose="02020603050405020304" pitchFamily="18" charset="0"/>
                <a:cs typeface="Symbol" panose="05050102010706020507" pitchFamily="18" charset="2"/>
              </a:rPr>
              <a:t> V</a:t>
            </a:r>
            <a:r>
              <a:rPr lang="nl-NL" sz="2000" dirty="0">
                <a:effectLst/>
                <a:latin typeface="Calibri" panose="020F0502020204030204" pitchFamily="34" charset="0"/>
                <a:ea typeface="Times New Roman" panose="02020603050405020304" pitchFamily="18" charset="0"/>
                <a:cs typeface="Symbol" panose="05050102010706020507" pitchFamily="18" charset="2"/>
              </a:rPr>
              <a:t>erwerpt of accepteert hij de uiteindelijke uitspraken van de andere deelnemers? </a:t>
            </a:r>
            <a:r>
              <a:rPr lang="nl-NL" sz="2000" dirty="0">
                <a:effectLst/>
                <a:latin typeface="Calibri" panose="020F0502020204030204" pitchFamily="34" charset="0"/>
                <a:ea typeface="Times New Roman" panose="02020603050405020304" pitchFamily="18" charset="0"/>
                <a:cs typeface="Calibri" panose="020F0502020204030204" pitchFamily="34" charset="0"/>
              </a:rPr>
              <a:t> </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Stap 5 Evaluatie </a:t>
            </a:r>
            <a:r>
              <a:rPr lang="nl-NL" sz="2000" spc="75" dirty="0">
                <a:solidFill>
                  <a:srgbClr val="0F6AB3"/>
                </a:solidFill>
                <a:latin typeface="Calibri" panose="020F0502020204030204" pitchFamily="34" charset="0"/>
                <a:ea typeface="Times New Roman" panose="02020603050405020304" pitchFamily="18" charset="0"/>
                <a:cs typeface="Times New Roman" panose="02020603050405020304" pitchFamily="18" charset="0"/>
              </a:rPr>
              <a:t>-</a:t>
            </a: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spc="75"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a:t>
            </a:r>
            <a:r>
              <a:rPr lang="nl-NL" sz="2000" spc="75" dirty="0">
                <a:solidFill>
                  <a:srgbClr val="0F6AB3"/>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NL" sz="2000" dirty="0">
                <a:effectLst/>
                <a:latin typeface="Calibri" panose="020F0502020204030204" pitchFamily="34" charset="0"/>
                <a:ea typeface="Times New Roman" panose="02020603050405020304" pitchFamily="18" charset="0"/>
                <a:cs typeface="Times New Roman" panose="02020603050405020304" pitchFamily="18" charset="0"/>
              </a:rPr>
              <a:t>inbrenger en de groepsleden kijken terug op de intervisie: Wat heeft het de inbrenger opgeleverd? Hoe zijn de groepsleden met hun rol omgegaan?</a:t>
            </a:r>
          </a:p>
          <a:p>
            <a:pPr>
              <a:lnSpc>
                <a:spcPct val="100000"/>
              </a:lnSpc>
              <a:spcBef>
                <a:spcPts val="0"/>
              </a:spcBef>
              <a:spcAft>
                <a:spcPts val="0"/>
              </a:spcAft>
            </a:pPr>
            <a:r>
              <a:rPr lang="nl-NL" sz="2000" b="1" i="1" dirty="0">
                <a:effectLst/>
                <a:latin typeface="Calibri" panose="020F0502020204030204" pitchFamily="34" charset="0"/>
                <a:ea typeface="Times New Roman" panose="02020603050405020304" pitchFamily="18" charset="0"/>
                <a:cs typeface="Times New Roman" panose="02020603050405020304" pitchFamily="18" charset="0"/>
              </a:rPr>
              <a:t>Conclusies naar het blad!</a:t>
            </a:r>
            <a:endParaRPr lang="nl-NL"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9CCA8C8F-0C29-4F8F-B930-D4C91F3DC953}"/>
              </a:ext>
            </a:extLst>
          </p:cNvPr>
          <p:cNvSpPr>
            <a:spLocks noGrp="1"/>
          </p:cNvSpPr>
          <p:nvPr>
            <p:ph type="ftr" sz="quarter" idx="11"/>
          </p:nvPr>
        </p:nvSpPr>
        <p:spPr/>
        <p:txBody>
          <a:bodyPr/>
          <a:lstStyle/>
          <a:p>
            <a:pPr>
              <a:defRPr/>
            </a:pPr>
            <a:r>
              <a:rPr lang="nl-NL" dirty="0"/>
              <a:t>Workshop met docenten</a:t>
            </a:r>
          </a:p>
        </p:txBody>
      </p:sp>
      <p:sp>
        <p:nvSpPr>
          <p:cNvPr id="5" name="Tijdelijke aanduiding voor dianummer 4">
            <a:extLst>
              <a:ext uri="{FF2B5EF4-FFF2-40B4-BE49-F238E27FC236}">
                <a16:creationId xmlns:a16="http://schemas.microsoft.com/office/drawing/2014/main" id="{02903791-9777-4AC7-BB94-A83FE4D4D101}"/>
              </a:ext>
            </a:extLst>
          </p:cNvPr>
          <p:cNvSpPr>
            <a:spLocks noGrp="1"/>
          </p:cNvSpPr>
          <p:nvPr>
            <p:ph type="sldNum" sz="quarter" idx="12"/>
          </p:nvPr>
        </p:nvSpPr>
        <p:spPr/>
        <p:txBody>
          <a:bodyPr/>
          <a:lstStyle/>
          <a:p>
            <a:pPr>
              <a:defRPr/>
            </a:pPr>
            <a:fld id="{AF39EF38-A404-4839-8B9A-6DDF146AE98E}" type="slidenum">
              <a:rPr lang="nl-NL" smtClean="0"/>
              <a:pPr>
                <a:defRPr/>
              </a:pPr>
              <a:t>15</a:t>
            </a:fld>
            <a:endParaRPr lang="nl-NL"/>
          </a:p>
        </p:txBody>
      </p:sp>
    </p:spTree>
    <p:extLst>
      <p:ext uri="{BB962C8B-B14F-4D97-AF65-F5344CB8AC3E}">
        <p14:creationId xmlns:p14="http://schemas.microsoft.com/office/powerpoint/2010/main" val="3826971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239452-1C32-4ED1-800D-1CEB47196A0F}"/>
              </a:ext>
            </a:extLst>
          </p:cNvPr>
          <p:cNvSpPr>
            <a:spLocks noGrp="1"/>
          </p:cNvSpPr>
          <p:nvPr>
            <p:ph type="title"/>
          </p:nvPr>
        </p:nvSpPr>
        <p:spPr/>
        <p:txBody>
          <a:bodyPr/>
          <a:lstStyle/>
          <a:p>
            <a:r>
              <a:rPr lang="nl-NL" dirty="0"/>
              <a:t>Tijdens de gesprekken</a:t>
            </a:r>
          </a:p>
        </p:txBody>
      </p:sp>
      <p:sp>
        <p:nvSpPr>
          <p:cNvPr id="3" name="Tijdelijke aanduiding voor inhoud 2">
            <a:extLst>
              <a:ext uri="{FF2B5EF4-FFF2-40B4-BE49-F238E27FC236}">
                <a16:creationId xmlns:a16="http://schemas.microsoft.com/office/drawing/2014/main" id="{FB366207-7548-40E2-916D-FCF64B1E0415}"/>
              </a:ext>
            </a:extLst>
          </p:cNvPr>
          <p:cNvSpPr>
            <a:spLocks noGrp="1"/>
          </p:cNvSpPr>
          <p:nvPr>
            <p:ph idx="1"/>
          </p:nvPr>
        </p:nvSpPr>
        <p:spPr>
          <a:xfrm>
            <a:off x="716437" y="1825625"/>
            <a:ext cx="10637363" cy="4351338"/>
          </a:xfrm>
        </p:spPr>
        <p:txBody>
          <a:bodyPr/>
          <a:lstStyle/>
          <a:p>
            <a:r>
              <a:rPr lang="nl-NL" dirty="0"/>
              <a:t>De voorzitter…</a:t>
            </a:r>
          </a:p>
          <a:p>
            <a:pPr lvl="1"/>
            <a:r>
              <a:rPr lang="nl-NL" dirty="0"/>
              <a:t>Bewaakt tijd &amp; methodiek: geef per stap even de bedoeling aan. </a:t>
            </a:r>
          </a:p>
          <a:p>
            <a:pPr lvl="1"/>
            <a:r>
              <a:rPr lang="nl-NL" dirty="0"/>
              <a:t>Noteert de output.</a:t>
            </a:r>
          </a:p>
          <a:p>
            <a:r>
              <a:rPr lang="nl-NL" dirty="0"/>
              <a:t>De groep… </a:t>
            </a:r>
          </a:p>
          <a:p>
            <a:pPr lvl="1"/>
            <a:r>
              <a:rPr lang="nl-NL" dirty="0"/>
              <a:t>Bepaalt of het “werkt”: als </a:t>
            </a:r>
            <a:r>
              <a:rPr lang="nl-NL" i="1" dirty="0"/>
              <a:t>het klaar is, is het klaar</a:t>
            </a:r>
            <a:r>
              <a:rPr lang="nl-NL" dirty="0"/>
              <a:t>/blijf niet modderen.</a:t>
            </a:r>
          </a:p>
          <a:p>
            <a:r>
              <a:rPr lang="nl-NL" dirty="0"/>
              <a:t>Bepaal, naast de “voorgeschreven uitkomst”, …</a:t>
            </a:r>
          </a:p>
          <a:p>
            <a:pPr lvl="1"/>
            <a:r>
              <a:rPr lang="nl-NL" dirty="0"/>
              <a:t>Wat iedereen vind van de groep van de intervisie methode (welk proces werkt): sheet 1-3</a:t>
            </a:r>
          </a:p>
          <a:p>
            <a:pPr lvl="1"/>
            <a:r>
              <a:rPr lang="nl-NL" dirty="0"/>
              <a:t>Welke tips en tops zijn er voor ons/Westley/Opleidingscommissie: sheet 4-5</a:t>
            </a:r>
          </a:p>
          <a:p>
            <a:pPr lvl="1"/>
            <a:endParaRPr lang="nl-NL" dirty="0"/>
          </a:p>
        </p:txBody>
      </p:sp>
      <p:sp>
        <p:nvSpPr>
          <p:cNvPr id="4" name="Tijdelijke aanduiding voor voettekst 3">
            <a:extLst>
              <a:ext uri="{FF2B5EF4-FFF2-40B4-BE49-F238E27FC236}">
                <a16:creationId xmlns:a16="http://schemas.microsoft.com/office/drawing/2014/main" id="{E2954021-159C-4D53-8C09-CF229E8F3E06}"/>
              </a:ext>
            </a:extLst>
          </p:cNvPr>
          <p:cNvSpPr>
            <a:spLocks noGrp="1"/>
          </p:cNvSpPr>
          <p:nvPr>
            <p:ph type="ftr" sz="quarter" idx="11"/>
          </p:nvPr>
        </p:nvSpPr>
        <p:spPr/>
        <p:txBody>
          <a:bodyPr/>
          <a:lstStyle/>
          <a:p>
            <a:pPr>
              <a:defRPr/>
            </a:pPr>
            <a:r>
              <a:rPr lang="nl-NL"/>
              <a:t>Workshop met docenten</a:t>
            </a:r>
            <a:endParaRPr lang="nl-NL" dirty="0"/>
          </a:p>
        </p:txBody>
      </p:sp>
      <p:sp>
        <p:nvSpPr>
          <p:cNvPr id="5" name="Tijdelijke aanduiding voor dianummer 4">
            <a:extLst>
              <a:ext uri="{FF2B5EF4-FFF2-40B4-BE49-F238E27FC236}">
                <a16:creationId xmlns:a16="http://schemas.microsoft.com/office/drawing/2014/main" id="{CD7F6C1A-EE68-4E7E-93E6-B9E9D1D1C2CF}"/>
              </a:ext>
            </a:extLst>
          </p:cNvPr>
          <p:cNvSpPr>
            <a:spLocks noGrp="1"/>
          </p:cNvSpPr>
          <p:nvPr>
            <p:ph type="sldNum" sz="quarter" idx="12"/>
          </p:nvPr>
        </p:nvSpPr>
        <p:spPr/>
        <p:txBody>
          <a:bodyPr/>
          <a:lstStyle/>
          <a:p>
            <a:pPr>
              <a:defRPr/>
            </a:pPr>
            <a:fld id="{AF39EF38-A404-4839-8B9A-6DDF146AE98E}" type="slidenum">
              <a:rPr lang="nl-NL" smtClean="0"/>
              <a:pPr>
                <a:defRPr/>
              </a:pPr>
              <a:t>16</a:t>
            </a:fld>
            <a:endParaRPr lang="nl-NL"/>
          </a:p>
        </p:txBody>
      </p:sp>
    </p:spTree>
    <p:extLst>
      <p:ext uri="{BB962C8B-B14F-4D97-AF65-F5344CB8AC3E}">
        <p14:creationId xmlns:p14="http://schemas.microsoft.com/office/powerpoint/2010/main" val="2148374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DEED60-F276-4F74-95EB-1A43895E19C0}"/>
              </a:ext>
            </a:extLst>
          </p:cNvPr>
          <p:cNvSpPr>
            <a:spLocks noGrp="1"/>
          </p:cNvSpPr>
          <p:nvPr>
            <p:ph type="title"/>
          </p:nvPr>
        </p:nvSpPr>
        <p:spPr/>
        <p:txBody>
          <a:bodyPr/>
          <a:lstStyle/>
          <a:p>
            <a:r>
              <a:rPr lang="nl-NL" dirty="0"/>
              <a:t>Achtergrond documenten</a:t>
            </a:r>
          </a:p>
        </p:txBody>
      </p:sp>
      <p:sp>
        <p:nvSpPr>
          <p:cNvPr id="3" name="Tijdelijke aanduiding voor inhoud 2">
            <a:extLst>
              <a:ext uri="{FF2B5EF4-FFF2-40B4-BE49-F238E27FC236}">
                <a16:creationId xmlns:a16="http://schemas.microsoft.com/office/drawing/2014/main" id="{DA150A86-66A9-4402-92E0-28E672977B46}"/>
              </a:ext>
            </a:extLst>
          </p:cNvPr>
          <p:cNvSpPr>
            <a:spLocks noGrp="1"/>
          </p:cNvSpPr>
          <p:nvPr>
            <p:ph idx="1"/>
          </p:nvPr>
        </p:nvSpPr>
        <p:spPr/>
        <p:txBody>
          <a:bodyPr/>
          <a:lstStyle/>
          <a:p>
            <a:r>
              <a:rPr lang="nl-NL" dirty="0">
                <a:hlinkClick r:id="rId3"/>
              </a:rPr>
              <a:t>intervisieschatkist</a:t>
            </a:r>
            <a:endParaRPr lang="nl-NL" dirty="0"/>
          </a:p>
          <a:p>
            <a:r>
              <a:rPr lang="nl-NL" dirty="0">
                <a:hlinkClick r:id="rId4"/>
              </a:rPr>
              <a:t>https://docplayer.nl/13730839-Methodieken-voor-intervisie.html</a:t>
            </a:r>
            <a:endParaRPr lang="nl-NL" dirty="0"/>
          </a:p>
          <a:p>
            <a:r>
              <a:rPr lang="nl-NL" dirty="0">
                <a:hlinkClick r:id="rId5"/>
              </a:rPr>
              <a:t>https://www.teamchange.nl/werkvorm/vier-korte-intervisie-methoden/</a:t>
            </a:r>
            <a:endParaRPr lang="nl-NL" dirty="0"/>
          </a:p>
        </p:txBody>
      </p:sp>
      <p:sp>
        <p:nvSpPr>
          <p:cNvPr id="4" name="Tijdelijke aanduiding voor voettekst 3">
            <a:extLst>
              <a:ext uri="{FF2B5EF4-FFF2-40B4-BE49-F238E27FC236}">
                <a16:creationId xmlns:a16="http://schemas.microsoft.com/office/drawing/2014/main" id="{F234BE88-BF55-445B-9707-D591D419B2E3}"/>
              </a:ext>
            </a:extLst>
          </p:cNvPr>
          <p:cNvSpPr>
            <a:spLocks noGrp="1"/>
          </p:cNvSpPr>
          <p:nvPr>
            <p:ph type="ftr" sz="quarter" idx="11"/>
          </p:nvPr>
        </p:nvSpPr>
        <p:spPr/>
        <p:txBody>
          <a:bodyPr/>
          <a:lstStyle/>
          <a:p>
            <a:pPr>
              <a:defRPr/>
            </a:pPr>
            <a:r>
              <a:rPr lang="nl-NL" dirty="0"/>
              <a:t>Workshop met docenten</a:t>
            </a:r>
          </a:p>
        </p:txBody>
      </p:sp>
      <p:sp>
        <p:nvSpPr>
          <p:cNvPr id="5" name="Tijdelijke aanduiding voor dianummer 4">
            <a:extLst>
              <a:ext uri="{FF2B5EF4-FFF2-40B4-BE49-F238E27FC236}">
                <a16:creationId xmlns:a16="http://schemas.microsoft.com/office/drawing/2014/main" id="{16B26642-35E4-4BBA-9343-70D6E7DC4F47}"/>
              </a:ext>
            </a:extLst>
          </p:cNvPr>
          <p:cNvSpPr>
            <a:spLocks noGrp="1"/>
          </p:cNvSpPr>
          <p:nvPr>
            <p:ph type="sldNum" sz="quarter" idx="12"/>
          </p:nvPr>
        </p:nvSpPr>
        <p:spPr/>
        <p:txBody>
          <a:bodyPr/>
          <a:lstStyle/>
          <a:p>
            <a:pPr>
              <a:defRPr/>
            </a:pPr>
            <a:fld id="{AF39EF38-A404-4839-8B9A-6DDF146AE98E}" type="slidenum">
              <a:rPr lang="nl-NL" smtClean="0"/>
              <a:pPr>
                <a:defRPr/>
              </a:pPr>
              <a:t>17</a:t>
            </a:fld>
            <a:endParaRPr lang="nl-NL"/>
          </a:p>
        </p:txBody>
      </p:sp>
    </p:spTree>
    <p:extLst>
      <p:ext uri="{BB962C8B-B14F-4D97-AF65-F5344CB8AC3E}">
        <p14:creationId xmlns:p14="http://schemas.microsoft.com/office/powerpoint/2010/main" val="787160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pic>
        <p:nvPicPr>
          <p:cNvPr id="261" name="Google Shape;261;p20"/>
          <p:cNvPicPr preferRelativeResize="0"/>
          <p:nvPr/>
        </p:nvPicPr>
        <p:blipFill rotWithShape="1">
          <a:blip r:embed="rId3">
            <a:alphaModFix/>
          </a:blip>
          <a:srcRect t="20277" r="-2" b="10650"/>
          <a:stretch/>
        </p:blipFill>
        <p:spPr>
          <a:xfrm>
            <a:off x="838200" y="-3175"/>
            <a:ext cx="9928225" cy="6858000"/>
          </a:xfrm>
          <a:prstGeom prst="rect">
            <a:avLst/>
          </a:prstGeom>
          <a:noFill/>
          <a:ln>
            <a:noFill/>
          </a:ln>
        </p:spPr>
      </p:pic>
      <p:pic>
        <p:nvPicPr>
          <p:cNvPr id="262" name="Google Shape;262;p20"/>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63" name="Google Shape;263;p20" descr="Assorted Foods"/>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DECAA5-6C11-2B8F-0CF4-E848DDC87C9B}"/>
              </a:ext>
            </a:extLst>
          </p:cNvPr>
          <p:cNvSpPr>
            <a:spLocks noGrp="1"/>
          </p:cNvSpPr>
          <p:nvPr>
            <p:ph type="title"/>
          </p:nvPr>
        </p:nvSpPr>
        <p:spPr/>
        <p:txBody>
          <a:bodyPr/>
          <a:lstStyle/>
          <a:p>
            <a:r>
              <a:rPr lang="nl-NL" dirty="0"/>
              <a:t>Beoordelen in het buitenwater</a:t>
            </a:r>
          </a:p>
        </p:txBody>
      </p:sp>
      <p:sp>
        <p:nvSpPr>
          <p:cNvPr id="3" name="Tijdelijke aanduiding voor tekst 2">
            <a:extLst>
              <a:ext uri="{FF2B5EF4-FFF2-40B4-BE49-F238E27FC236}">
                <a16:creationId xmlns:a16="http://schemas.microsoft.com/office/drawing/2014/main" id="{86CF13A4-3BAC-F8D6-AD3E-085A5EBF1B55}"/>
              </a:ext>
            </a:extLst>
          </p:cNvPr>
          <p:cNvSpPr>
            <a:spLocks noGrp="1"/>
          </p:cNvSpPr>
          <p:nvPr>
            <p:ph type="body" idx="1"/>
          </p:nvPr>
        </p:nvSpPr>
        <p:spPr/>
        <p:txBody>
          <a:bodyPr/>
          <a:lstStyle/>
          <a:p>
            <a:r>
              <a:rPr lang="nl-NL" dirty="0"/>
              <a:t>Vorm 2 groepjes (mogelijk niet uit de zelfde vereniging).</a:t>
            </a:r>
          </a:p>
          <a:p>
            <a:r>
              <a:rPr lang="nl-NL" dirty="0"/>
              <a:t>Kies 4/5 basis-skills die jullie kunnen beoordelen in het buitenwater.</a:t>
            </a:r>
          </a:p>
          <a:p>
            <a:r>
              <a:rPr lang="nl-NL" dirty="0"/>
              <a:t>Bepaal wie welke </a:t>
            </a:r>
            <a:r>
              <a:rPr lang="nl-NL" dirty="0" err="1"/>
              <a:t>skill</a:t>
            </a:r>
            <a:r>
              <a:rPr lang="nl-NL" dirty="0"/>
              <a:t> gaat geven in het buitenwater als instructeur.</a:t>
            </a:r>
          </a:p>
          <a:p>
            <a:r>
              <a:rPr lang="nl-NL" dirty="0"/>
              <a:t>Bespreek waar jij op gaat letten bij die skills.</a:t>
            </a:r>
          </a:p>
          <a:p>
            <a:r>
              <a:rPr lang="nl-NL" dirty="0"/>
              <a:t>Wanneer is het voldoende?</a:t>
            </a:r>
          </a:p>
          <a:p>
            <a:endParaRPr lang="nl-NL" dirty="0"/>
          </a:p>
          <a:p>
            <a:endParaRPr lang="nl-NL" dirty="0"/>
          </a:p>
        </p:txBody>
      </p:sp>
    </p:spTree>
    <p:extLst>
      <p:ext uri="{BB962C8B-B14F-4D97-AF65-F5344CB8AC3E}">
        <p14:creationId xmlns:p14="http://schemas.microsoft.com/office/powerpoint/2010/main" val="3660273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0E3A8-342D-E608-0462-E92A5A9141B5}"/>
              </a:ext>
            </a:extLst>
          </p:cNvPr>
          <p:cNvSpPr>
            <a:spLocks noGrp="1"/>
          </p:cNvSpPr>
          <p:nvPr>
            <p:ph type="title"/>
          </p:nvPr>
        </p:nvSpPr>
        <p:spPr/>
        <p:txBody>
          <a:bodyPr/>
          <a:lstStyle/>
          <a:p>
            <a:r>
              <a:rPr lang="nl-NL" dirty="0"/>
              <a:t>Beoordelen in het buitenwater</a:t>
            </a:r>
          </a:p>
        </p:txBody>
      </p:sp>
      <p:sp>
        <p:nvSpPr>
          <p:cNvPr id="3" name="Tijdelijke aanduiding voor tekst 2">
            <a:extLst>
              <a:ext uri="{FF2B5EF4-FFF2-40B4-BE49-F238E27FC236}">
                <a16:creationId xmlns:a16="http://schemas.microsoft.com/office/drawing/2014/main" id="{87006C0A-158F-6F39-CB59-98649360F9F8}"/>
              </a:ext>
            </a:extLst>
          </p:cNvPr>
          <p:cNvSpPr>
            <a:spLocks noGrp="1"/>
          </p:cNvSpPr>
          <p:nvPr>
            <p:ph type="body" idx="1"/>
          </p:nvPr>
        </p:nvSpPr>
        <p:spPr/>
        <p:txBody>
          <a:bodyPr/>
          <a:lstStyle/>
          <a:p>
            <a:r>
              <a:rPr lang="nl-NL" dirty="0"/>
              <a:t>Op basis van de gekozen vaardigheden:</a:t>
            </a:r>
          </a:p>
          <a:p>
            <a:pPr lvl="1"/>
            <a:r>
              <a:rPr lang="nl-NL" dirty="0"/>
              <a:t>Welke positie zou jij kiezen ten opzichte van jouw cursist bij 1 op 1.</a:t>
            </a:r>
          </a:p>
          <a:p>
            <a:pPr lvl="1"/>
            <a:r>
              <a:rPr lang="nl-NL" dirty="0"/>
              <a:t>Welke positie zou jij kiezen een buddypaar?</a:t>
            </a:r>
          </a:p>
          <a:p>
            <a:pPr lvl="1"/>
            <a:r>
              <a:rPr lang="nl-NL" dirty="0"/>
              <a:t>Hoe zou je jouw assistent positioneren en welke taak/opdracht krijgt hij/zij?</a:t>
            </a:r>
          </a:p>
          <a:p>
            <a:pPr marL="571500" lvl="1" indent="0">
              <a:buNone/>
            </a:pPr>
            <a:r>
              <a:rPr lang="nl-NL" dirty="0"/>
              <a:t>		</a:t>
            </a:r>
          </a:p>
          <a:p>
            <a:pPr lvl="1"/>
            <a:endParaRPr lang="nl-NL" dirty="0"/>
          </a:p>
          <a:p>
            <a:pPr lvl="1"/>
            <a:r>
              <a:rPr lang="nl-NL" dirty="0"/>
              <a:t>Bereid jouw les voor met behulp van het APRE-lesplan.</a:t>
            </a:r>
          </a:p>
          <a:p>
            <a:pPr lvl="2"/>
            <a:r>
              <a:rPr lang="nl-NL" dirty="0"/>
              <a:t>instructeur, kader, 2 cursisten, (observant).</a:t>
            </a:r>
          </a:p>
          <a:p>
            <a:pPr lvl="2"/>
            <a:r>
              <a:rPr lang="nl-NL" dirty="0"/>
              <a:t>7-10 min per les, gevolgd door een korte feedback en evaluatie aan de oppervlakte.</a:t>
            </a:r>
          </a:p>
        </p:txBody>
      </p:sp>
    </p:spTree>
    <p:extLst>
      <p:ext uri="{BB962C8B-B14F-4D97-AF65-F5344CB8AC3E}">
        <p14:creationId xmlns:p14="http://schemas.microsoft.com/office/powerpoint/2010/main" val="1241802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38BCC-F1EF-03FE-F05D-BE8CE5860620}"/>
              </a:ext>
            </a:extLst>
          </p:cNvPr>
          <p:cNvSpPr>
            <a:spLocks noGrp="1"/>
          </p:cNvSpPr>
          <p:nvPr>
            <p:ph type="title"/>
          </p:nvPr>
        </p:nvSpPr>
        <p:spPr/>
        <p:txBody>
          <a:bodyPr/>
          <a:lstStyle/>
          <a:p>
            <a:r>
              <a:rPr lang="nl-NL" dirty="0"/>
              <a:t>Tweede </a:t>
            </a:r>
            <a:r>
              <a:rPr lang="nl-NL" dirty="0" err="1"/>
              <a:t>zwembadles</a:t>
            </a:r>
            <a:endParaRPr lang="nl-NL" dirty="0"/>
          </a:p>
        </p:txBody>
      </p:sp>
      <p:sp>
        <p:nvSpPr>
          <p:cNvPr id="3" name="Tijdelijke aanduiding voor inhoud 2">
            <a:extLst>
              <a:ext uri="{FF2B5EF4-FFF2-40B4-BE49-F238E27FC236}">
                <a16:creationId xmlns:a16="http://schemas.microsoft.com/office/drawing/2014/main" id="{29C480FD-A111-F2CD-07A7-DE5989CC70B7}"/>
              </a:ext>
            </a:extLst>
          </p:cNvPr>
          <p:cNvSpPr>
            <a:spLocks noGrp="1"/>
          </p:cNvSpPr>
          <p:nvPr>
            <p:ph idx="1"/>
          </p:nvPr>
        </p:nvSpPr>
        <p:spPr/>
        <p:txBody>
          <a:bodyPr/>
          <a:lstStyle/>
          <a:p>
            <a:r>
              <a:rPr lang="nl-NL" dirty="0"/>
              <a:t>15 min les en max 5 min evaluatie (denk aan Kader).</a:t>
            </a:r>
          </a:p>
          <a:p>
            <a:r>
              <a:rPr lang="nl-NL" dirty="0"/>
              <a:t>Bedenk een reële oefening, creatief en op vaardigheidsniveau!</a:t>
            </a:r>
          </a:p>
          <a:p>
            <a:pPr marL="914400" lvl="2" indent="0">
              <a:buNone/>
            </a:pPr>
            <a:r>
              <a:rPr lang="nl-NL" dirty="0"/>
              <a:t>Jouw cursisten moeten enthousiast zijn na de les!</a:t>
            </a:r>
          </a:p>
          <a:p>
            <a:r>
              <a:rPr lang="nl-NL" dirty="0"/>
              <a:t>Brief de oefening (zowel cursisten als het kader).</a:t>
            </a:r>
          </a:p>
          <a:p>
            <a:r>
              <a:rPr lang="nl-NL" dirty="0"/>
              <a:t>Voer de oefening (veilig) echt uit. (Met minimaal 2 echte cursisten).</a:t>
            </a:r>
          </a:p>
          <a:p>
            <a:r>
              <a:rPr lang="nl-NL" dirty="0"/>
              <a:t>Wissel van rol. 1. Lesgever, 2. Assistent, 3. Observant.</a:t>
            </a:r>
          </a:p>
          <a:p>
            <a:pPr marL="0" indent="0">
              <a:buNone/>
            </a:pPr>
            <a:endParaRPr lang="nl-NL" dirty="0"/>
          </a:p>
          <a:p>
            <a:endParaRPr lang="nl-NL" dirty="0"/>
          </a:p>
        </p:txBody>
      </p:sp>
    </p:spTree>
    <p:extLst>
      <p:ext uri="{BB962C8B-B14F-4D97-AF65-F5344CB8AC3E}">
        <p14:creationId xmlns:p14="http://schemas.microsoft.com/office/powerpoint/2010/main" val="4120399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8D2EBC-EFE3-9BA6-97BB-3F2FB3FA426B}"/>
              </a:ext>
            </a:extLst>
          </p:cNvPr>
          <p:cNvSpPr>
            <a:spLocks noGrp="1"/>
          </p:cNvSpPr>
          <p:nvPr>
            <p:ph type="title"/>
          </p:nvPr>
        </p:nvSpPr>
        <p:spPr/>
        <p:txBody>
          <a:bodyPr/>
          <a:lstStyle/>
          <a:p>
            <a:r>
              <a:rPr lang="nl-NL" dirty="0"/>
              <a:t>zwembadlessen</a:t>
            </a:r>
          </a:p>
        </p:txBody>
      </p:sp>
      <p:sp>
        <p:nvSpPr>
          <p:cNvPr id="3" name="Tijdelijke aanduiding voor inhoud 2">
            <a:extLst>
              <a:ext uri="{FF2B5EF4-FFF2-40B4-BE49-F238E27FC236}">
                <a16:creationId xmlns:a16="http://schemas.microsoft.com/office/drawing/2014/main" id="{FCD2465D-A33E-A069-B5BB-45D184F55B29}"/>
              </a:ext>
            </a:extLst>
          </p:cNvPr>
          <p:cNvSpPr>
            <a:spLocks noGrp="1"/>
          </p:cNvSpPr>
          <p:nvPr>
            <p:ph idx="1"/>
          </p:nvPr>
        </p:nvSpPr>
        <p:spPr/>
        <p:txBody>
          <a:bodyPr/>
          <a:lstStyle/>
          <a:p>
            <a:r>
              <a:rPr lang="nl-NL" dirty="0"/>
              <a:t>Korte briefing</a:t>
            </a:r>
          </a:p>
          <a:p>
            <a:r>
              <a:rPr lang="nl-NL" dirty="0"/>
              <a:t>Oefeningen</a:t>
            </a:r>
          </a:p>
          <a:p>
            <a:pPr lvl="1"/>
            <a:r>
              <a:rPr lang="nl-NL" dirty="0"/>
              <a:t>Te water</a:t>
            </a:r>
          </a:p>
          <a:p>
            <a:pPr lvl="1"/>
            <a:r>
              <a:rPr lang="nl-NL" dirty="0" err="1"/>
              <a:t>bubblecheck</a:t>
            </a:r>
            <a:endParaRPr lang="nl-NL" dirty="0"/>
          </a:p>
          <a:p>
            <a:pPr lvl="1"/>
            <a:r>
              <a:rPr lang="nl-NL" dirty="0"/>
              <a:t>Lesplan (Kern uitvoeren) 	10 min max</a:t>
            </a:r>
          </a:p>
          <a:p>
            <a:pPr lvl="1"/>
            <a:r>
              <a:rPr lang="nl-NL" dirty="0"/>
              <a:t>Korte debriefing		5 min max</a:t>
            </a:r>
          </a:p>
          <a:p>
            <a:pPr lvl="1"/>
            <a:r>
              <a:rPr lang="nl-NL" dirty="0"/>
              <a:t>Water verlaten</a:t>
            </a:r>
          </a:p>
          <a:p>
            <a:endParaRPr lang="nl-NL" dirty="0"/>
          </a:p>
          <a:p>
            <a:pPr marL="0" indent="0">
              <a:buNone/>
            </a:pPr>
            <a:endParaRPr lang="nl-NL" dirty="0"/>
          </a:p>
        </p:txBody>
      </p:sp>
    </p:spTree>
    <p:extLst>
      <p:ext uri="{BB962C8B-B14F-4D97-AF65-F5344CB8AC3E}">
        <p14:creationId xmlns:p14="http://schemas.microsoft.com/office/powerpoint/2010/main" val="131002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1"/>
          <p:cNvSpPr>
            <a:spLocks noGrp="1"/>
          </p:cNvSpPr>
          <p:nvPr>
            <p:ph type="title"/>
          </p:nvPr>
        </p:nvSpPr>
        <p:spPr/>
        <p:txBody>
          <a:bodyPr/>
          <a:lstStyle/>
          <a:p>
            <a:r>
              <a:rPr lang="nl-NL" dirty="0"/>
              <a:t>Groepsindeling</a:t>
            </a:r>
          </a:p>
        </p:txBody>
      </p:sp>
      <p:graphicFrame>
        <p:nvGraphicFramePr>
          <p:cNvPr id="6" name="Tabel 7">
            <a:extLst>
              <a:ext uri="{FF2B5EF4-FFF2-40B4-BE49-F238E27FC236}">
                <a16:creationId xmlns:a16="http://schemas.microsoft.com/office/drawing/2014/main" id="{E90B88FE-BD06-4FBF-AF83-F0BA41BCDDCB}"/>
              </a:ext>
            </a:extLst>
          </p:cNvPr>
          <p:cNvGraphicFramePr>
            <a:graphicFrameLocks noGrp="1"/>
          </p:cNvGraphicFramePr>
          <p:nvPr>
            <p:extLst>
              <p:ext uri="{D42A27DB-BD31-4B8C-83A1-F6EECF244321}">
                <p14:modId xmlns:p14="http://schemas.microsoft.com/office/powerpoint/2010/main" val="3656983603"/>
              </p:ext>
            </p:extLst>
          </p:nvPr>
        </p:nvGraphicFramePr>
        <p:xfrm>
          <a:off x="2493769" y="1518227"/>
          <a:ext cx="7204462" cy="5066293"/>
        </p:xfrm>
        <a:graphic>
          <a:graphicData uri="http://schemas.openxmlformats.org/drawingml/2006/table">
            <a:tbl>
              <a:tblPr firstRow="1" bandRow="1">
                <a:tableStyleId>{5C22544A-7EE6-4342-B048-85BDC9FD1C3A}</a:tableStyleId>
              </a:tblPr>
              <a:tblGrid>
                <a:gridCol w="2364602">
                  <a:extLst>
                    <a:ext uri="{9D8B030D-6E8A-4147-A177-3AD203B41FA5}">
                      <a16:colId xmlns:a16="http://schemas.microsoft.com/office/drawing/2014/main" val="2789214617"/>
                    </a:ext>
                  </a:extLst>
                </a:gridCol>
                <a:gridCol w="2364602">
                  <a:extLst>
                    <a:ext uri="{9D8B030D-6E8A-4147-A177-3AD203B41FA5}">
                      <a16:colId xmlns:a16="http://schemas.microsoft.com/office/drawing/2014/main" val="2409428787"/>
                    </a:ext>
                  </a:extLst>
                </a:gridCol>
                <a:gridCol w="2475258">
                  <a:extLst>
                    <a:ext uri="{9D8B030D-6E8A-4147-A177-3AD203B41FA5}">
                      <a16:colId xmlns:a16="http://schemas.microsoft.com/office/drawing/2014/main" val="1836861360"/>
                    </a:ext>
                  </a:extLst>
                </a:gridCol>
              </a:tblGrid>
              <a:tr h="1310381">
                <a:tc>
                  <a:txBody>
                    <a:bodyPr/>
                    <a:lstStyle/>
                    <a:p>
                      <a:r>
                        <a:rPr lang="nl-NL" sz="2800" dirty="0"/>
                        <a:t>Groep 1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t>Groep 2</a:t>
                      </a:r>
                    </a:p>
                  </a:txBody>
                  <a:tcPr/>
                </a:tc>
                <a:tc>
                  <a:txBody>
                    <a:bodyPr/>
                    <a:lstStyle/>
                    <a:p>
                      <a:r>
                        <a:rPr lang="nl-NL" sz="2000" dirty="0"/>
                        <a:t>Groep 3</a:t>
                      </a:r>
                    </a:p>
                  </a:txBody>
                  <a:tcPr/>
                </a:tc>
                <a:extLst>
                  <a:ext uri="{0D108BD9-81ED-4DB2-BD59-A6C34878D82A}">
                    <a16:rowId xmlns:a16="http://schemas.microsoft.com/office/drawing/2014/main" val="3190539876"/>
                  </a:ext>
                </a:extLst>
              </a:tr>
              <a:tr h="5433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800" b="1" dirty="0"/>
                    </a:p>
                  </a:txBody>
                  <a:tcPr/>
                </a:tc>
                <a:tc>
                  <a:txBody>
                    <a:bodyPr/>
                    <a:lstStyle/>
                    <a:p>
                      <a:endParaRPr lang="nl-NL" sz="2800" b="1" dirty="0"/>
                    </a:p>
                  </a:txBody>
                  <a:tcPr/>
                </a:tc>
                <a:tc>
                  <a:txBody>
                    <a:bodyPr/>
                    <a:lstStyle/>
                    <a:p>
                      <a:endParaRPr lang="nl-NL" sz="2800" b="1" dirty="0"/>
                    </a:p>
                  </a:txBody>
                  <a:tcPr/>
                </a:tc>
                <a:extLst>
                  <a:ext uri="{0D108BD9-81ED-4DB2-BD59-A6C34878D82A}">
                    <a16:rowId xmlns:a16="http://schemas.microsoft.com/office/drawing/2014/main" val="854542535"/>
                  </a:ext>
                </a:extLst>
              </a:tr>
              <a:tr h="543329">
                <a:tc>
                  <a:txBody>
                    <a:bodyPr/>
                    <a:lstStyle/>
                    <a:p>
                      <a:endParaRPr lang="nl-NL" sz="28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nl-NL" sz="2800"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nl-NL" sz="2800" b="1" dirty="0"/>
                    </a:p>
                  </a:txBody>
                  <a:tcPr/>
                </a:tc>
                <a:extLst>
                  <a:ext uri="{0D108BD9-81ED-4DB2-BD59-A6C34878D82A}">
                    <a16:rowId xmlns:a16="http://schemas.microsoft.com/office/drawing/2014/main" val="1620659680"/>
                  </a:ext>
                </a:extLst>
              </a:tr>
              <a:tr h="543329">
                <a:tc>
                  <a:txBody>
                    <a:bodyPr/>
                    <a:lstStyle/>
                    <a:p>
                      <a:endParaRPr lang="nl-NL" sz="2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800" b="1" dirty="0"/>
                    </a:p>
                  </a:txBody>
                  <a:tcPr/>
                </a:tc>
                <a:tc>
                  <a:txBody>
                    <a:bodyPr/>
                    <a:lstStyle/>
                    <a:p>
                      <a:endParaRPr lang="nl-NL" sz="2800" b="1" dirty="0"/>
                    </a:p>
                  </a:txBody>
                  <a:tcPr/>
                </a:tc>
                <a:extLst>
                  <a:ext uri="{0D108BD9-81ED-4DB2-BD59-A6C34878D82A}">
                    <a16:rowId xmlns:a16="http://schemas.microsoft.com/office/drawing/2014/main" val="1744001830"/>
                  </a:ext>
                </a:extLst>
              </a:tr>
              <a:tr h="543329">
                <a:tc>
                  <a:txBody>
                    <a:bodyPr/>
                    <a:lstStyle/>
                    <a:p>
                      <a:endParaRPr lang="nl-NL" sz="2800" b="1" dirty="0"/>
                    </a:p>
                  </a:txBody>
                  <a:tcPr/>
                </a:tc>
                <a:tc>
                  <a:txBody>
                    <a:bodyPr/>
                    <a:lstStyle/>
                    <a:p>
                      <a:endParaRPr lang="nl-NL" sz="2800" b="1" dirty="0"/>
                    </a:p>
                  </a:txBody>
                  <a:tcPr/>
                </a:tc>
                <a:tc>
                  <a:txBody>
                    <a:bodyPr/>
                    <a:lstStyle/>
                    <a:p>
                      <a:endParaRPr lang="nl-NL" sz="2800" b="1" dirty="0"/>
                    </a:p>
                  </a:txBody>
                  <a:tcPr/>
                </a:tc>
                <a:extLst>
                  <a:ext uri="{0D108BD9-81ED-4DB2-BD59-A6C34878D82A}">
                    <a16:rowId xmlns:a16="http://schemas.microsoft.com/office/drawing/2014/main" val="2390133100"/>
                  </a:ext>
                </a:extLst>
              </a:tr>
              <a:tr h="560503">
                <a:tc>
                  <a:txBody>
                    <a:bodyPr/>
                    <a:lstStyle/>
                    <a:p>
                      <a:r>
                        <a:rPr lang="nl-NL" sz="2800" b="1" dirty="0"/>
                        <a:t>Begeleiders:</a:t>
                      </a:r>
                    </a:p>
                  </a:txBody>
                  <a:tcPr/>
                </a:tc>
                <a:tc>
                  <a:txBody>
                    <a:bodyPr/>
                    <a:lstStyle/>
                    <a:p>
                      <a:endParaRPr lang="nl-NL" sz="2800" b="1" dirty="0"/>
                    </a:p>
                  </a:txBody>
                  <a:tcPr/>
                </a:tc>
                <a:tc>
                  <a:txBody>
                    <a:bodyPr/>
                    <a:lstStyle/>
                    <a:p>
                      <a:endParaRPr lang="nl-NL" sz="2800" b="1" dirty="0"/>
                    </a:p>
                  </a:txBody>
                  <a:tcPr/>
                </a:tc>
                <a:extLst>
                  <a:ext uri="{0D108BD9-81ED-4DB2-BD59-A6C34878D82A}">
                    <a16:rowId xmlns:a16="http://schemas.microsoft.com/office/drawing/2014/main" val="442443099"/>
                  </a:ext>
                </a:extLst>
              </a:tr>
              <a:tr h="1022093">
                <a:tc>
                  <a:txBody>
                    <a:bodyPr/>
                    <a:lstStyle/>
                    <a:p>
                      <a:r>
                        <a:rPr lang="nl-NL" sz="2800" dirty="0">
                          <a:solidFill>
                            <a:srgbClr val="0070C0"/>
                          </a:solidFill>
                        </a:rPr>
                        <a:t>Marco</a:t>
                      </a:r>
                    </a:p>
                  </a:txBody>
                  <a:tcPr/>
                </a:tc>
                <a:tc>
                  <a:txBody>
                    <a:bodyPr/>
                    <a:lstStyle/>
                    <a:p>
                      <a:r>
                        <a:rPr lang="nl-NL" sz="2800" dirty="0">
                          <a:solidFill>
                            <a:srgbClr val="0070C0"/>
                          </a:solidFill>
                        </a:rPr>
                        <a:t>Kasper</a:t>
                      </a:r>
                    </a:p>
                  </a:txBody>
                  <a:tcPr/>
                </a:tc>
                <a:tc>
                  <a:txBody>
                    <a:bodyPr/>
                    <a:lstStyle/>
                    <a:p>
                      <a:r>
                        <a:rPr lang="nl-NL" sz="2800" dirty="0">
                          <a:solidFill>
                            <a:srgbClr val="0070C0"/>
                          </a:solidFill>
                        </a:rPr>
                        <a:t>Marije</a:t>
                      </a:r>
                    </a:p>
                  </a:txBody>
                  <a:tcPr/>
                </a:tc>
                <a:extLst>
                  <a:ext uri="{0D108BD9-81ED-4DB2-BD59-A6C34878D82A}">
                    <a16:rowId xmlns:a16="http://schemas.microsoft.com/office/drawing/2014/main" val="1111427759"/>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1CE53FFF-6065-608C-073E-0339680F7B88}"/>
              </a:ext>
            </a:extLst>
          </p:cNvPr>
          <p:cNvPicPr>
            <a:picLocks noGrp="1" noChangeAspect="1"/>
          </p:cNvPicPr>
          <p:nvPr>
            <p:ph idx="1"/>
          </p:nvPr>
        </p:nvPicPr>
        <p:blipFill>
          <a:blip r:embed="rId3"/>
          <a:stretch>
            <a:fillRect/>
          </a:stretch>
        </p:blipFill>
        <p:spPr>
          <a:xfrm>
            <a:off x="2596896" y="1450942"/>
            <a:ext cx="7535646" cy="5451999"/>
          </a:xfrm>
        </p:spPr>
      </p:pic>
      <p:sp>
        <p:nvSpPr>
          <p:cNvPr id="4" name="Tijdelijke aanduiding voor voettekst 3">
            <a:extLst>
              <a:ext uri="{FF2B5EF4-FFF2-40B4-BE49-F238E27FC236}">
                <a16:creationId xmlns:a16="http://schemas.microsoft.com/office/drawing/2014/main" id="{8A6EEC16-154F-E289-7B07-5162951FD7A2}"/>
              </a:ext>
            </a:extLst>
          </p:cNvPr>
          <p:cNvSpPr>
            <a:spLocks noGrp="1"/>
          </p:cNvSpPr>
          <p:nvPr>
            <p:ph type="ftr" sz="quarter" idx="11"/>
          </p:nvPr>
        </p:nvSpPr>
        <p:spPr/>
        <p:txBody>
          <a:bodyPr/>
          <a:lstStyle/>
          <a:p>
            <a:pPr>
              <a:defRPr/>
            </a:pPr>
            <a:r>
              <a:rPr lang="nl-NL"/>
              <a:t>2I Losser 2024</a:t>
            </a:r>
            <a:endParaRPr lang="nl-NL" dirty="0"/>
          </a:p>
        </p:txBody>
      </p:sp>
      <p:sp>
        <p:nvSpPr>
          <p:cNvPr id="2" name="Titel 1">
            <a:extLst>
              <a:ext uri="{FF2B5EF4-FFF2-40B4-BE49-F238E27FC236}">
                <a16:creationId xmlns:a16="http://schemas.microsoft.com/office/drawing/2014/main" id="{9C62AD9F-CC8F-216C-7056-749C217BBB1B}"/>
              </a:ext>
            </a:extLst>
          </p:cNvPr>
          <p:cNvSpPr>
            <a:spLocks noGrp="1"/>
          </p:cNvSpPr>
          <p:nvPr>
            <p:ph type="title"/>
          </p:nvPr>
        </p:nvSpPr>
        <p:spPr>
          <a:xfrm>
            <a:off x="477665" y="417377"/>
            <a:ext cx="10515600" cy="1325563"/>
          </a:xfrm>
        </p:spPr>
        <p:txBody>
          <a:bodyPr/>
          <a:lstStyle/>
          <a:p>
            <a:r>
              <a:rPr lang="nl-NL" dirty="0"/>
              <a:t>Ontruimingsplan/briefing</a:t>
            </a:r>
          </a:p>
        </p:txBody>
      </p:sp>
    </p:spTree>
    <p:extLst>
      <p:ext uri="{BB962C8B-B14F-4D97-AF65-F5344CB8AC3E}">
        <p14:creationId xmlns:p14="http://schemas.microsoft.com/office/powerpoint/2010/main" val="3697455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2" descr="Six White Ceramic Mugs"/>
          <p:cNvPicPr preferRelativeResize="0"/>
          <p:nvPr/>
        </p:nvPicPr>
        <p:blipFill rotWithShape="1">
          <a:blip r:embed="rId3">
            <a:alphaModFix/>
          </a:blip>
          <a:srcRect/>
          <a:stretch/>
        </p:blipFill>
        <p:spPr>
          <a:xfrm>
            <a:off x="-190500" y="0"/>
            <a:ext cx="12820650" cy="9358313"/>
          </a:xfrm>
          <a:prstGeom prst="rect">
            <a:avLst/>
          </a:prstGeom>
          <a:noFill/>
          <a:ln>
            <a:noFill/>
          </a:ln>
        </p:spPr>
      </p:pic>
    </p:spTree>
    <p:extLst>
      <p:ext uri="{BB962C8B-B14F-4D97-AF65-F5344CB8AC3E}">
        <p14:creationId xmlns:p14="http://schemas.microsoft.com/office/powerpoint/2010/main" val="1917368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el 1"/>
          <p:cNvSpPr>
            <a:spLocks noGrp="1"/>
          </p:cNvSpPr>
          <p:nvPr>
            <p:ph type="title"/>
          </p:nvPr>
        </p:nvSpPr>
        <p:spPr/>
        <p:txBody>
          <a:bodyPr/>
          <a:lstStyle/>
          <a:p>
            <a:pPr algn="ctr" eaLnBrk="1" hangingPunct="1"/>
            <a:r>
              <a:rPr lang="nl-NL" dirty="0"/>
              <a:t>2</a:t>
            </a:r>
            <a:r>
              <a:rPr lang="nl-NL" baseline="30000" dirty="0"/>
              <a:t>e</a:t>
            </a:r>
            <a:r>
              <a:rPr lang="nl-NL" dirty="0"/>
              <a:t> reeks minilessen </a:t>
            </a:r>
            <a:br>
              <a:rPr lang="nl-NL" dirty="0"/>
            </a:br>
            <a:r>
              <a:rPr lang="nl-NL" sz="2400" dirty="0"/>
              <a:t>(duur 15 minuten, 15 minuten evalueren)</a:t>
            </a:r>
          </a:p>
        </p:txBody>
      </p:sp>
      <p:sp>
        <p:nvSpPr>
          <p:cNvPr id="3" name="Tijdelijke aanduiding voor inhoud 2"/>
          <p:cNvSpPr>
            <a:spLocks noGrp="1"/>
          </p:cNvSpPr>
          <p:nvPr>
            <p:ph sz="half" idx="1"/>
          </p:nvPr>
        </p:nvSpPr>
        <p:spPr/>
        <p:txBody>
          <a:bodyPr rtlCol="0">
            <a:normAutofit fontScale="92500" lnSpcReduction="20000"/>
          </a:bodyPr>
          <a:lstStyle/>
          <a:p>
            <a:pPr eaLnBrk="1" fontAlgn="auto" hangingPunct="1">
              <a:spcAft>
                <a:spcPts val="0"/>
              </a:spcAft>
              <a:buFont typeface="Arial" panose="020B0604020202020204" pitchFamily="34" charset="0"/>
              <a:buChar char="•"/>
              <a:defRPr/>
            </a:pPr>
            <a:r>
              <a:rPr lang="nl-NL" dirty="0"/>
              <a:t>Op 22 </a:t>
            </a:r>
            <a:r>
              <a:rPr lang="nl-NL" dirty="0" err="1"/>
              <a:t>februarie</a:t>
            </a:r>
            <a:r>
              <a:rPr lang="nl-NL" dirty="0"/>
              <a:t> gaan we aan elkaar theorieles geven</a:t>
            </a:r>
          </a:p>
          <a:p>
            <a:pPr marL="0" indent="0" eaLnBrk="1" fontAlgn="auto" hangingPunct="1">
              <a:spcAft>
                <a:spcPts val="0"/>
              </a:spcAft>
              <a:buFont typeface="Arial" panose="020B0604020202020204" pitchFamily="34" charset="0"/>
              <a:buNone/>
              <a:defRPr/>
            </a:pPr>
            <a:endParaRPr lang="nl-NL" dirty="0"/>
          </a:p>
          <a:p>
            <a:pPr eaLnBrk="1" fontAlgn="auto" hangingPunct="1">
              <a:spcAft>
                <a:spcPts val="0"/>
              </a:spcAft>
              <a:buFont typeface="Arial" panose="020B0604020202020204" pitchFamily="34" charset="0"/>
              <a:buChar char="•"/>
              <a:defRPr/>
            </a:pPr>
            <a:r>
              <a:rPr lang="nl-NL" dirty="0"/>
              <a:t>Jullie geven elkaar feedback op:</a:t>
            </a:r>
          </a:p>
          <a:p>
            <a:pPr lvl="1" eaLnBrk="1" fontAlgn="auto" hangingPunct="1">
              <a:spcAft>
                <a:spcPts val="0"/>
              </a:spcAft>
              <a:buFont typeface="Arial" panose="020B0604020202020204" pitchFamily="34" charset="0"/>
              <a:buChar char="•"/>
              <a:defRPr/>
            </a:pPr>
            <a:r>
              <a:rPr lang="nl-NL" dirty="0"/>
              <a:t>Geven van de les</a:t>
            </a:r>
          </a:p>
          <a:p>
            <a:pPr lvl="1" eaLnBrk="1" fontAlgn="auto" hangingPunct="1">
              <a:spcAft>
                <a:spcPts val="0"/>
              </a:spcAft>
              <a:buFont typeface="Arial" panose="020B0604020202020204" pitchFamily="34" charset="0"/>
              <a:buChar char="•"/>
              <a:defRPr/>
            </a:pPr>
            <a:r>
              <a:rPr lang="nl-NL" dirty="0"/>
              <a:t>Werken aan je persoonlijke leerbehoefte</a:t>
            </a:r>
          </a:p>
          <a:p>
            <a:pPr eaLnBrk="1" fontAlgn="auto" hangingPunct="1">
              <a:spcAft>
                <a:spcPts val="0"/>
              </a:spcAft>
              <a:buFont typeface="Arial" panose="020B0604020202020204" pitchFamily="34" charset="0"/>
              <a:buChar char="•"/>
              <a:defRPr/>
            </a:pPr>
            <a:endParaRPr lang="nl-NL" dirty="0"/>
          </a:p>
          <a:p>
            <a:pPr eaLnBrk="1" fontAlgn="auto" hangingPunct="1">
              <a:spcAft>
                <a:spcPts val="0"/>
              </a:spcAft>
              <a:buFont typeface="Arial" panose="020B0604020202020204" pitchFamily="34" charset="0"/>
              <a:buChar char="•"/>
              <a:defRPr/>
            </a:pPr>
            <a:r>
              <a:rPr lang="nl-NL" dirty="0"/>
              <a:t>Over welk onderwerp ga jij een </a:t>
            </a:r>
            <a:r>
              <a:rPr lang="nl-NL" dirty="0" err="1"/>
              <a:t>miniles</a:t>
            </a:r>
            <a:r>
              <a:rPr lang="nl-NL" dirty="0"/>
              <a:t> geven?  </a:t>
            </a:r>
          </a:p>
          <a:p>
            <a:pPr eaLnBrk="1" fontAlgn="auto" hangingPunct="1">
              <a:spcAft>
                <a:spcPts val="0"/>
              </a:spcAft>
              <a:buFont typeface="Arial" panose="020B0604020202020204" pitchFamily="34" charset="0"/>
              <a:buChar char="•"/>
              <a:defRPr/>
            </a:pPr>
            <a:r>
              <a:rPr lang="nl-NL" dirty="0"/>
              <a:t>Op welke leerbehoefte wil je inzoomen voor jezelf</a:t>
            </a:r>
          </a:p>
        </p:txBody>
      </p:sp>
      <p:sp>
        <p:nvSpPr>
          <p:cNvPr id="5" name="Tijdelijke aanduiding voor inhoud 4"/>
          <p:cNvSpPr>
            <a:spLocks noGrp="1"/>
          </p:cNvSpPr>
          <p:nvPr>
            <p:ph sz="half" idx="2"/>
          </p:nvPr>
        </p:nvSpPr>
        <p:spPr>
          <a:xfrm>
            <a:off x="5988050" y="1825625"/>
            <a:ext cx="6002338" cy="4351338"/>
          </a:xfrm>
        </p:spPr>
        <p:txBody>
          <a:bodyPr rtlCol="0">
            <a:normAutofit fontScale="92500" lnSpcReduction="20000"/>
          </a:bodyPr>
          <a:lstStyle/>
          <a:p>
            <a:pPr eaLnBrk="1" fontAlgn="auto" hangingPunct="1">
              <a:spcAft>
                <a:spcPts val="0"/>
              </a:spcAft>
              <a:defRPr/>
            </a:pPr>
            <a:endParaRPr lang="nl-NL" dirty="0"/>
          </a:p>
          <a:p>
            <a:pPr eaLnBrk="1" fontAlgn="auto" hangingPunct="1">
              <a:spcAft>
                <a:spcPts val="0"/>
              </a:spcAft>
              <a:defRPr/>
            </a:pPr>
            <a:r>
              <a:rPr lang="nl-NL" dirty="0">
                <a:highlight>
                  <a:srgbClr val="FFFFFF"/>
                </a:highlight>
              </a:rPr>
              <a:t>Onderwerpen – door wie</a:t>
            </a:r>
          </a:p>
          <a:p>
            <a:pPr eaLnBrk="1" fontAlgn="auto" hangingPunct="1">
              <a:spcAft>
                <a:spcPts val="0"/>
              </a:spcAft>
              <a:buFont typeface="Arial" panose="020B0604020202020204" pitchFamily="34" charset="0"/>
              <a:buChar char="•"/>
              <a:defRPr/>
            </a:pPr>
            <a:endParaRPr lang="nl-NL"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3D405F-2794-62A4-55F9-3C756C891358}"/>
              </a:ext>
            </a:extLst>
          </p:cNvPr>
          <p:cNvSpPr>
            <a:spLocks noGrp="1"/>
          </p:cNvSpPr>
          <p:nvPr>
            <p:ph type="title"/>
          </p:nvPr>
        </p:nvSpPr>
        <p:spPr/>
        <p:txBody>
          <a:bodyPr/>
          <a:lstStyle/>
          <a:p>
            <a:r>
              <a:rPr lang="nl-NL" dirty="0"/>
              <a:t>Instructeurs Licentieregeling</a:t>
            </a:r>
          </a:p>
        </p:txBody>
      </p:sp>
      <p:sp>
        <p:nvSpPr>
          <p:cNvPr id="3" name="Tijdelijke aanduiding voor tekst 2">
            <a:extLst>
              <a:ext uri="{FF2B5EF4-FFF2-40B4-BE49-F238E27FC236}">
                <a16:creationId xmlns:a16="http://schemas.microsoft.com/office/drawing/2014/main" id="{95922044-157F-BDEC-05F1-F0F6F7EE90D3}"/>
              </a:ext>
            </a:extLst>
          </p:cNvPr>
          <p:cNvSpPr>
            <a:spLocks noGrp="1"/>
          </p:cNvSpPr>
          <p:nvPr>
            <p:ph type="body" idx="1"/>
          </p:nvPr>
        </p:nvSpPr>
        <p:spPr/>
        <p:txBody>
          <a:bodyPr/>
          <a:lstStyle/>
          <a:p>
            <a:r>
              <a:rPr lang="nl-NL" dirty="0"/>
              <a:t>Na de opleiding tot Instructeur:</a:t>
            </a:r>
          </a:p>
          <a:p>
            <a:pPr lvl="1"/>
            <a:r>
              <a:rPr lang="nl-NL" dirty="0"/>
              <a:t>Licentieregeling:</a:t>
            </a:r>
          </a:p>
          <a:p>
            <a:pPr lvl="2"/>
            <a:r>
              <a:rPr lang="nl-NL" dirty="0"/>
              <a:t>Elk jaar licentie verlengen.</a:t>
            </a:r>
          </a:p>
          <a:p>
            <a:pPr lvl="2"/>
            <a:r>
              <a:rPr lang="nl-NL" dirty="0"/>
              <a:t>Elk jaar toets of workshop.</a:t>
            </a:r>
          </a:p>
          <a:p>
            <a:pPr lvl="1"/>
            <a:r>
              <a:rPr lang="nl-NL" dirty="0"/>
              <a:t>Mogelijkheid om instructeursworkshops te volgen:</a:t>
            </a:r>
          </a:p>
          <a:p>
            <a:pPr lvl="2"/>
            <a:r>
              <a:rPr lang="nl-NL" dirty="0"/>
              <a:t>Zie agenda op de site.</a:t>
            </a:r>
          </a:p>
          <a:p>
            <a:pPr marL="1028700" lvl="2" indent="0">
              <a:buNone/>
            </a:pPr>
            <a:endParaRPr lang="nl-NL" dirty="0"/>
          </a:p>
        </p:txBody>
      </p:sp>
    </p:spTree>
    <p:extLst>
      <p:ext uri="{BB962C8B-B14F-4D97-AF65-F5344CB8AC3E}">
        <p14:creationId xmlns:p14="http://schemas.microsoft.com/office/powerpoint/2010/main" val="2132511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
          <p:cNvSpPr txBox="1">
            <a:spLocks noGrp="1"/>
          </p:cNvSpPr>
          <p:nvPr>
            <p:ph type="title"/>
          </p:nvPr>
        </p:nvSpPr>
        <p:spPr>
          <a:xfrm>
            <a:off x="838200" y="365125"/>
            <a:ext cx="10515600" cy="10144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nl-NL"/>
              <a:t>Doelstellingen van vandaag</a:t>
            </a:r>
            <a:endParaRPr/>
          </a:p>
        </p:txBody>
      </p:sp>
      <p:sp>
        <p:nvSpPr>
          <p:cNvPr id="122" name="Google Shape;122;p4"/>
          <p:cNvSpPr txBox="1"/>
          <p:nvPr/>
        </p:nvSpPr>
        <p:spPr>
          <a:xfrm>
            <a:off x="650875" y="1414463"/>
            <a:ext cx="10829925" cy="316749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l-NL" sz="2200" b="0" i="0" u="none" strike="noStrike" cap="none" dirty="0">
                <a:solidFill>
                  <a:schemeClr val="dk1"/>
                </a:solidFill>
                <a:latin typeface="Calibri"/>
                <a:ea typeface="Calibri"/>
                <a:cs typeface="Calibri"/>
                <a:sym typeface="Calibri"/>
              </a:rPr>
              <a:t>Aan het einde van de dag:</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Weten jullie hoe jullie (leergang en overige) lessen worden beoordeeld</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Hebben jullie je meer inzicht gekregen in elkaar leergang</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Hebben jullie geoefend met intervisie.</a:t>
            </a:r>
          </a:p>
          <a:p>
            <a:pPr marL="742950" lvl="1" indent="-285750">
              <a:spcBef>
                <a:spcPts val="1100"/>
              </a:spcBef>
              <a:buClr>
                <a:schemeClr val="dk1"/>
              </a:buClr>
              <a:buSzPts val="2200"/>
              <a:buFont typeface="Calibri"/>
              <a:buChar char="•"/>
            </a:pPr>
            <a:r>
              <a:rPr lang="nl-NL" sz="2200" dirty="0">
                <a:solidFill>
                  <a:schemeClr val="dk1"/>
                </a:solidFill>
                <a:latin typeface="Calibri"/>
                <a:ea typeface="Calibri"/>
                <a:cs typeface="Calibri"/>
                <a:sym typeface="Calibri"/>
              </a:rPr>
              <a:t>Weten jullie wat er van jou als instructeur verwacht wordt bij de buitenwaterlessen</a:t>
            </a:r>
          </a:p>
          <a:p>
            <a:pPr marL="742950" marR="0" lvl="1" indent="-285750" algn="l" rtl="0">
              <a:lnSpc>
                <a:spcPct val="100000"/>
              </a:lnSpc>
              <a:spcBef>
                <a:spcPts val="1100"/>
              </a:spcBef>
              <a:spcAft>
                <a:spcPts val="0"/>
              </a:spcAft>
              <a:buClr>
                <a:schemeClr val="dk1"/>
              </a:buClr>
              <a:buSzPts val="2200"/>
              <a:buFont typeface="Calibri"/>
              <a:buChar char="•"/>
            </a:pPr>
            <a:r>
              <a:rPr lang="nl-NL" sz="2200" dirty="0">
                <a:solidFill>
                  <a:schemeClr val="dk1"/>
                </a:solidFill>
                <a:latin typeface="Calibri"/>
                <a:ea typeface="Calibri"/>
                <a:cs typeface="Calibri"/>
                <a:sym typeface="Calibri"/>
              </a:rPr>
              <a:t>Weten jullie wat </a:t>
            </a:r>
            <a:r>
              <a:rPr lang="nl-NL" sz="2200" b="0" i="0" u="none" strike="noStrike" cap="none" dirty="0">
                <a:solidFill>
                  <a:schemeClr val="dk1"/>
                </a:solidFill>
                <a:latin typeface="Calibri"/>
                <a:ea typeface="Calibri"/>
                <a:cs typeface="Calibri"/>
                <a:sym typeface="Calibri"/>
              </a:rPr>
              <a:t>we de volgende les gaan doen.</a:t>
            </a:r>
            <a:endParaRPr lang="nl-NL"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lang="nl-NL" sz="2200" b="0" i="0" u="none" strike="noStrike" cap="none" dirty="0">
              <a:solidFill>
                <a:schemeClr val="dk1"/>
              </a:solidFill>
              <a:latin typeface="Calibri"/>
              <a:ea typeface="Calibri"/>
              <a:cs typeface="Calibri"/>
              <a:sym typeface="Calibri"/>
            </a:endParaRPr>
          </a:p>
        </p:txBody>
      </p:sp>
      <p:sp>
        <p:nvSpPr>
          <p:cNvPr id="2" name="Google Shape;244;p19">
            <a:extLst>
              <a:ext uri="{FF2B5EF4-FFF2-40B4-BE49-F238E27FC236}">
                <a16:creationId xmlns:a16="http://schemas.microsoft.com/office/drawing/2014/main" id="{BD7F9465-38B1-CB39-589E-A18AB2B35CD3}"/>
              </a:ext>
            </a:extLst>
          </p:cNvPr>
          <p:cNvSpPr/>
          <p:nvPr/>
        </p:nvSpPr>
        <p:spPr>
          <a:xfrm>
            <a:off x="8048287" y="1379538"/>
            <a:ext cx="3830638" cy="2989263"/>
          </a:xfrm>
          <a:prstGeom prst="wedgeEllipseCallout">
            <a:avLst>
              <a:gd name="adj1" fmla="val -77560"/>
              <a:gd name="adj2" fmla="val 68111"/>
            </a:avLst>
          </a:prstGeom>
          <a:solidFill>
            <a:schemeClr val="accent1">
              <a:alpha val="29411"/>
            </a:schemeClr>
          </a:solidFill>
          <a:ln w="12700" cap="flat" cmpd="sng">
            <a:solidFill>
              <a:srgbClr val="2F52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nl-NL" sz="4000" b="0" i="0" u="none" strike="noStrike" cap="none">
                <a:solidFill>
                  <a:srgbClr val="00B050"/>
                </a:solidFill>
                <a:latin typeface="Calibri"/>
                <a:ea typeface="Calibri"/>
                <a:cs typeface="Calibri"/>
                <a:sym typeface="Calibri"/>
              </a:rPr>
              <a:t>Behaald?</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16292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4B449-FBFB-E977-BD5F-234283B867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2CD18C8-B2F8-2A82-A44E-54B3BA34B18B}"/>
              </a:ext>
            </a:extLst>
          </p:cNvPr>
          <p:cNvSpPr>
            <a:spLocks noGrp="1"/>
          </p:cNvSpPr>
          <p:nvPr>
            <p:ph type="title"/>
          </p:nvPr>
        </p:nvSpPr>
        <p:spPr/>
        <p:txBody>
          <a:bodyPr/>
          <a:lstStyle/>
          <a:p>
            <a:r>
              <a:rPr lang="nl-NL" dirty="0"/>
              <a:t>Sneeuwballen evaluatie</a:t>
            </a:r>
          </a:p>
        </p:txBody>
      </p:sp>
      <p:sp>
        <p:nvSpPr>
          <p:cNvPr id="3" name="Tijdelijke aanduiding voor tekst 2">
            <a:extLst>
              <a:ext uri="{FF2B5EF4-FFF2-40B4-BE49-F238E27FC236}">
                <a16:creationId xmlns:a16="http://schemas.microsoft.com/office/drawing/2014/main" id="{2DA59D28-2DA5-9512-E2B2-5B0BCEE15CB9}"/>
              </a:ext>
            </a:extLst>
          </p:cNvPr>
          <p:cNvSpPr>
            <a:spLocks noGrp="1"/>
          </p:cNvSpPr>
          <p:nvPr>
            <p:ph type="body" idx="1"/>
          </p:nvPr>
        </p:nvSpPr>
        <p:spPr>
          <a:xfrm>
            <a:off x="636309" y="1825625"/>
            <a:ext cx="11147196" cy="4351338"/>
          </a:xfrm>
        </p:spPr>
        <p:txBody>
          <a:bodyPr/>
          <a:lstStyle/>
          <a:p>
            <a:pPr algn="l"/>
            <a:r>
              <a:rPr lang="nl-NL" dirty="0">
                <a:solidFill>
                  <a:srgbClr val="000000"/>
                </a:solidFill>
                <a:latin typeface="Montserrat" panose="00000500000000000000" pitchFamily="2" charset="0"/>
              </a:rPr>
              <a:t>Schijf op w</a:t>
            </a:r>
            <a:r>
              <a:rPr lang="nl-NL" b="0" i="0" dirty="0">
                <a:solidFill>
                  <a:srgbClr val="000000"/>
                </a:solidFill>
                <a:effectLst/>
                <a:latin typeface="Montserrat" panose="00000500000000000000" pitchFamily="2" charset="0"/>
              </a:rPr>
              <a:t>at </a:t>
            </a:r>
            <a:r>
              <a:rPr lang="nl-NL" dirty="0">
                <a:solidFill>
                  <a:srgbClr val="000000"/>
                </a:solidFill>
                <a:latin typeface="Montserrat" panose="00000500000000000000" pitchFamily="2" charset="0"/>
              </a:rPr>
              <a:t>j</a:t>
            </a:r>
            <a:r>
              <a:rPr lang="nl-NL" b="0" i="0" dirty="0">
                <a:solidFill>
                  <a:srgbClr val="000000"/>
                </a:solidFill>
                <a:effectLst/>
                <a:latin typeface="Montserrat" panose="00000500000000000000" pitchFamily="2" charset="0"/>
              </a:rPr>
              <a:t>e vandaag hebt geleerd. </a:t>
            </a:r>
          </a:p>
          <a:p>
            <a:pPr algn="l"/>
            <a:r>
              <a:rPr lang="nl-NL" dirty="0">
                <a:solidFill>
                  <a:srgbClr val="000000"/>
                </a:solidFill>
                <a:latin typeface="Montserrat" panose="00000500000000000000" pitchFamily="2" charset="0"/>
              </a:rPr>
              <a:t>Maak er een sneeuwbal van en gooi hem in het midden van de tafel.</a:t>
            </a:r>
            <a:endParaRPr lang="nl-NL" b="0" i="0" dirty="0">
              <a:solidFill>
                <a:srgbClr val="000000"/>
              </a:solidFill>
              <a:effectLst/>
              <a:latin typeface="Montserrat" panose="00000500000000000000" pitchFamily="2" charset="0"/>
            </a:endParaRPr>
          </a:p>
          <a:p>
            <a:pPr algn="l"/>
            <a:r>
              <a:rPr lang="nl-NL" dirty="0">
                <a:solidFill>
                  <a:srgbClr val="000000"/>
                </a:solidFill>
                <a:latin typeface="Montserrat" panose="00000500000000000000" pitchFamily="2" charset="0"/>
              </a:rPr>
              <a:t>P</a:t>
            </a:r>
            <a:r>
              <a:rPr lang="nl-NL" b="0" i="0" dirty="0">
                <a:solidFill>
                  <a:srgbClr val="000000"/>
                </a:solidFill>
                <a:effectLst/>
                <a:latin typeface="Montserrat" panose="00000500000000000000" pitchFamily="2" charset="0"/>
              </a:rPr>
              <a:t>ak een sneeuwbal, vouw deze open en schrijft of je de doelen van vandaag behaald hebt. </a:t>
            </a:r>
          </a:p>
          <a:p>
            <a:pPr algn="l"/>
            <a:r>
              <a:rPr lang="nl-NL" b="0" i="0" dirty="0">
                <a:solidFill>
                  <a:srgbClr val="000000"/>
                </a:solidFill>
                <a:effectLst/>
                <a:latin typeface="Montserrat" panose="00000500000000000000" pitchFamily="2" charset="0"/>
              </a:rPr>
              <a:t>Gooi de sneeuwbal opnieuw in het midden van de tafel en pak weer een sneeuwbal, vouw deze open en schrijft een tip op voor de inhoud van de les van vandaag. </a:t>
            </a:r>
          </a:p>
          <a:p>
            <a:pPr marL="1028700" lvl="2" indent="0">
              <a:buNone/>
            </a:pPr>
            <a:endParaRPr lang="nl-NL" dirty="0"/>
          </a:p>
        </p:txBody>
      </p:sp>
    </p:spTree>
    <p:extLst>
      <p:ext uri="{BB962C8B-B14F-4D97-AF65-F5344CB8AC3E}">
        <p14:creationId xmlns:p14="http://schemas.microsoft.com/office/powerpoint/2010/main" val="804267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D950-64C2-9775-E89C-F37FC8285F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61C7B8-3864-5F0E-4C99-C0BE78E7074B}"/>
              </a:ext>
            </a:extLst>
          </p:cNvPr>
          <p:cNvSpPr>
            <a:spLocks noGrp="1"/>
          </p:cNvSpPr>
          <p:nvPr>
            <p:ph type="title"/>
          </p:nvPr>
        </p:nvSpPr>
        <p:spPr/>
        <p:txBody>
          <a:bodyPr/>
          <a:lstStyle/>
          <a:p>
            <a:r>
              <a:rPr lang="nl-NL" dirty="0"/>
              <a:t>Sneeuwballen evaluatie</a:t>
            </a:r>
          </a:p>
        </p:txBody>
      </p:sp>
      <p:sp>
        <p:nvSpPr>
          <p:cNvPr id="3" name="Tijdelijke aanduiding voor tekst 2">
            <a:extLst>
              <a:ext uri="{FF2B5EF4-FFF2-40B4-BE49-F238E27FC236}">
                <a16:creationId xmlns:a16="http://schemas.microsoft.com/office/drawing/2014/main" id="{6E53BB3B-84DB-D298-67CA-2022D2BFE539}"/>
              </a:ext>
            </a:extLst>
          </p:cNvPr>
          <p:cNvSpPr>
            <a:spLocks noGrp="1"/>
          </p:cNvSpPr>
          <p:nvPr>
            <p:ph type="body" idx="1"/>
          </p:nvPr>
        </p:nvSpPr>
        <p:spPr>
          <a:xfrm>
            <a:off x="636309" y="1825625"/>
            <a:ext cx="11147196" cy="4351338"/>
          </a:xfrm>
        </p:spPr>
        <p:txBody>
          <a:bodyPr/>
          <a:lstStyle/>
          <a:p>
            <a:pPr algn="l"/>
            <a:r>
              <a:rPr lang="nl-NL" b="0" i="0" dirty="0">
                <a:solidFill>
                  <a:srgbClr val="000000"/>
                </a:solidFill>
                <a:effectLst/>
                <a:latin typeface="Montserrat" panose="00000500000000000000" pitchFamily="2" charset="0"/>
              </a:rPr>
              <a:t>Maak weer een sneeuwbal en deze worden op het teken van de docent opnieuw in het midden van de tafel gegooid.</a:t>
            </a:r>
          </a:p>
          <a:p>
            <a:pPr algn="l"/>
            <a:r>
              <a:rPr lang="nl-NL" dirty="0">
                <a:solidFill>
                  <a:srgbClr val="000000"/>
                </a:solidFill>
                <a:latin typeface="Montserrat" panose="00000500000000000000" pitchFamily="2" charset="0"/>
              </a:rPr>
              <a:t>Pak </a:t>
            </a:r>
            <a:r>
              <a:rPr lang="nl-NL" b="0" i="0" dirty="0">
                <a:solidFill>
                  <a:srgbClr val="000000"/>
                </a:solidFill>
                <a:effectLst/>
                <a:latin typeface="Montserrat" panose="00000500000000000000" pitchFamily="2" charset="0"/>
              </a:rPr>
              <a:t>weer een sneeuwbal, vouw deze open en schrijft een tip op voor de docenten . </a:t>
            </a:r>
          </a:p>
          <a:p>
            <a:pPr algn="l"/>
            <a:r>
              <a:rPr lang="nl-NL" b="0" i="0" dirty="0">
                <a:solidFill>
                  <a:srgbClr val="000000"/>
                </a:solidFill>
                <a:effectLst/>
                <a:latin typeface="Montserrat" panose="00000500000000000000" pitchFamily="2" charset="0"/>
              </a:rPr>
              <a:t>Nu mogen de sneeuwballen in de krat worden gegooid. </a:t>
            </a:r>
          </a:p>
          <a:p>
            <a:pPr marL="1028700" lvl="2" indent="0">
              <a:buNone/>
            </a:pPr>
            <a:endParaRPr lang="nl-NL" dirty="0"/>
          </a:p>
        </p:txBody>
      </p:sp>
    </p:spTree>
    <p:extLst>
      <p:ext uri="{BB962C8B-B14F-4D97-AF65-F5344CB8AC3E}">
        <p14:creationId xmlns:p14="http://schemas.microsoft.com/office/powerpoint/2010/main" val="2940396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400"/>
              <a:buNone/>
            </a:pPr>
            <a:r>
              <a:rPr lang="nl-NL"/>
              <a:t>Huiswerk</a:t>
            </a:r>
          </a:p>
        </p:txBody>
      </p:sp>
      <p:sp>
        <p:nvSpPr>
          <p:cNvPr id="252" name="Google Shape;252;p21"/>
          <p:cNvSpPr txBox="1">
            <a:spLocks noGrp="1"/>
          </p:cNvSpPr>
          <p:nvPr>
            <p:ph type="body" idx="1"/>
          </p:nvPr>
        </p:nvSpPr>
        <p:spPr>
          <a:xfrm>
            <a:off x="1036638" y="1849820"/>
            <a:ext cx="5997575" cy="275371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400"/>
              <a:buNone/>
            </a:pPr>
            <a:r>
              <a:rPr lang="nl-NL" dirty="0"/>
              <a:t>Voor 25 januari</a:t>
            </a:r>
          </a:p>
          <a:p>
            <a:pPr marL="342900" lvl="0" indent="-342900" algn="l" rtl="0">
              <a:lnSpc>
                <a:spcPct val="90000"/>
              </a:lnSpc>
              <a:spcBef>
                <a:spcPts val="0"/>
              </a:spcBef>
              <a:spcAft>
                <a:spcPts val="0"/>
              </a:spcAft>
              <a:buSzPts val="2400"/>
              <a:buFont typeface="Arial" panose="020B0604020202020204" pitchFamily="34" charset="0"/>
              <a:buChar char="•"/>
            </a:pPr>
            <a:r>
              <a:rPr lang="nl-NL" b="0" dirty="0"/>
              <a:t>Maken en uploaden LPV over 11 januari.</a:t>
            </a:r>
          </a:p>
          <a:p>
            <a:pPr marL="342900" lvl="0" indent="-342900" algn="l" rtl="0">
              <a:lnSpc>
                <a:spcPct val="90000"/>
              </a:lnSpc>
              <a:spcBef>
                <a:spcPts val="0"/>
              </a:spcBef>
              <a:spcAft>
                <a:spcPts val="0"/>
              </a:spcAft>
              <a:buSzPts val="2400"/>
              <a:buFont typeface="Arial" panose="020B0604020202020204" pitchFamily="34" charset="0"/>
              <a:buChar char="•"/>
            </a:pPr>
            <a:endParaRPr lang="nl-NL" b="0" dirty="0"/>
          </a:p>
          <a:p>
            <a:pPr marL="0" lvl="0" indent="0" algn="l" rtl="0">
              <a:lnSpc>
                <a:spcPct val="90000"/>
              </a:lnSpc>
              <a:spcBef>
                <a:spcPts val="0"/>
              </a:spcBef>
              <a:spcAft>
                <a:spcPts val="0"/>
              </a:spcAft>
              <a:buSzPts val="2400"/>
            </a:pPr>
            <a:r>
              <a:rPr lang="nl-NL" dirty="0"/>
              <a:t>Voor 22 februari</a:t>
            </a:r>
          </a:p>
          <a:p>
            <a:pPr marL="342900" lvl="0" indent="-342900" algn="l" rtl="0">
              <a:lnSpc>
                <a:spcPct val="90000"/>
              </a:lnSpc>
              <a:spcBef>
                <a:spcPts val="0"/>
              </a:spcBef>
              <a:spcAft>
                <a:spcPts val="0"/>
              </a:spcAft>
              <a:buSzPts val="2400"/>
              <a:buFont typeface="Arial" panose="020B0604020202020204" pitchFamily="34" charset="0"/>
              <a:buChar char="•"/>
            </a:pPr>
            <a:r>
              <a:rPr lang="nl-NL" b="0" dirty="0"/>
              <a:t>Voorbereiden </a:t>
            </a:r>
            <a:r>
              <a:rPr lang="nl-NL" b="0" dirty="0" err="1"/>
              <a:t>buitenwaterles</a:t>
            </a:r>
            <a:endParaRPr lang="nl-NL" dirty="0"/>
          </a:p>
          <a:p>
            <a:pPr marL="0" lvl="0" indent="0" algn="l" rtl="0">
              <a:lnSpc>
                <a:spcPct val="90000"/>
              </a:lnSpc>
              <a:spcBef>
                <a:spcPts val="1000"/>
              </a:spcBef>
              <a:spcAft>
                <a:spcPts val="0"/>
              </a:spcAft>
              <a:buClr>
                <a:schemeClr val="dk1"/>
              </a:buClr>
              <a:buSzPts val="2400"/>
              <a:buNone/>
            </a:pPr>
            <a:endParaRPr lang="nl-NL" dirty="0"/>
          </a:p>
        </p:txBody>
      </p:sp>
      <p:sp>
        <p:nvSpPr>
          <p:cNvPr id="253" name="Google Shape;253;p21"/>
          <p:cNvSpPr txBox="1">
            <a:spLocks noGrp="1"/>
          </p:cNvSpPr>
          <p:nvPr>
            <p:ph type="body" idx="2"/>
          </p:nvPr>
        </p:nvSpPr>
        <p:spPr>
          <a:xfrm>
            <a:off x="7071023" y="3079104"/>
            <a:ext cx="5157787" cy="3686175"/>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SzPts val="2800"/>
              <a:buNone/>
            </a:pPr>
            <a:r>
              <a:rPr lang="nl-NL" sz="2400" b="1" dirty="0"/>
              <a:t>In overleg met je leercoach:</a:t>
            </a:r>
            <a:endParaRPr lang="nl-NL" sz="2400" dirty="0"/>
          </a:p>
          <a:p>
            <a:pPr marL="228600" lvl="0" indent="-228600" algn="l" rtl="0">
              <a:lnSpc>
                <a:spcPct val="90000"/>
              </a:lnSpc>
              <a:spcBef>
                <a:spcPts val="1000"/>
              </a:spcBef>
              <a:spcAft>
                <a:spcPts val="0"/>
              </a:spcAft>
              <a:buClr>
                <a:schemeClr val="dk1"/>
              </a:buClr>
              <a:buSzPts val="2800"/>
              <a:buChar char="•"/>
            </a:pPr>
            <a:r>
              <a:rPr lang="nl-NL" sz="2400" dirty="0"/>
              <a:t>Verder maken leergang.</a:t>
            </a:r>
          </a:p>
          <a:p>
            <a:pPr marL="228600" lvl="0" indent="-228600" algn="l" rtl="0">
              <a:lnSpc>
                <a:spcPct val="90000"/>
              </a:lnSpc>
              <a:spcBef>
                <a:spcPts val="1000"/>
              </a:spcBef>
              <a:spcAft>
                <a:spcPts val="0"/>
              </a:spcAft>
              <a:buClr>
                <a:schemeClr val="dk1"/>
              </a:buClr>
              <a:buSzPts val="2800"/>
              <a:buChar char="•"/>
            </a:pPr>
            <a:r>
              <a:rPr lang="nl-NL" sz="2400" dirty="0"/>
              <a:t>Plannen oefenlessen.</a:t>
            </a:r>
          </a:p>
        </p:txBody>
      </p:sp>
      <p:sp>
        <p:nvSpPr>
          <p:cNvPr id="255" name="Google Shape;255;p21"/>
          <p:cNvSpPr txBox="1"/>
          <p:nvPr/>
        </p:nvSpPr>
        <p:spPr>
          <a:xfrm>
            <a:off x="7034213" y="2130665"/>
            <a:ext cx="5157787" cy="780728"/>
          </a:xfrm>
          <a:prstGeom prst="rect">
            <a:avLst/>
          </a:prstGeom>
          <a:noFill/>
          <a:ln>
            <a:noFill/>
          </a:ln>
        </p:spPr>
        <p:txBody>
          <a:bodyPr spcFirstLastPara="1" wrap="square" lIns="91425" tIns="45700" rIns="91425" bIns="45700" anchor="t" anchorCtr="0">
            <a:noAutofit/>
          </a:bodyPr>
          <a:lstStyle/>
          <a:p>
            <a:pPr marL="228600" marR="0" lvl="0" indent="-50800" algn="l" rtl="0">
              <a:lnSpc>
                <a:spcPct val="90000"/>
              </a:lnSpc>
              <a:spcBef>
                <a:spcPts val="0"/>
              </a:spcBef>
              <a:spcAft>
                <a:spcPts val="0"/>
              </a:spcAft>
              <a:buClr>
                <a:schemeClr val="dk1"/>
              </a:buClr>
              <a:buSzPts val="28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2800"/>
              <a:buFont typeface="Arial"/>
              <a:buNone/>
            </a:pPr>
            <a:endParaRPr sz="2800" b="1" i="0" u="none" strike="noStrike" cap="none"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93A731-36D9-4E05-262B-9BB706C5D5DF}"/>
              </a:ext>
            </a:extLst>
          </p:cNvPr>
          <p:cNvSpPr>
            <a:spLocks noGrp="1"/>
          </p:cNvSpPr>
          <p:nvPr>
            <p:ph type="title"/>
          </p:nvPr>
        </p:nvSpPr>
        <p:spPr/>
        <p:txBody>
          <a:bodyPr/>
          <a:lstStyle/>
          <a:p>
            <a:r>
              <a:rPr lang="nl-NL" dirty="0"/>
              <a:t>Wel thuis</a:t>
            </a:r>
          </a:p>
        </p:txBody>
      </p:sp>
      <p:pic>
        <p:nvPicPr>
          <p:cNvPr id="1028" name="Picture 4" descr="Knokken tegen de kou | 08 | Alle Hens">
            <a:extLst>
              <a:ext uri="{FF2B5EF4-FFF2-40B4-BE49-F238E27FC236}">
                <a16:creationId xmlns:a16="http://schemas.microsoft.com/office/drawing/2014/main" id="{5728EF0A-A566-279C-B033-1D482CB13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610" y="1468876"/>
            <a:ext cx="6879379" cy="458625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E293EAB6-1659-26A0-1D72-5E79DA95E918}"/>
              </a:ext>
            </a:extLst>
          </p:cNvPr>
          <p:cNvSpPr txBox="1"/>
          <p:nvPr/>
        </p:nvSpPr>
        <p:spPr>
          <a:xfrm>
            <a:off x="7736787" y="2270796"/>
            <a:ext cx="4192833" cy="707886"/>
          </a:xfrm>
          <a:prstGeom prst="rect">
            <a:avLst/>
          </a:prstGeom>
          <a:noFill/>
        </p:spPr>
        <p:txBody>
          <a:bodyPr wrap="square" rtlCol="0">
            <a:spAutoFit/>
          </a:bodyPr>
          <a:lstStyle/>
          <a:p>
            <a:r>
              <a:rPr lang="nl-NL" sz="2000" dirty="0"/>
              <a:t>Zorg voor de juiste voorbereiding, het kan koud zijn in februari.</a:t>
            </a:r>
          </a:p>
        </p:txBody>
      </p:sp>
    </p:spTree>
    <p:extLst>
      <p:ext uri="{BB962C8B-B14F-4D97-AF65-F5344CB8AC3E}">
        <p14:creationId xmlns:p14="http://schemas.microsoft.com/office/powerpoint/2010/main" val="1864790457"/>
      </p:ext>
    </p:extLst>
  </p:cSld>
  <p:clrMapOvr>
    <a:masterClrMapping/>
  </p:clrMapOvr>
</p:sld>
</file>

<file path=ppt/theme/theme1.xml><?xml version="1.0" encoding="utf-8"?>
<a:theme xmlns:a="http://schemas.openxmlformats.org/drawingml/2006/main" name="Kantoorthema">
  <a:themeElements>
    <a:clrScheme name="Kantoorth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46857</TotalTime>
  <Words>1710</Words>
  <Application>Microsoft Office PowerPoint</Application>
  <PresentationFormat>Breedbeeld</PresentationFormat>
  <Paragraphs>253</Paragraphs>
  <Slides>32</Slides>
  <Notes>17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32</vt:i4>
      </vt:variant>
    </vt:vector>
  </HeadingPairs>
  <TitlesOfParts>
    <vt:vector size="38" baseType="lpstr">
      <vt:lpstr>Impact</vt:lpstr>
      <vt:lpstr>Calibri</vt:lpstr>
      <vt:lpstr>Arial</vt:lpstr>
      <vt:lpstr>Lucida Sans</vt:lpstr>
      <vt:lpstr>Montserrat</vt:lpstr>
      <vt:lpstr>Kantoorthema</vt:lpstr>
      <vt:lpstr>Instructeursopleiding  Losser  Dag 4 11-01-2025  </vt:lpstr>
      <vt:lpstr>Doelstellingen van vandaag</vt:lpstr>
      <vt:lpstr>Dit gaan we vandaag doen!</vt:lpstr>
      <vt:lpstr>Start</vt:lpstr>
      <vt:lpstr>Proeve van bekwaamheid. PvB</vt:lpstr>
      <vt:lpstr>Leergang</vt:lpstr>
      <vt:lpstr>Leergang</vt:lpstr>
      <vt:lpstr>Leergang</vt:lpstr>
      <vt:lpstr>PowerPoint-presentatie</vt:lpstr>
      <vt:lpstr>Intervisie`Wat is het? </vt:lpstr>
      <vt:lpstr>De verzamelbak</vt:lpstr>
      <vt:lpstr>Werkwijze: in groepen</vt:lpstr>
      <vt:lpstr>Werkwijze: solo</vt:lpstr>
      <vt:lpstr>5 stappen methode</vt:lpstr>
      <vt:lpstr>Roddelmethode</vt:lpstr>
      <vt:lpstr>Tijdens de gesprekken</vt:lpstr>
      <vt:lpstr>Achtergrond documenten</vt:lpstr>
      <vt:lpstr>PowerPoint-presentatie</vt:lpstr>
      <vt:lpstr>Beoordelen in het buitenwater</vt:lpstr>
      <vt:lpstr>Beoordelen in het buitenwater</vt:lpstr>
      <vt:lpstr>Tweede zwembadles</vt:lpstr>
      <vt:lpstr>zwembadlessen</vt:lpstr>
      <vt:lpstr>Groepsindeling</vt:lpstr>
      <vt:lpstr>Ontruimingsplan/briefing</vt:lpstr>
      <vt:lpstr>PowerPoint-presentatie</vt:lpstr>
      <vt:lpstr>2e reeks minilessen  (duur 15 minuten, 15 minuten evalueren)</vt:lpstr>
      <vt:lpstr>Instructeurs Licentieregeling</vt:lpstr>
      <vt:lpstr>Doelstellingen van vandaag</vt:lpstr>
      <vt:lpstr>Sneeuwballen evaluatie</vt:lpstr>
      <vt:lpstr>Sneeuwballen evaluatie</vt:lpstr>
      <vt:lpstr>Huiswerk</vt:lpstr>
      <vt:lpstr>Wel thuis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Instructeursopleiding  Den Haag  Dagdeel 7 09-04-2022</dc:title>
  <dc:creator>Beukel, Hester van den</dc:creator>
  <cp:lastModifiedBy>Rob en Nelleke Kool</cp:lastModifiedBy>
  <cp:revision>18</cp:revision>
  <dcterms:created xsi:type="dcterms:W3CDTF">2019-02-15T14:23:30Z</dcterms:created>
  <dcterms:modified xsi:type="dcterms:W3CDTF">2025-01-11T05:01:26Z</dcterms:modified>
</cp:coreProperties>
</file>