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aveSubsetFonts="1">
  <p:sldMasterIdLst>
    <p:sldMasterId id="2147483672" r:id="rId1"/>
    <p:sldMasterId id="2147483707" r:id="rId2"/>
    <p:sldMasterId id="2147483695" r:id="rId3"/>
  </p:sldMasterIdLst>
  <p:notesMasterIdLst>
    <p:notesMasterId r:id="rId24"/>
  </p:notesMasterIdLst>
  <p:handoutMasterIdLst>
    <p:handoutMasterId r:id="rId25"/>
  </p:handoutMasterIdLst>
  <p:sldIdLst>
    <p:sldId id="257" r:id="rId4"/>
    <p:sldId id="336" r:id="rId5"/>
    <p:sldId id="332" r:id="rId6"/>
    <p:sldId id="333" r:id="rId7"/>
    <p:sldId id="334" r:id="rId8"/>
    <p:sldId id="329" r:id="rId9"/>
    <p:sldId id="335" r:id="rId10"/>
    <p:sldId id="318" r:id="rId11"/>
    <p:sldId id="324" r:id="rId12"/>
    <p:sldId id="321" r:id="rId13"/>
    <p:sldId id="320" r:id="rId14"/>
    <p:sldId id="339" r:id="rId15"/>
    <p:sldId id="328" r:id="rId16"/>
    <p:sldId id="326" r:id="rId17"/>
    <p:sldId id="327" r:id="rId18"/>
    <p:sldId id="325" r:id="rId19"/>
    <p:sldId id="322" r:id="rId20"/>
    <p:sldId id="323" r:id="rId21"/>
    <p:sldId id="338" r:id="rId22"/>
    <p:sldId id="258" r:id="rId23"/>
  </p:sldIdLst>
  <p:sldSz cx="12192000" cy="6858000"/>
  <p:notesSz cx="7099300" cy="10234613"/>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ukel, Hester van den" initials="BHvd"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8044"/>
    <a:srgbClr val="179EDA"/>
    <a:srgbClr val="FF6600"/>
    <a:srgbClr val="5EB24B"/>
    <a:srgbClr val="0F6AB3"/>
    <a:srgbClr val="106AB3"/>
    <a:srgbClr val="FFFFFF"/>
    <a:srgbClr val="6D2F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0" autoAdjust="0"/>
    <p:restoredTop sz="92615" autoAdjust="0"/>
  </p:normalViewPr>
  <p:slideViewPr>
    <p:cSldViewPr snapToGrid="0">
      <p:cViewPr varScale="1">
        <p:scale>
          <a:sx n="99" d="100"/>
          <a:sy n="99" d="100"/>
        </p:scale>
        <p:origin x="738" y="78"/>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3076575" cy="512763"/>
          </a:xfrm>
          <a:prstGeom prst="rect">
            <a:avLst/>
          </a:prstGeom>
        </p:spPr>
        <p:txBody>
          <a:bodyPr vert="horz" lIns="99038" tIns="49519" rIns="99038" bIns="49519" rtlCol="0"/>
          <a:lstStyle>
            <a:lvl1pPr algn="l" fontAlgn="auto">
              <a:spcBef>
                <a:spcPts val="0"/>
              </a:spcBef>
              <a:spcAft>
                <a:spcPts val="0"/>
              </a:spcAft>
              <a:defRPr sz="1300">
                <a:latin typeface="+mn-lt"/>
                <a:cs typeface="+mn-cs"/>
              </a:defRPr>
            </a:lvl1pPr>
          </a:lstStyle>
          <a:p>
            <a:pPr>
              <a:defRPr/>
            </a:pPr>
            <a:endParaRPr lang="nl-NL"/>
          </a:p>
        </p:txBody>
      </p:sp>
      <p:sp>
        <p:nvSpPr>
          <p:cNvPr id="3" name="Tijdelijke aanduiding voor datum 2"/>
          <p:cNvSpPr>
            <a:spLocks noGrp="1"/>
          </p:cNvSpPr>
          <p:nvPr>
            <p:ph type="dt" sz="quarter" idx="1"/>
          </p:nvPr>
        </p:nvSpPr>
        <p:spPr>
          <a:xfrm>
            <a:off x="4021138" y="0"/>
            <a:ext cx="3076575" cy="512763"/>
          </a:xfrm>
          <a:prstGeom prst="rect">
            <a:avLst/>
          </a:prstGeom>
        </p:spPr>
        <p:txBody>
          <a:bodyPr vert="horz" lIns="99038" tIns="49519" rIns="99038" bIns="49519" rtlCol="0"/>
          <a:lstStyle>
            <a:lvl1pPr algn="r" fontAlgn="auto">
              <a:spcBef>
                <a:spcPts val="0"/>
              </a:spcBef>
              <a:spcAft>
                <a:spcPts val="0"/>
              </a:spcAft>
              <a:defRPr sz="1300">
                <a:latin typeface="+mn-lt"/>
                <a:cs typeface="+mn-cs"/>
              </a:defRPr>
            </a:lvl1pPr>
          </a:lstStyle>
          <a:p>
            <a:pPr>
              <a:defRPr/>
            </a:pPr>
            <a:fld id="{C2B8E156-1FC1-4C50-9B14-C4CA79070A05}" type="datetimeFigureOut">
              <a:rPr lang="nl-NL"/>
              <a:pPr>
                <a:defRPr/>
              </a:pPr>
              <a:t>19-6-2026</a:t>
            </a:fld>
            <a:endParaRPr lang="nl-NL"/>
          </a:p>
        </p:txBody>
      </p:sp>
      <p:sp>
        <p:nvSpPr>
          <p:cNvPr id="4" name="Tijdelijke aanduiding voor voettekst 3"/>
          <p:cNvSpPr>
            <a:spLocks noGrp="1"/>
          </p:cNvSpPr>
          <p:nvPr>
            <p:ph type="ftr" sz="quarter" idx="2"/>
          </p:nvPr>
        </p:nvSpPr>
        <p:spPr>
          <a:xfrm>
            <a:off x="0" y="9721850"/>
            <a:ext cx="3076575" cy="512763"/>
          </a:xfrm>
          <a:prstGeom prst="rect">
            <a:avLst/>
          </a:prstGeom>
        </p:spPr>
        <p:txBody>
          <a:bodyPr vert="horz" lIns="99038" tIns="49519" rIns="99038" bIns="49519" rtlCol="0" anchor="b"/>
          <a:lstStyle>
            <a:lvl1pPr algn="l" fontAlgn="auto">
              <a:spcBef>
                <a:spcPts val="0"/>
              </a:spcBef>
              <a:spcAft>
                <a:spcPts val="0"/>
              </a:spcAft>
              <a:defRPr sz="1300">
                <a:latin typeface="+mn-lt"/>
                <a:cs typeface="+mn-cs"/>
              </a:defRPr>
            </a:lvl1pPr>
          </a:lstStyle>
          <a:p>
            <a:pPr>
              <a:defRPr/>
            </a:pPr>
            <a:endParaRPr lang="nl-NL"/>
          </a:p>
        </p:txBody>
      </p:sp>
      <p:sp>
        <p:nvSpPr>
          <p:cNvPr id="5" name="Tijdelijke aanduiding voor dianummer 4"/>
          <p:cNvSpPr>
            <a:spLocks noGrp="1"/>
          </p:cNvSpPr>
          <p:nvPr>
            <p:ph type="sldNum" sz="quarter" idx="3"/>
          </p:nvPr>
        </p:nvSpPr>
        <p:spPr>
          <a:xfrm>
            <a:off x="4021138" y="9721850"/>
            <a:ext cx="3076575" cy="512763"/>
          </a:xfrm>
          <a:prstGeom prst="rect">
            <a:avLst/>
          </a:prstGeom>
        </p:spPr>
        <p:txBody>
          <a:bodyPr vert="horz" lIns="99038" tIns="49519" rIns="99038" bIns="49519" rtlCol="0" anchor="b"/>
          <a:lstStyle>
            <a:lvl1pPr algn="r" fontAlgn="auto">
              <a:spcBef>
                <a:spcPts val="0"/>
              </a:spcBef>
              <a:spcAft>
                <a:spcPts val="0"/>
              </a:spcAft>
              <a:defRPr sz="1300">
                <a:latin typeface="+mn-lt"/>
                <a:cs typeface="+mn-cs"/>
              </a:defRPr>
            </a:lvl1pPr>
          </a:lstStyle>
          <a:p>
            <a:pPr>
              <a:defRPr/>
            </a:pPr>
            <a:fld id="{F3231E3A-A046-4C6D-96EB-6D8079B81762}" type="slidenum">
              <a:rPr lang="nl-NL"/>
              <a:pPr>
                <a:defRPr/>
              </a:pPr>
              <a:t>‹nr.›</a:t>
            </a:fld>
            <a:endParaRPr lang="nl-NL"/>
          </a:p>
        </p:txBody>
      </p:sp>
    </p:spTree>
    <p:extLst>
      <p:ext uri="{BB962C8B-B14F-4D97-AF65-F5344CB8AC3E}">
        <p14:creationId xmlns:p14="http://schemas.microsoft.com/office/powerpoint/2010/main" val="183539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3076575" cy="512763"/>
          </a:xfrm>
          <a:prstGeom prst="rect">
            <a:avLst/>
          </a:prstGeom>
        </p:spPr>
        <p:txBody>
          <a:bodyPr vert="horz" lIns="99038" tIns="49519" rIns="99038" bIns="49519" rtlCol="0"/>
          <a:lstStyle>
            <a:lvl1pPr algn="l" fontAlgn="auto">
              <a:spcBef>
                <a:spcPts val="0"/>
              </a:spcBef>
              <a:spcAft>
                <a:spcPts val="0"/>
              </a:spcAft>
              <a:defRPr sz="1300">
                <a:latin typeface="+mn-lt"/>
                <a:cs typeface="+mn-cs"/>
              </a:defRPr>
            </a:lvl1pPr>
          </a:lstStyle>
          <a:p>
            <a:pPr>
              <a:defRPr/>
            </a:pPr>
            <a:endParaRPr lang="nl-NL"/>
          </a:p>
        </p:txBody>
      </p:sp>
      <p:sp>
        <p:nvSpPr>
          <p:cNvPr id="3" name="Tijdelijke aanduiding voor datum 2"/>
          <p:cNvSpPr>
            <a:spLocks noGrp="1"/>
          </p:cNvSpPr>
          <p:nvPr>
            <p:ph type="dt" idx="1"/>
          </p:nvPr>
        </p:nvSpPr>
        <p:spPr>
          <a:xfrm>
            <a:off x="4021138" y="0"/>
            <a:ext cx="3076575" cy="512763"/>
          </a:xfrm>
          <a:prstGeom prst="rect">
            <a:avLst/>
          </a:prstGeom>
        </p:spPr>
        <p:txBody>
          <a:bodyPr vert="horz" lIns="99038" tIns="49519" rIns="99038" bIns="49519" rtlCol="0"/>
          <a:lstStyle>
            <a:lvl1pPr algn="r" fontAlgn="auto">
              <a:spcBef>
                <a:spcPts val="0"/>
              </a:spcBef>
              <a:spcAft>
                <a:spcPts val="0"/>
              </a:spcAft>
              <a:defRPr sz="1300">
                <a:latin typeface="+mn-lt"/>
                <a:cs typeface="+mn-cs"/>
              </a:defRPr>
            </a:lvl1pPr>
          </a:lstStyle>
          <a:p>
            <a:pPr>
              <a:defRPr/>
            </a:pPr>
            <a:fld id="{3073EB3D-05B0-4319-AB30-95D211F239EF}" type="datetimeFigureOut">
              <a:rPr lang="nl-NL"/>
              <a:pPr>
                <a:defRPr/>
              </a:pPr>
              <a:t>19-6-2026</a:t>
            </a:fld>
            <a:endParaRPr lang="nl-NL"/>
          </a:p>
        </p:txBody>
      </p:sp>
      <p:sp>
        <p:nvSpPr>
          <p:cNvPr id="4" name="Tijdelijke aanduiding voor dia-afbeelding 3"/>
          <p:cNvSpPr>
            <a:spLocks noGrp="1" noRot="1" noChangeAspect="1"/>
          </p:cNvSpPr>
          <p:nvPr>
            <p:ph type="sldImg" idx="2"/>
          </p:nvPr>
        </p:nvSpPr>
        <p:spPr>
          <a:xfrm>
            <a:off x="481013" y="1279525"/>
            <a:ext cx="6137275" cy="3452813"/>
          </a:xfrm>
          <a:prstGeom prst="rect">
            <a:avLst/>
          </a:prstGeom>
          <a:noFill/>
          <a:ln w="12700">
            <a:solidFill>
              <a:prstClr val="black"/>
            </a:solidFill>
          </a:ln>
        </p:spPr>
        <p:txBody>
          <a:bodyPr vert="horz" lIns="99038" tIns="49519" rIns="99038" bIns="49519" rtlCol="0" anchor="ctr"/>
          <a:lstStyle/>
          <a:p>
            <a:pPr lvl="0"/>
            <a:endParaRPr lang="nl-NL" noProof="0"/>
          </a:p>
        </p:txBody>
      </p:sp>
      <p:sp>
        <p:nvSpPr>
          <p:cNvPr id="5" name="Tijdelijke aanduiding voor notities 4"/>
          <p:cNvSpPr>
            <a:spLocks noGrp="1"/>
          </p:cNvSpPr>
          <p:nvPr>
            <p:ph type="body" sz="quarter" idx="3"/>
          </p:nvPr>
        </p:nvSpPr>
        <p:spPr>
          <a:xfrm>
            <a:off x="709613" y="4926013"/>
            <a:ext cx="5680075" cy="4029075"/>
          </a:xfrm>
          <a:prstGeom prst="rect">
            <a:avLst/>
          </a:prstGeom>
        </p:spPr>
        <p:txBody>
          <a:bodyPr vert="horz" lIns="99038" tIns="49519" rIns="99038" bIns="49519" rtlCol="0"/>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6" name="Tijdelijke aanduiding voor voettekst 5"/>
          <p:cNvSpPr>
            <a:spLocks noGrp="1"/>
          </p:cNvSpPr>
          <p:nvPr>
            <p:ph type="ftr" sz="quarter" idx="4"/>
          </p:nvPr>
        </p:nvSpPr>
        <p:spPr>
          <a:xfrm>
            <a:off x="0" y="9721850"/>
            <a:ext cx="3076575" cy="512763"/>
          </a:xfrm>
          <a:prstGeom prst="rect">
            <a:avLst/>
          </a:prstGeom>
        </p:spPr>
        <p:txBody>
          <a:bodyPr vert="horz" lIns="99038" tIns="49519" rIns="99038" bIns="49519" rtlCol="0" anchor="b"/>
          <a:lstStyle>
            <a:lvl1pPr algn="l" fontAlgn="auto">
              <a:spcBef>
                <a:spcPts val="0"/>
              </a:spcBef>
              <a:spcAft>
                <a:spcPts val="0"/>
              </a:spcAft>
              <a:defRPr sz="1300">
                <a:latin typeface="+mn-lt"/>
                <a:cs typeface="+mn-cs"/>
              </a:defRPr>
            </a:lvl1pPr>
          </a:lstStyle>
          <a:p>
            <a:pPr>
              <a:defRPr/>
            </a:pPr>
            <a:endParaRPr lang="nl-NL"/>
          </a:p>
        </p:txBody>
      </p:sp>
      <p:sp>
        <p:nvSpPr>
          <p:cNvPr id="7" name="Tijdelijke aanduiding voor dianummer 6"/>
          <p:cNvSpPr>
            <a:spLocks noGrp="1"/>
          </p:cNvSpPr>
          <p:nvPr>
            <p:ph type="sldNum" sz="quarter" idx="5"/>
          </p:nvPr>
        </p:nvSpPr>
        <p:spPr>
          <a:xfrm>
            <a:off x="4021138" y="9721850"/>
            <a:ext cx="3076575" cy="512763"/>
          </a:xfrm>
          <a:prstGeom prst="rect">
            <a:avLst/>
          </a:prstGeom>
        </p:spPr>
        <p:txBody>
          <a:bodyPr vert="horz" lIns="99038" tIns="49519" rIns="99038" bIns="49519" rtlCol="0" anchor="b"/>
          <a:lstStyle>
            <a:lvl1pPr algn="r" fontAlgn="auto">
              <a:spcBef>
                <a:spcPts val="0"/>
              </a:spcBef>
              <a:spcAft>
                <a:spcPts val="0"/>
              </a:spcAft>
              <a:defRPr sz="1300">
                <a:latin typeface="+mn-lt"/>
                <a:cs typeface="+mn-cs"/>
              </a:defRPr>
            </a:lvl1pPr>
          </a:lstStyle>
          <a:p>
            <a:pPr>
              <a:defRPr/>
            </a:pPr>
            <a:fld id="{55FFE9B2-8439-4724-B6EB-D98823A494A6}" type="slidenum">
              <a:rPr lang="nl-NL"/>
              <a:pPr>
                <a:defRPr/>
              </a:pPr>
              <a:t>‹nr.›</a:t>
            </a:fld>
            <a:endParaRPr lang="nl-NL"/>
          </a:p>
        </p:txBody>
      </p:sp>
    </p:spTree>
    <p:extLst>
      <p:ext uri="{BB962C8B-B14F-4D97-AF65-F5344CB8AC3E}">
        <p14:creationId xmlns:p14="http://schemas.microsoft.com/office/powerpoint/2010/main" val="25449984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BBE28-ADA3-D4A1-223B-1D52B8CC86B5}"/>
            </a:ext>
          </a:extLst>
        </p:cNvPr>
        <p:cNvGrpSpPr/>
        <p:nvPr/>
      </p:nvGrpSpPr>
      <p:grpSpPr>
        <a:xfrm>
          <a:off x="0" y="0"/>
          <a:ext cx="0" cy="0"/>
          <a:chOff x="0" y="0"/>
          <a:chExt cx="0" cy="0"/>
        </a:xfrm>
      </p:grpSpPr>
      <p:sp>
        <p:nvSpPr>
          <p:cNvPr id="16385" name="Tijdelijke aanduiding voor dia-afbeelding 1">
            <a:extLst>
              <a:ext uri="{FF2B5EF4-FFF2-40B4-BE49-F238E27FC236}">
                <a16:creationId xmlns:a16="http://schemas.microsoft.com/office/drawing/2014/main" id="{77D9B111-2EE5-C07D-AD89-35532B4392AB}"/>
              </a:ext>
            </a:extLst>
          </p:cNvPr>
          <p:cNvSpPr>
            <a:spLocks noGrp="1" noRot="1" noChangeAspect="1"/>
          </p:cNvSpPr>
          <p:nvPr>
            <p:ph type="sldImg"/>
          </p:nvPr>
        </p:nvSpPr>
        <p:spPr bwMode="auto">
          <a:noFill/>
          <a:ln>
            <a:solidFill>
              <a:srgbClr val="000000"/>
            </a:solidFill>
            <a:miter lim="800000"/>
            <a:headEnd/>
            <a:tailEnd/>
          </a:ln>
        </p:spPr>
      </p:sp>
      <p:sp>
        <p:nvSpPr>
          <p:cNvPr id="16386" name="Tijdelijke aanduiding voor notities 2">
            <a:extLst>
              <a:ext uri="{FF2B5EF4-FFF2-40B4-BE49-F238E27FC236}">
                <a16:creationId xmlns:a16="http://schemas.microsoft.com/office/drawing/2014/main" id="{BB8B389E-C76A-1979-2FC3-F3E1BD04A7D1}"/>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dirty="0"/>
              <a:t>Emiel 09.00-09.25 uur</a:t>
            </a:r>
          </a:p>
          <a:p>
            <a:pPr eaLnBrk="1" hangingPunct="1">
              <a:spcBef>
                <a:spcPct val="0"/>
              </a:spcBef>
            </a:pPr>
            <a:endParaRPr lang="nl-NL" dirty="0"/>
          </a:p>
          <a:p>
            <a:pPr eaLnBrk="1" hangingPunct="1">
              <a:spcBef>
                <a:spcPct val="0"/>
              </a:spcBef>
            </a:pPr>
            <a:r>
              <a:rPr lang="nl-NL" dirty="0"/>
              <a:t>Iedereen welkom heten?</a:t>
            </a:r>
          </a:p>
          <a:p>
            <a:pPr eaLnBrk="1" hangingPunct="1">
              <a:spcBef>
                <a:spcPct val="0"/>
              </a:spcBef>
            </a:pPr>
            <a:r>
              <a:rPr lang="nl-NL" dirty="0"/>
              <a:t>Docenten stellen zich voor?</a:t>
            </a:r>
          </a:p>
        </p:txBody>
      </p:sp>
      <p:sp>
        <p:nvSpPr>
          <p:cNvPr id="16387" name="Tijdelijke aanduiding voor dianummer 3">
            <a:extLst>
              <a:ext uri="{FF2B5EF4-FFF2-40B4-BE49-F238E27FC236}">
                <a16:creationId xmlns:a16="http://schemas.microsoft.com/office/drawing/2014/main" id="{87386746-3437-6807-7E9B-C04ABAD2AF1F}"/>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535C49-5403-463C-901B-C8DC6F5AE315}" type="slidenum">
              <a:rPr lang="en-GB">
                <a:cs typeface="Arial" charset="0"/>
              </a:rPr>
              <a:pPr fontAlgn="base">
                <a:spcBef>
                  <a:spcPct val="0"/>
                </a:spcBef>
                <a:spcAft>
                  <a:spcPct val="0"/>
                </a:spcAft>
                <a:defRPr/>
              </a:pPr>
              <a:t>2</a:t>
            </a:fld>
            <a:endParaRPr lang="en-GB">
              <a:cs typeface="Arial" charset="0"/>
            </a:endParaRPr>
          </a:p>
        </p:txBody>
      </p:sp>
    </p:spTree>
    <p:extLst>
      <p:ext uri="{BB962C8B-B14F-4D97-AF65-F5344CB8AC3E}">
        <p14:creationId xmlns:p14="http://schemas.microsoft.com/office/powerpoint/2010/main" val="2986247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Emiel</a:t>
            </a:r>
          </a:p>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3</a:t>
            </a:fld>
            <a:endParaRPr lang="nl-NL"/>
          </a:p>
        </p:txBody>
      </p:sp>
    </p:spTree>
    <p:extLst>
      <p:ext uri="{BB962C8B-B14F-4D97-AF65-F5344CB8AC3E}">
        <p14:creationId xmlns:p14="http://schemas.microsoft.com/office/powerpoint/2010/main" val="1491260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Emiel</a:t>
            </a:r>
          </a:p>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4</a:t>
            </a:fld>
            <a:endParaRPr lang="nl-NL"/>
          </a:p>
        </p:txBody>
      </p:sp>
    </p:spTree>
    <p:extLst>
      <p:ext uri="{BB962C8B-B14F-4D97-AF65-F5344CB8AC3E}">
        <p14:creationId xmlns:p14="http://schemas.microsoft.com/office/powerpoint/2010/main" val="2711645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Emiel</a:t>
            </a:r>
          </a:p>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5</a:t>
            </a:fld>
            <a:endParaRPr lang="nl-NL"/>
          </a:p>
        </p:txBody>
      </p:sp>
    </p:spTree>
    <p:extLst>
      <p:ext uri="{BB962C8B-B14F-4D97-AF65-F5344CB8AC3E}">
        <p14:creationId xmlns:p14="http://schemas.microsoft.com/office/powerpoint/2010/main" val="4252323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Emiel</a:t>
            </a:r>
          </a:p>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6</a:t>
            </a:fld>
            <a:endParaRPr lang="nl-NL"/>
          </a:p>
        </p:txBody>
      </p:sp>
    </p:spTree>
    <p:extLst>
      <p:ext uri="{BB962C8B-B14F-4D97-AF65-F5344CB8AC3E}">
        <p14:creationId xmlns:p14="http://schemas.microsoft.com/office/powerpoint/2010/main" val="4174660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Emiel</a:t>
            </a:r>
          </a:p>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7</a:t>
            </a:fld>
            <a:endParaRPr lang="nl-NL"/>
          </a:p>
        </p:txBody>
      </p:sp>
    </p:spTree>
    <p:extLst>
      <p:ext uri="{BB962C8B-B14F-4D97-AF65-F5344CB8AC3E}">
        <p14:creationId xmlns:p14="http://schemas.microsoft.com/office/powerpoint/2010/main" val="3486697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Rob 09.25-0.9.45 uur</a:t>
            </a:r>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8</a:t>
            </a:fld>
            <a:endParaRPr lang="nl-NL"/>
          </a:p>
        </p:txBody>
      </p:sp>
    </p:spTree>
    <p:extLst>
      <p:ext uri="{BB962C8B-B14F-4D97-AF65-F5344CB8AC3E}">
        <p14:creationId xmlns:p14="http://schemas.microsoft.com/office/powerpoint/2010/main" val="222733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82417FBD-D2B9-4408-BBC4-C42555D20265}"/>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22493070-8F21-4197-9C91-794A2C803E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Rob</a:t>
            </a:r>
          </a:p>
          <a:p>
            <a:endParaRPr lang="nl-NL" altLang="nl-NL" dirty="0">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Rob</a:t>
            </a:r>
          </a:p>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10</a:t>
            </a:fld>
            <a:endParaRPr lang="nl-NL"/>
          </a:p>
        </p:txBody>
      </p:sp>
    </p:spTree>
    <p:extLst>
      <p:ext uri="{BB962C8B-B14F-4D97-AF65-F5344CB8AC3E}">
        <p14:creationId xmlns:p14="http://schemas.microsoft.com/office/powerpoint/2010/main" val="926573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Rob</a:t>
            </a:r>
          </a:p>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11</a:t>
            </a:fld>
            <a:endParaRPr lang="nl-NL"/>
          </a:p>
        </p:txBody>
      </p:sp>
    </p:spTree>
    <p:extLst>
      <p:ext uri="{BB962C8B-B14F-4D97-AF65-F5344CB8AC3E}">
        <p14:creationId xmlns:p14="http://schemas.microsoft.com/office/powerpoint/2010/main" val="1989416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Rob 09.45-10.00 uur</a:t>
            </a:r>
          </a:p>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12</a:t>
            </a:fld>
            <a:endParaRPr lang="nl-NL"/>
          </a:p>
        </p:txBody>
      </p:sp>
    </p:spTree>
    <p:extLst>
      <p:ext uri="{BB962C8B-B14F-4D97-AF65-F5344CB8AC3E}">
        <p14:creationId xmlns:p14="http://schemas.microsoft.com/office/powerpoint/2010/main" val="2066320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Rob 10.00- 10.10 uur</a:t>
            </a:r>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13</a:t>
            </a:fld>
            <a:endParaRPr lang="nl-NL"/>
          </a:p>
        </p:txBody>
      </p:sp>
    </p:spTree>
    <p:extLst>
      <p:ext uri="{BB962C8B-B14F-4D97-AF65-F5344CB8AC3E}">
        <p14:creationId xmlns:p14="http://schemas.microsoft.com/office/powerpoint/2010/main" val="1162068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Rob</a:t>
            </a:r>
          </a:p>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14</a:t>
            </a:fld>
            <a:endParaRPr lang="nl-NL"/>
          </a:p>
        </p:txBody>
      </p:sp>
    </p:spTree>
    <p:extLst>
      <p:ext uri="{BB962C8B-B14F-4D97-AF65-F5344CB8AC3E}">
        <p14:creationId xmlns:p14="http://schemas.microsoft.com/office/powerpoint/2010/main" val="2138368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Rob 10.10- 10.30 uur uitleg 3 verschillende methodes. Daarna in groepen 3 x sessie van 45 minuten per sessie.</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10.30-11.00 uur </a:t>
            </a:r>
            <a:r>
              <a:rPr lang="nl-NL" dirty="0" err="1"/>
              <a:t>Vissekom</a:t>
            </a:r>
            <a:r>
              <a:rPr lang="nl-NL" dirty="0"/>
              <a:t> methode</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11.00-11.45 uur 5 stappen methode</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11.45-12.30 uur Rodelmethode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dirty="0"/>
          </a:p>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15</a:t>
            </a:fld>
            <a:endParaRPr lang="nl-NL"/>
          </a:p>
        </p:txBody>
      </p:sp>
    </p:spTree>
    <p:extLst>
      <p:ext uri="{BB962C8B-B14F-4D97-AF65-F5344CB8AC3E}">
        <p14:creationId xmlns:p14="http://schemas.microsoft.com/office/powerpoint/2010/main" val="31139331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Rob 11.00- 11.45 uur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dirty="0">
                <a:effectLst/>
                <a:latin typeface="Calibri" panose="020F0502020204030204" pitchFamily="34" charset="0"/>
                <a:ea typeface="Times New Roman" panose="02020603050405020304" pitchFamily="18" charset="0"/>
                <a:cs typeface="Times New Roman" panose="02020603050405020304" pitchFamily="18" charset="0"/>
              </a:rPr>
              <a:t>Om inzicht in de problematiek te verhelderen</a:t>
            </a:r>
          </a:p>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16</a:t>
            </a:fld>
            <a:endParaRPr lang="nl-NL"/>
          </a:p>
        </p:txBody>
      </p:sp>
    </p:spTree>
    <p:extLst>
      <p:ext uri="{BB962C8B-B14F-4D97-AF65-F5344CB8AC3E}">
        <p14:creationId xmlns:p14="http://schemas.microsoft.com/office/powerpoint/2010/main" val="39266990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Rob 11.45- 12.30 uur</a:t>
            </a:r>
          </a:p>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17</a:t>
            </a:fld>
            <a:endParaRPr lang="nl-NL"/>
          </a:p>
        </p:txBody>
      </p:sp>
    </p:spTree>
    <p:extLst>
      <p:ext uri="{BB962C8B-B14F-4D97-AF65-F5344CB8AC3E}">
        <p14:creationId xmlns:p14="http://schemas.microsoft.com/office/powerpoint/2010/main" val="2706114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Rob</a:t>
            </a:r>
          </a:p>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18</a:t>
            </a:fld>
            <a:endParaRPr lang="nl-NL"/>
          </a:p>
        </p:txBody>
      </p:sp>
    </p:spTree>
    <p:extLst>
      <p:ext uri="{BB962C8B-B14F-4D97-AF65-F5344CB8AC3E}">
        <p14:creationId xmlns:p14="http://schemas.microsoft.com/office/powerpoint/2010/main" val="177251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Emiel 12.30 - 13.00 uur</a:t>
            </a:r>
          </a:p>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19</a:t>
            </a:fld>
            <a:endParaRPr lang="nl-NL"/>
          </a:p>
        </p:txBody>
      </p:sp>
    </p:spTree>
    <p:extLst>
      <p:ext uri="{BB962C8B-B14F-4D97-AF65-F5344CB8AC3E}">
        <p14:creationId xmlns:p14="http://schemas.microsoft.com/office/powerpoint/2010/main" val="29719422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Emiel </a:t>
            </a:r>
          </a:p>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20</a:t>
            </a:fld>
            <a:endParaRPr lang="nl-NL"/>
          </a:p>
        </p:txBody>
      </p:sp>
    </p:spTree>
    <p:extLst>
      <p:ext uri="{BB962C8B-B14F-4D97-AF65-F5344CB8AC3E}">
        <p14:creationId xmlns:p14="http://schemas.microsoft.com/office/powerpoint/2010/main" val="41686916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a:t>Emiel</a:t>
            </a:r>
          </a:p>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21</a:t>
            </a:fld>
            <a:endParaRPr lang="nl-NL"/>
          </a:p>
        </p:txBody>
      </p:sp>
    </p:spTree>
    <p:extLst>
      <p:ext uri="{BB962C8B-B14F-4D97-AF65-F5344CB8AC3E}">
        <p14:creationId xmlns:p14="http://schemas.microsoft.com/office/powerpoint/2010/main" val="16060792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nl-NL" dirty="0"/>
              <a:t>Klik om stijl te bewerken</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lvl1pPr marL="228600" indent="-228600">
              <a:buFontTx/>
              <a:buBlip>
                <a:blip r:embed="rId2"/>
              </a:buBlip>
              <a:defRPr/>
            </a:lvl1pPr>
            <a:lvl2pPr marL="685800" indent="-228600">
              <a:buFontTx/>
              <a:buBlip>
                <a:blip r:embed="rId2"/>
              </a:buBlip>
              <a:defRPr/>
            </a:lvl2pPr>
            <a:lvl3pPr marL="1143000" indent="-228600">
              <a:buFontTx/>
              <a:buBlip>
                <a:blip r:embed="rId2"/>
              </a:buBlip>
              <a:defRPr/>
            </a:lvl3pPr>
            <a:lvl4pPr marL="1600200" indent="-228600">
              <a:buFontTx/>
              <a:buBlip>
                <a:blip r:embed="rId2"/>
              </a:buBlip>
              <a:defRPr/>
            </a:lvl4pPr>
            <a:lvl5pPr marL="2057400" indent="-228600">
              <a:buFontTx/>
              <a:buBlip>
                <a:blip r:embed="rId2"/>
              </a:buBlip>
              <a:defRPr/>
            </a:lvl5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lvl1pPr>
          </a:lstStyle>
          <a:p>
            <a:pPr>
              <a:defRPr/>
            </a:pPr>
            <a:endParaRPr lang="nl-NL"/>
          </a:p>
        </p:txBody>
      </p:sp>
      <p:sp>
        <p:nvSpPr>
          <p:cNvPr id="5" name="Footer Placeholder 4"/>
          <p:cNvSpPr>
            <a:spLocks noGrp="1"/>
          </p:cNvSpPr>
          <p:nvPr>
            <p:ph type="ftr" sz="quarter" idx="11"/>
          </p:nvPr>
        </p:nvSpPr>
        <p:spPr/>
        <p:txBody>
          <a:bodyPr/>
          <a:lstStyle>
            <a:lvl1pPr>
              <a:defRPr/>
            </a:lvl1pPr>
          </a:lstStyle>
          <a:p>
            <a:pPr>
              <a:defRPr/>
            </a:pPr>
            <a:r>
              <a:rPr lang="nl-NL"/>
              <a:t>Workshop intervisie Oss</a:t>
            </a:r>
            <a:endParaRPr lang="nl-NL"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AF39EF38-A404-4839-8B9A-6DDF146AE98E}" type="slidenum">
              <a:rPr lang="nl-NL"/>
              <a:pPr>
                <a:defRPr/>
              </a:pPr>
              <a:t>‹nr.›</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lvl1pPr>
          </a:lstStyle>
          <a:p>
            <a:pPr>
              <a:defRPr/>
            </a:pPr>
            <a:endParaRPr lang="nl-NL"/>
          </a:p>
        </p:txBody>
      </p:sp>
      <p:sp>
        <p:nvSpPr>
          <p:cNvPr id="5" name="Footer Placeholder 4"/>
          <p:cNvSpPr>
            <a:spLocks noGrp="1"/>
          </p:cNvSpPr>
          <p:nvPr>
            <p:ph type="ftr" sz="quarter" idx="11"/>
          </p:nvPr>
        </p:nvSpPr>
        <p:spPr/>
        <p:txBody>
          <a:bodyPr/>
          <a:lstStyle>
            <a:lvl1pPr>
              <a:defRPr/>
            </a:lvl1pPr>
          </a:lstStyle>
          <a:p>
            <a:pPr>
              <a:defRPr/>
            </a:pPr>
            <a:r>
              <a:rPr lang="nl-NL"/>
              <a:t>Workshop intervisie Oss</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1D2390E8-DA18-4009-87AD-CDADA1172867}" type="slidenum">
              <a:rPr lang="nl-NL"/>
              <a:pPr>
                <a:defRPr/>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lvl1pPr marL="228600" indent="-228600">
              <a:buFontTx/>
              <a:buBlip>
                <a:blip r:embed="rId2"/>
              </a:buBlip>
              <a:defRPr/>
            </a:lvl1pPr>
            <a:lvl2pPr marL="685800" indent="-228600">
              <a:buFontTx/>
              <a:buBlip>
                <a:blip r:embed="rId2"/>
              </a:buBlip>
              <a:defRPr/>
            </a:lvl2pPr>
            <a:lvl3pPr marL="1143000" indent="-228600">
              <a:buFontTx/>
              <a:buBlip>
                <a:blip r:embed="rId2"/>
              </a:buBlip>
              <a:defRPr/>
            </a:lvl3pPr>
            <a:lvl4pPr marL="1600200" indent="-228600">
              <a:buFontTx/>
              <a:buBlip>
                <a:blip r:embed="rId2"/>
              </a:buBlip>
              <a:defRPr/>
            </a:lvl4pPr>
            <a:lvl5pPr marL="2057400" indent="-228600">
              <a:buFontTx/>
              <a:buBlip>
                <a:blip r:embed="rId2"/>
              </a:buBlip>
              <a:defRPr/>
            </a:lvl5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lvl1pPr marL="514350" indent="-514350">
              <a:buFontTx/>
              <a:buBlip>
                <a:blip r:embed="rId2"/>
              </a:buBlip>
              <a:defRPr/>
            </a:lvl1pPr>
            <a:lvl2pPr marL="914400" indent="-457200">
              <a:buFontTx/>
              <a:buBlip>
                <a:blip r:embed="rId2"/>
              </a:buBlip>
              <a:defRPr/>
            </a:lvl2pPr>
            <a:lvl3pPr marL="1371600" indent="-457200">
              <a:buFontTx/>
              <a:buBlip>
                <a:blip r:embed="rId2"/>
              </a:buBlip>
              <a:defRPr/>
            </a:lvl3pPr>
            <a:lvl4pPr marL="1714500" indent="-342900">
              <a:buFontTx/>
              <a:buBlip>
                <a:blip r:embed="rId2"/>
              </a:buBlip>
              <a:defRPr/>
            </a:lvl4pPr>
            <a:lvl5pPr marL="2171700" indent="-342900">
              <a:buFontTx/>
              <a:buBlip>
                <a:blip r:embed="rId2"/>
              </a:buBlip>
              <a:defRPr/>
            </a:lvl5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lvl1pPr>
              <a:defRPr/>
            </a:lvl1pPr>
          </a:lstStyle>
          <a:p>
            <a:pPr>
              <a:defRPr/>
            </a:pPr>
            <a:endParaRPr lang="nl-NL"/>
          </a:p>
        </p:txBody>
      </p:sp>
      <p:sp>
        <p:nvSpPr>
          <p:cNvPr id="6" name="Footer Placeholder 5"/>
          <p:cNvSpPr>
            <a:spLocks noGrp="1"/>
          </p:cNvSpPr>
          <p:nvPr>
            <p:ph type="ftr" sz="quarter" idx="11"/>
          </p:nvPr>
        </p:nvSpPr>
        <p:spPr/>
        <p:txBody>
          <a:bodyPr/>
          <a:lstStyle>
            <a:lvl1pPr>
              <a:defRPr/>
            </a:lvl1pPr>
          </a:lstStyle>
          <a:p>
            <a:pPr>
              <a:defRPr/>
            </a:pPr>
            <a:r>
              <a:rPr lang="nl-NL"/>
              <a:t>Workshop intervisie Oss</a:t>
            </a: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8BA28D50-11F6-4C57-AFF9-E7C6B0859E25}" type="slidenum">
              <a:rPr lang="nl-NL"/>
              <a:pPr>
                <a:defRPr/>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a:lvl1pPr>
          </a:lstStyle>
          <a:p>
            <a:pPr>
              <a:defRPr/>
            </a:pPr>
            <a:endParaRPr lang="nl-NL"/>
          </a:p>
        </p:txBody>
      </p:sp>
      <p:sp>
        <p:nvSpPr>
          <p:cNvPr id="8" name="Footer Placeholder 7"/>
          <p:cNvSpPr>
            <a:spLocks noGrp="1"/>
          </p:cNvSpPr>
          <p:nvPr>
            <p:ph type="ftr" sz="quarter" idx="11"/>
          </p:nvPr>
        </p:nvSpPr>
        <p:spPr/>
        <p:txBody>
          <a:bodyPr/>
          <a:lstStyle>
            <a:lvl1pPr>
              <a:defRPr/>
            </a:lvl1pPr>
          </a:lstStyle>
          <a:p>
            <a:pPr>
              <a:defRPr/>
            </a:pPr>
            <a:r>
              <a:rPr lang="nl-NL"/>
              <a:t>Workshop intervisie Oss</a:t>
            </a:r>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0CEF5DA4-0715-4226-8CAF-BF5ABF79C6DF}" type="slidenum">
              <a:rPr lang="nl-NL"/>
              <a:pPr>
                <a:defRPr/>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pic>
        <p:nvPicPr>
          <p:cNvPr id="3" name="Afbeelding 5"/>
          <p:cNvPicPr>
            <a:picLocks noChangeAspect="1"/>
          </p:cNvPicPr>
          <p:nvPr userDrawn="1"/>
        </p:nvPicPr>
        <p:blipFill>
          <a:blip r:embed="rId2"/>
          <a:srcRect/>
          <a:stretch>
            <a:fillRect/>
          </a:stretch>
        </p:blipFill>
        <p:spPr bwMode="auto">
          <a:xfrm>
            <a:off x="6534150" y="0"/>
            <a:ext cx="9639300" cy="8081963"/>
          </a:xfrm>
          <a:prstGeom prst="rect">
            <a:avLst/>
          </a:prstGeom>
          <a:noFill/>
          <a:ln w="9525">
            <a:noFill/>
            <a:miter lim="800000"/>
            <a:headEnd/>
            <a:tailEnd/>
          </a:ln>
        </p:spPr>
      </p:pic>
      <p:sp>
        <p:nvSpPr>
          <p:cNvPr id="2" name="Title 1"/>
          <p:cNvSpPr>
            <a:spLocks noGrp="1"/>
          </p:cNvSpPr>
          <p:nvPr>
            <p:ph type="title"/>
          </p:nvPr>
        </p:nvSpPr>
        <p:spPr/>
        <p:txBody>
          <a:bodyPr/>
          <a:lstStyle/>
          <a:p>
            <a:r>
              <a:rPr lang="nl-NL"/>
              <a:t>Klik om stijl te bewerken</a:t>
            </a:r>
            <a:endParaRPr lang="en-US" dirty="0"/>
          </a:p>
        </p:txBody>
      </p:sp>
      <p:sp>
        <p:nvSpPr>
          <p:cNvPr id="4" name="Date Placeholder 2"/>
          <p:cNvSpPr>
            <a:spLocks noGrp="1"/>
          </p:cNvSpPr>
          <p:nvPr>
            <p:ph type="dt" sz="half" idx="10"/>
          </p:nvPr>
        </p:nvSpPr>
        <p:spPr>
          <a:xfrm>
            <a:off x="838200" y="6356350"/>
            <a:ext cx="2743200" cy="365125"/>
          </a:xfrm>
          <a:prstGeom prst="rect">
            <a:avLst/>
          </a:prstGeom>
        </p:spPr>
        <p:txBody>
          <a:bodyPr/>
          <a:lstStyle>
            <a:lvl1pPr>
              <a:defRPr/>
            </a:lvl1pPr>
          </a:lstStyle>
          <a:p>
            <a:pPr>
              <a:defRPr/>
            </a:pPr>
            <a:endParaRPr lang="nl-NL"/>
          </a:p>
        </p:txBody>
      </p:sp>
      <p:sp>
        <p:nvSpPr>
          <p:cNvPr id="5" name="Footer Placeholder 3"/>
          <p:cNvSpPr>
            <a:spLocks noGrp="1"/>
          </p:cNvSpPr>
          <p:nvPr>
            <p:ph type="ftr" sz="quarter" idx="11"/>
          </p:nvPr>
        </p:nvSpPr>
        <p:spPr/>
        <p:txBody>
          <a:bodyPr/>
          <a:lstStyle>
            <a:lvl1pPr>
              <a:defRPr/>
            </a:lvl1pPr>
          </a:lstStyle>
          <a:p>
            <a:pPr>
              <a:defRPr/>
            </a:pPr>
            <a:r>
              <a:rPr lang="nl-NL"/>
              <a:t>Workshop intervisie Oss</a:t>
            </a:r>
          </a:p>
        </p:txBody>
      </p:sp>
      <p:sp>
        <p:nvSpPr>
          <p:cNvPr id="6" name="Slide Number Placeholder 4"/>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57945CAA-9916-41B2-98BB-0F7EAF5369F4}" type="slidenum">
              <a:rPr lang="nl-NL"/>
              <a:pPr>
                <a:defRPr/>
              </a:pPr>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lvl1pPr>
              <a:defRPr/>
            </a:lvl1pPr>
          </a:lstStyle>
          <a:p>
            <a:pPr>
              <a:defRPr/>
            </a:pPr>
            <a:endParaRPr lang="nl-NL"/>
          </a:p>
        </p:txBody>
      </p:sp>
      <p:sp>
        <p:nvSpPr>
          <p:cNvPr id="3" name="Footer Placeholder 2"/>
          <p:cNvSpPr>
            <a:spLocks noGrp="1"/>
          </p:cNvSpPr>
          <p:nvPr>
            <p:ph type="ftr" sz="quarter" idx="11"/>
          </p:nvPr>
        </p:nvSpPr>
        <p:spPr/>
        <p:txBody>
          <a:bodyPr/>
          <a:lstStyle>
            <a:lvl1pPr>
              <a:defRPr/>
            </a:lvl1pPr>
          </a:lstStyle>
          <a:p>
            <a:pPr>
              <a:defRPr/>
            </a:pPr>
            <a:r>
              <a:rPr lang="nl-NL"/>
              <a:t>Workshop intervisie Oss</a:t>
            </a:r>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1F32F99B-B9CB-4E97-A25E-D1D7DC7188F5}" type="slidenum">
              <a:rPr lang="nl-NL"/>
              <a:pPr>
                <a:defRPr/>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a:xfrm>
            <a:off x="838200" y="6356350"/>
            <a:ext cx="2743200" cy="365125"/>
          </a:xfrm>
          <a:prstGeom prst="rect">
            <a:avLst/>
          </a:prstGeom>
        </p:spPr>
        <p:txBody>
          <a:bodyPr/>
          <a:lstStyle>
            <a:lvl1pPr>
              <a:defRPr/>
            </a:lvl1pPr>
          </a:lstStyle>
          <a:p>
            <a:pPr>
              <a:defRPr/>
            </a:pPr>
            <a:endParaRPr lang="nl-NL"/>
          </a:p>
        </p:txBody>
      </p:sp>
      <p:sp>
        <p:nvSpPr>
          <p:cNvPr id="6" name="Footer Placeholder 5"/>
          <p:cNvSpPr>
            <a:spLocks noGrp="1"/>
          </p:cNvSpPr>
          <p:nvPr>
            <p:ph type="ftr" sz="quarter" idx="11"/>
          </p:nvPr>
        </p:nvSpPr>
        <p:spPr/>
        <p:txBody>
          <a:bodyPr/>
          <a:lstStyle>
            <a:lvl1pPr>
              <a:defRPr/>
            </a:lvl1pPr>
          </a:lstStyle>
          <a:p>
            <a:pPr>
              <a:defRPr/>
            </a:pPr>
            <a:r>
              <a:rPr lang="nl-NL"/>
              <a:t>Workshop intervisie Oss</a:t>
            </a: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863D16E1-47EA-4D6B-8898-A3CEAD29080B}" type="slidenum">
              <a:rPr lang="nl-NL"/>
              <a:pPr>
                <a:defRPr/>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endParaRPr lang="en-US" noProof="0"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a:xfrm>
            <a:off x="838200" y="6356350"/>
            <a:ext cx="2743200" cy="365125"/>
          </a:xfrm>
          <a:prstGeom prst="rect">
            <a:avLst/>
          </a:prstGeom>
        </p:spPr>
        <p:txBody>
          <a:bodyPr/>
          <a:lstStyle>
            <a:lvl1pPr>
              <a:defRPr/>
            </a:lvl1pPr>
          </a:lstStyle>
          <a:p>
            <a:pPr>
              <a:defRPr/>
            </a:pPr>
            <a:endParaRPr lang="nl-NL"/>
          </a:p>
        </p:txBody>
      </p:sp>
      <p:sp>
        <p:nvSpPr>
          <p:cNvPr id="6" name="Footer Placeholder 5"/>
          <p:cNvSpPr>
            <a:spLocks noGrp="1"/>
          </p:cNvSpPr>
          <p:nvPr>
            <p:ph type="ftr" sz="quarter" idx="11"/>
          </p:nvPr>
        </p:nvSpPr>
        <p:spPr/>
        <p:txBody>
          <a:bodyPr/>
          <a:lstStyle>
            <a:lvl1pPr>
              <a:defRPr/>
            </a:lvl1pPr>
          </a:lstStyle>
          <a:p>
            <a:pPr>
              <a:defRPr/>
            </a:pPr>
            <a:r>
              <a:rPr lang="nl-NL"/>
              <a:t>Workshop intervisie Oss</a:t>
            </a: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7364B279-14CD-4F00-BE9C-1AA1A91CDB52}" type="slidenum">
              <a:rPr lang="nl-NL"/>
              <a:pPr>
                <a:defRPr/>
              </a:pPr>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lvl1pPr>
          </a:lstStyle>
          <a:p>
            <a:pPr>
              <a:defRPr/>
            </a:pPr>
            <a:endParaRPr lang="nl-NL"/>
          </a:p>
        </p:txBody>
      </p:sp>
      <p:sp>
        <p:nvSpPr>
          <p:cNvPr id="5" name="Footer Placeholder 4"/>
          <p:cNvSpPr>
            <a:spLocks noGrp="1"/>
          </p:cNvSpPr>
          <p:nvPr>
            <p:ph type="ftr" sz="quarter" idx="11"/>
          </p:nvPr>
        </p:nvSpPr>
        <p:spPr/>
        <p:txBody>
          <a:bodyPr/>
          <a:lstStyle>
            <a:lvl1pPr>
              <a:defRPr/>
            </a:lvl1pPr>
          </a:lstStyle>
          <a:p>
            <a:pPr>
              <a:defRPr/>
            </a:pPr>
            <a:r>
              <a:rPr lang="nl-NL"/>
              <a:t>Workshop intervisie Oss</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1ED8A826-D3C1-4167-8F07-21A8DDB0E6F8}" type="slidenum">
              <a:rPr lang="nl-NL"/>
              <a:pPr>
                <a:defRPr/>
              </a:pPr>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lvl1pPr>
          </a:lstStyle>
          <a:p>
            <a:pPr>
              <a:defRPr/>
            </a:pPr>
            <a:endParaRPr lang="nl-NL"/>
          </a:p>
        </p:txBody>
      </p:sp>
      <p:sp>
        <p:nvSpPr>
          <p:cNvPr id="5" name="Footer Placeholder 4"/>
          <p:cNvSpPr>
            <a:spLocks noGrp="1"/>
          </p:cNvSpPr>
          <p:nvPr>
            <p:ph type="ftr" sz="quarter" idx="11"/>
          </p:nvPr>
        </p:nvSpPr>
        <p:spPr/>
        <p:txBody>
          <a:bodyPr/>
          <a:lstStyle>
            <a:lvl1pPr>
              <a:defRPr/>
            </a:lvl1pPr>
          </a:lstStyle>
          <a:p>
            <a:pPr>
              <a:defRPr/>
            </a:pPr>
            <a:r>
              <a:rPr lang="nl-NL"/>
              <a:t>Workshop intervisie Oss</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14898C48-288D-4E6D-AFF6-4D87F10D7830}" type="slidenum">
              <a:rPr lang="nl-NL"/>
              <a:pPr>
                <a:defRPr/>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3" name="Picture 27" descr="NOB_Transp">
            <a:extLst>
              <a:ext uri="{FF2B5EF4-FFF2-40B4-BE49-F238E27FC236}">
                <a16:creationId xmlns:a16="http://schemas.microsoft.com/office/drawing/2014/main" id="{089915FF-4FE4-4411-B312-EEEBD23749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55818" y="88900"/>
            <a:ext cx="1439333"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4" name="Rectangle 22"/>
          <p:cNvSpPr>
            <a:spLocks noGrp="1" noChangeArrowheads="1"/>
          </p:cNvSpPr>
          <p:nvPr>
            <p:ph type="ctrTitle" sz="quarter"/>
          </p:nvPr>
        </p:nvSpPr>
        <p:spPr>
          <a:xfrm>
            <a:off x="914400" y="2286000"/>
            <a:ext cx="10363200" cy="1143000"/>
          </a:xfrm>
          <a:ln w="12700" cap="sq">
            <a:headEnd type="none" w="sm" len="sm"/>
            <a:tailEnd type="none" w="sm" len="sm"/>
          </a:ln>
        </p:spPr>
        <p:txBody>
          <a:bodyPr lIns="91440" tIns="45720" rIns="91440" bIns="45720"/>
          <a:lstStyle>
            <a:lvl1pPr>
              <a:defRPr/>
            </a:lvl1pPr>
          </a:lstStyle>
          <a:p>
            <a:r>
              <a:rPr lang="en-US"/>
              <a:t>Click to edit Master title style</a:t>
            </a:r>
            <a:endParaRPr lang="nl-NL"/>
          </a:p>
        </p:txBody>
      </p:sp>
    </p:spTree>
    <p:extLst>
      <p:ext uri="{BB962C8B-B14F-4D97-AF65-F5344CB8AC3E}">
        <p14:creationId xmlns:p14="http://schemas.microsoft.com/office/powerpoint/2010/main" val="12071079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srcRect/>
          <a:stretch>
            <a:fillRect/>
          </a:stretch>
        </p:blipFill>
        <p:spPr bwMode="auto">
          <a:xfrm>
            <a:off x="604838" y="0"/>
            <a:ext cx="8005762" cy="6858000"/>
          </a:xfrm>
          <a:prstGeom prst="rect">
            <a:avLst/>
          </a:prstGeom>
          <a:noFill/>
          <a:ln w="9525">
            <a:noFill/>
            <a:miter lim="800000"/>
            <a:headEnd/>
            <a:tailEnd/>
          </a:ln>
        </p:spPr>
      </p:pic>
      <p:sp>
        <p:nvSpPr>
          <p:cNvPr id="5" name="Rechthoek 7"/>
          <p:cNvSpPr/>
          <p:nvPr userDrawn="1"/>
        </p:nvSpPr>
        <p:spPr>
          <a:xfrm>
            <a:off x="8951913" y="-331788"/>
            <a:ext cx="3240087" cy="718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a:p>
        </p:txBody>
      </p:sp>
      <p:pic>
        <p:nvPicPr>
          <p:cNvPr id="6" name="Afbeelding 8"/>
          <p:cNvPicPr>
            <a:picLocks noChangeAspect="1"/>
          </p:cNvPicPr>
          <p:nvPr userDrawn="1"/>
        </p:nvPicPr>
        <p:blipFill>
          <a:blip r:embed="rId3"/>
          <a:srcRect/>
          <a:stretch>
            <a:fillRect/>
          </a:stretch>
        </p:blipFill>
        <p:spPr bwMode="auto">
          <a:xfrm>
            <a:off x="20638" y="-331788"/>
            <a:ext cx="8931275" cy="7189788"/>
          </a:xfrm>
          <a:prstGeom prst="rect">
            <a:avLst/>
          </a:prstGeom>
          <a:noFill/>
          <a:ln w="9525">
            <a:noFill/>
            <a:miter lim="800000"/>
            <a:headEnd/>
            <a:tailEnd/>
          </a:ln>
        </p:spPr>
      </p:pic>
      <p:pic>
        <p:nvPicPr>
          <p:cNvPr id="7" name="Afbeelding 9"/>
          <p:cNvPicPr>
            <a:picLocks noChangeAspect="1"/>
          </p:cNvPicPr>
          <p:nvPr userDrawn="1"/>
        </p:nvPicPr>
        <p:blipFill>
          <a:blip r:embed="rId4"/>
          <a:srcRect/>
          <a:stretch>
            <a:fillRect/>
          </a:stretch>
        </p:blipFill>
        <p:spPr bwMode="auto">
          <a:xfrm>
            <a:off x="10107613" y="4233863"/>
            <a:ext cx="1803400" cy="2487612"/>
          </a:xfrm>
          <a:prstGeom prst="rect">
            <a:avLst/>
          </a:prstGeom>
          <a:noFill/>
          <a:ln w="9525">
            <a:noFill/>
            <a:miter lim="800000"/>
            <a:headEnd/>
            <a:tailEnd/>
          </a:ln>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Tree>
    <p:extLst>
      <p:ext uri="{BB962C8B-B14F-4D97-AF65-F5344CB8AC3E}">
        <p14:creationId xmlns:p14="http://schemas.microsoft.com/office/powerpoint/2010/main" val="28431950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srcRect/>
          <a:stretch>
            <a:fillRect/>
          </a:stretch>
        </p:blipFill>
        <p:spPr bwMode="auto">
          <a:xfrm>
            <a:off x="604838" y="0"/>
            <a:ext cx="8005762" cy="6858000"/>
          </a:xfrm>
          <a:prstGeom prst="rect">
            <a:avLst/>
          </a:prstGeom>
          <a:noFill/>
          <a:ln w="9525">
            <a:noFill/>
            <a:miter lim="800000"/>
            <a:headEnd/>
            <a:tailEnd/>
          </a:ln>
        </p:spPr>
      </p:pic>
      <p:sp>
        <p:nvSpPr>
          <p:cNvPr id="5" name="Rechthoek 7"/>
          <p:cNvSpPr/>
          <p:nvPr userDrawn="1"/>
        </p:nvSpPr>
        <p:spPr>
          <a:xfrm>
            <a:off x="8951913" y="-331788"/>
            <a:ext cx="3240087" cy="718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a:p>
        </p:txBody>
      </p:sp>
      <p:pic>
        <p:nvPicPr>
          <p:cNvPr id="6" name="Afbeelding 8"/>
          <p:cNvPicPr>
            <a:picLocks noChangeAspect="1"/>
          </p:cNvPicPr>
          <p:nvPr userDrawn="1"/>
        </p:nvPicPr>
        <p:blipFill>
          <a:blip r:embed="rId3"/>
          <a:srcRect/>
          <a:stretch>
            <a:fillRect/>
          </a:stretch>
        </p:blipFill>
        <p:spPr bwMode="auto">
          <a:xfrm>
            <a:off x="20638" y="-331788"/>
            <a:ext cx="8931275" cy="7189788"/>
          </a:xfrm>
          <a:prstGeom prst="rect">
            <a:avLst/>
          </a:prstGeom>
          <a:noFill/>
          <a:ln w="9525">
            <a:noFill/>
            <a:miter lim="800000"/>
            <a:headEnd/>
            <a:tailEnd/>
          </a:ln>
        </p:spPr>
      </p:pic>
      <p:pic>
        <p:nvPicPr>
          <p:cNvPr id="7" name="Afbeelding 9"/>
          <p:cNvPicPr>
            <a:picLocks noChangeAspect="1"/>
          </p:cNvPicPr>
          <p:nvPr userDrawn="1"/>
        </p:nvPicPr>
        <p:blipFill>
          <a:blip r:embed="rId4"/>
          <a:srcRect/>
          <a:stretch>
            <a:fillRect/>
          </a:stretch>
        </p:blipFill>
        <p:spPr bwMode="auto">
          <a:xfrm>
            <a:off x="10107613" y="4233863"/>
            <a:ext cx="1803400" cy="2487612"/>
          </a:xfrm>
          <a:prstGeom prst="rect">
            <a:avLst/>
          </a:prstGeom>
          <a:noFill/>
          <a:ln w="9525">
            <a:noFill/>
            <a:miter lim="800000"/>
            <a:headEnd/>
            <a:tailEnd/>
          </a:ln>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8" name="Date Placeholder 3"/>
          <p:cNvSpPr>
            <a:spLocks noGrp="1"/>
          </p:cNvSpPr>
          <p:nvPr>
            <p:ph type="dt" sz="half" idx="10"/>
          </p:nvPr>
        </p:nvSpPr>
        <p:spPr/>
        <p:txBody>
          <a:bodyPr/>
          <a:lstStyle>
            <a:lvl1pPr>
              <a:defRPr/>
            </a:lvl1pPr>
          </a:lstStyle>
          <a:p>
            <a:pPr>
              <a:defRPr/>
            </a:pPr>
            <a:endParaRPr lang="en-US" dirty="0"/>
          </a:p>
        </p:txBody>
      </p:sp>
      <p:sp>
        <p:nvSpPr>
          <p:cNvPr id="9" name="Footer Placeholder 4"/>
          <p:cNvSpPr>
            <a:spLocks noGrp="1"/>
          </p:cNvSpPr>
          <p:nvPr>
            <p:ph type="ftr" sz="quarter" idx="11"/>
          </p:nvPr>
        </p:nvSpPr>
        <p:spPr/>
        <p:txBody>
          <a:bodyPr/>
          <a:lstStyle>
            <a:lvl1pPr>
              <a:defRPr/>
            </a:lvl1pPr>
          </a:lstStyle>
          <a:p>
            <a:pPr>
              <a:defRPr/>
            </a:pPr>
            <a:r>
              <a:rPr lang="en-US"/>
              <a:t>Workshop intervisie Oss</a:t>
            </a:r>
            <a:endParaRPr lang="en-US" dirty="0"/>
          </a:p>
        </p:txBody>
      </p:sp>
      <p:sp>
        <p:nvSpPr>
          <p:cNvPr id="10" name="Slide Number Placeholder 5"/>
          <p:cNvSpPr>
            <a:spLocks noGrp="1"/>
          </p:cNvSpPr>
          <p:nvPr>
            <p:ph type="sldNum" sz="quarter" idx="12"/>
          </p:nvPr>
        </p:nvSpPr>
        <p:spPr/>
        <p:txBody>
          <a:bodyPr/>
          <a:lstStyle>
            <a:lvl1pPr>
              <a:defRPr/>
            </a:lvl1pPr>
          </a:lstStyle>
          <a:p>
            <a:pPr>
              <a:defRPr/>
            </a:pPr>
            <a:fld id="{B57C7625-3E66-485F-B092-0C8DA8D8A2D3}" type="slidenum">
              <a:rPr lang="nl-NL"/>
              <a:pPr>
                <a:defRPr/>
              </a:pPr>
              <a:t>‹nr.›</a:t>
            </a:fld>
            <a:endParaRPr lang="nl-NL"/>
          </a:p>
        </p:txBody>
      </p:sp>
    </p:spTree>
    <p:extLst>
      <p:ext uri="{BB962C8B-B14F-4D97-AF65-F5344CB8AC3E}">
        <p14:creationId xmlns:p14="http://schemas.microsoft.com/office/powerpoint/2010/main" val="5087904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nl-NL" dirty="0"/>
              <a:t>Klik om stijl te bewerken</a:t>
            </a:r>
            <a:endParaRPr lang="en-US" dirty="0"/>
          </a:p>
        </p:txBody>
      </p:sp>
      <p:sp>
        <p:nvSpPr>
          <p:cNvPr id="3" name="Content Placeholder 2"/>
          <p:cNvSpPr>
            <a:spLocks noGrp="1"/>
          </p:cNvSpPr>
          <p:nvPr>
            <p:ph idx="1"/>
          </p:nvPr>
        </p:nvSpPr>
        <p:spPr/>
        <p:txBody>
          <a:bodyPr/>
          <a:lstStyle>
            <a:lvl1pPr marL="228600" indent="-228600">
              <a:buFontTx/>
              <a:buBlip>
                <a:blip r:embed="rId2"/>
              </a:buBlip>
              <a:defRPr/>
            </a:lvl1pPr>
            <a:lvl2pPr marL="685800" indent="-228600">
              <a:buFontTx/>
              <a:buBlip>
                <a:blip r:embed="rId2"/>
              </a:buBlip>
              <a:defRPr/>
            </a:lvl2pPr>
            <a:lvl3pPr marL="1143000" indent="-228600">
              <a:buFontTx/>
              <a:buBlip>
                <a:blip r:embed="rId2"/>
              </a:buBlip>
              <a:defRPr/>
            </a:lvl3pPr>
            <a:lvl4pPr marL="1600200" indent="-228600">
              <a:buFontTx/>
              <a:buBlip>
                <a:blip r:embed="rId2"/>
              </a:buBlip>
              <a:defRPr/>
            </a:lvl4pPr>
            <a:lvl5pPr marL="2057400" indent="-228600">
              <a:buFontTx/>
              <a:buBlip>
                <a:blip r:embed="rId2"/>
              </a:buBlip>
              <a:defRPr/>
            </a:lvl5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4" name="Date Placeholder 3"/>
          <p:cNvSpPr>
            <a:spLocks noGrp="1"/>
          </p:cNvSpPr>
          <p:nvPr>
            <p:ph type="dt" sz="half" idx="10"/>
          </p:nvPr>
        </p:nvSpPr>
        <p:spPr/>
        <p:txBody>
          <a:bodyPr/>
          <a:lstStyle>
            <a:lvl1pPr>
              <a:defRPr/>
            </a:lvl1pPr>
          </a:lstStyle>
          <a:p>
            <a:pPr>
              <a:defRPr/>
            </a:pPr>
            <a:endParaRPr lang="nl-NL"/>
          </a:p>
        </p:txBody>
      </p:sp>
      <p:sp>
        <p:nvSpPr>
          <p:cNvPr id="5" name="Footer Placeholder 4"/>
          <p:cNvSpPr>
            <a:spLocks noGrp="1"/>
          </p:cNvSpPr>
          <p:nvPr>
            <p:ph type="ftr" sz="quarter" idx="11"/>
          </p:nvPr>
        </p:nvSpPr>
        <p:spPr/>
        <p:txBody>
          <a:bodyPr/>
          <a:lstStyle>
            <a:lvl1pPr>
              <a:defRPr/>
            </a:lvl1pPr>
          </a:lstStyle>
          <a:p>
            <a:pPr>
              <a:defRPr/>
            </a:pPr>
            <a:r>
              <a:rPr lang="nl-NL"/>
              <a:t>Workshop intervisie Oss</a:t>
            </a:r>
            <a:endParaRPr lang="nl-NL" dirty="0"/>
          </a:p>
        </p:txBody>
      </p:sp>
      <p:sp>
        <p:nvSpPr>
          <p:cNvPr id="6" name="Slide Number Placeholder 5"/>
          <p:cNvSpPr>
            <a:spLocks noGrp="1"/>
          </p:cNvSpPr>
          <p:nvPr>
            <p:ph type="sldNum" sz="quarter" idx="12"/>
          </p:nvPr>
        </p:nvSpPr>
        <p:spPr/>
        <p:txBody>
          <a:bodyPr/>
          <a:lstStyle>
            <a:lvl1pPr>
              <a:defRPr/>
            </a:lvl1pPr>
          </a:lstStyle>
          <a:p>
            <a:pPr>
              <a:defRPr/>
            </a:pPr>
            <a:fld id="{A8FB7C65-31C5-429E-A068-A6C7ADD99155}" type="slidenum">
              <a:rPr lang="nl-NL"/>
              <a:pPr>
                <a:defRPr/>
              </a:pPr>
              <a:t>‹nr.›</a:t>
            </a:fld>
            <a:endParaRPr lang="nl-NL"/>
          </a:p>
        </p:txBody>
      </p:sp>
    </p:spTree>
    <p:extLst>
      <p:ext uri="{BB962C8B-B14F-4D97-AF65-F5344CB8AC3E}">
        <p14:creationId xmlns:p14="http://schemas.microsoft.com/office/powerpoint/2010/main" val="33921629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Date Placeholder 3"/>
          <p:cNvSpPr>
            <a:spLocks noGrp="1"/>
          </p:cNvSpPr>
          <p:nvPr>
            <p:ph type="dt" sz="half" idx="10"/>
          </p:nvPr>
        </p:nvSpPr>
        <p:spPr/>
        <p:txBody>
          <a:bodyPr/>
          <a:lstStyle>
            <a:lvl1pPr>
              <a:defRPr/>
            </a:lvl1pPr>
          </a:lstStyle>
          <a:p>
            <a:pPr>
              <a:defRPr/>
            </a:pPr>
            <a:endParaRPr lang="nl-NL"/>
          </a:p>
        </p:txBody>
      </p:sp>
      <p:sp>
        <p:nvSpPr>
          <p:cNvPr id="5" name="Footer Placeholder 4"/>
          <p:cNvSpPr>
            <a:spLocks noGrp="1"/>
          </p:cNvSpPr>
          <p:nvPr>
            <p:ph type="ftr" sz="quarter" idx="11"/>
          </p:nvPr>
        </p:nvSpPr>
        <p:spPr/>
        <p:txBody>
          <a:bodyPr/>
          <a:lstStyle>
            <a:lvl1pPr>
              <a:defRPr/>
            </a:lvl1pPr>
          </a:lstStyle>
          <a:p>
            <a:pPr>
              <a:defRPr/>
            </a:pPr>
            <a:r>
              <a:rPr lang="nl-NL"/>
              <a:t>Workshop intervisie Oss</a:t>
            </a:r>
          </a:p>
        </p:txBody>
      </p:sp>
      <p:sp>
        <p:nvSpPr>
          <p:cNvPr id="6" name="Slide Number Placeholder 5"/>
          <p:cNvSpPr>
            <a:spLocks noGrp="1"/>
          </p:cNvSpPr>
          <p:nvPr>
            <p:ph type="sldNum" sz="quarter" idx="12"/>
          </p:nvPr>
        </p:nvSpPr>
        <p:spPr/>
        <p:txBody>
          <a:bodyPr/>
          <a:lstStyle>
            <a:lvl1pPr>
              <a:defRPr/>
            </a:lvl1pPr>
          </a:lstStyle>
          <a:p>
            <a:pPr>
              <a:defRPr/>
            </a:pPr>
            <a:fld id="{CCAA907A-98DC-480F-A0F7-6822D103A4BD}" type="slidenum">
              <a:rPr lang="nl-NL"/>
              <a:pPr>
                <a:defRPr/>
              </a:pPr>
              <a:t>‹nr.›</a:t>
            </a:fld>
            <a:endParaRPr lang="nl-NL"/>
          </a:p>
        </p:txBody>
      </p:sp>
    </p:spTree>
    <p:extLst>
      <p:ext uri="{BB962C8B-B14F-4D97-AF65-F5344CB8AC3E}">
        <p14:creationId xmlns:p14="http://schemas.microsoft.com/office/powerpoint/2010/main" val="1138747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lvl1pPr marL="228600" indent="-228600">
              <a:buFontTx/>
              <a:buBlip>
                <a:blip r:embed="rId2"/>
              </a:buBlip>
              <a:defRPr/>
            </a:lvl1pPr>
            <a:lvl2pPr marL="685800" indent="-228600">
              <a:buFontTx/>
              <a:buBlip>
                <a:blip r:embed="rId2"/>
              </a:buBlip>
              <a:defRPr/>
            </a:lvl2pPr>
            <a:lvl3pPr marL="1143000" indent="-228600">
              <a:buFontTx/>
              <a:buBlip>
                <a:blip r:embed="rId2"/>
              </a:buBlip>
              <a:defRPr/>
            </a:lvl3pPr>
            <a:lvl4pPr marL="1600200" indent="-228600">
              <a:buFontTx/>
              <a:buBlip>
                <a:blip r:embed="rId2"/>
              </a:buBlip>
              <a:defRPr/>
            </a:lvl4pPr>
            <a:lvl5pPr marL="2057400" indent="-228600">
              <a:buFontTx/>
              <a:buBlip>
                <a:blip r:embed="rId2"/>
              </a:buBlip>
              <a:defRPr/>
            </a:lvl5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lvl1pPr marL="228600" indent="-228600">
              <a:buFontTx/>
              <a:buBlip>
                <a:blip r:embed="rId2"/>
              </a:buBlip>
              <a:defRPr/>
            </a:lvl1pPr>
            <a:lvl2pPr marL="685800" indent="-228600">
              <a:buFontTx/>
              <a:buBlip>
                <a:blip r:embed="rId2"/>
              </a:buBlip>
              <a:defRPr/>
            </a:lvl2pPr>
            <a:lvl3pPr marL="1143000" indent="-228600">
              <a:buFontTx/>
              <a:buBlip>
                <a:blip r:embed="rId2"/>
              </a:buBlip>
              <a:defRPr/>
            </a:lvl3pPr>
            <a:lvl4pPr marL="1600200" indent="-228600">
              <a:buFontTx/>
              <a:buBlip>
                <a:blip r:embed="rId2"/>
              </a:buBlip>
              <a:defRPr/>
            </a:lvl4pPr>
            <a:lvl5pPr marL="2057400" indent="-228600">
              <a:buFontTx/>
              <a:buBlip>
                <a:blip r:embed="rId2"/>
              </a:buBlip>
              <a:defRPr/>
            </a:lvl5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5" name="Date Placeholder 4"/>
          <p:cNvSpPr>
            <a:spLocks noGrp="1"/>
          </p:cNvSpPr>
          <p:nvPr>
            <p:ph type="dt" sz="half" idx="10"/>
          </p:nvPr>
        </p:nvSpPr>
        <p:spPr/>
        <p:txBody>
          <a:bodyPr/>
          <a:lstStyle>
            <a:lvl1pPr>
              <a:defRPr/>
            </a:lvl1pPr>
          </a:lstStyle>
          <a:p>
            <a:pPr>
              <a:defRPr/>
            </a:pPr>
            <a:endParaRPr lang="nl-NL"/>
          </a:p>
        </p:txBody>
      </p:sp>
      <p:sp>
        <p:nvSpPr>
          <p:cNvPr id="6" name="Footer Placeholder 5"/>
          <p:cNvSpPr>
            <a:spLocks noGrp="1"/>
          </p:cNvSpPr>
          <p:nvPr>
            <p:ph type="ftr" sz="quarter" idx="11"/>
          </p:nvPr>
        </p:nvSpPr>
        <p:spPr/>
        <p:txBody>
          <a:bodyPr/>
          <a:lstStyle>
            <a:lvl1pPr>
              <a:defRPr/>
            </a:lvl1pPr>
          </a:lstStyle>
          <a:p>
            <a:pPr>
              <a:defRPr/>
            </a:pPr>
            <a:r>
              <a:rPr lang="nl-NL"/>
              <a:t>Workshop intervisie Oss</a:t>
            </a:r>
          </a:p>
        </p:txBody>
      </p:sp>
      <p:sp>
        <p:nvSpPr>
          <p:cNvPr id="7" name="Slide Number Placeholder 6"/>
          <p:cNvSpPr>
            <a:spLocks noGrp="1"/>
          </p:cNvSpPr>
          <p:nvPr>
            <p:ph type="sldNum" sz="quarter" idx="12"/>
          </p:nvPr>
        </p:nvSpPr>
        <p:spPr/>
        <p:txBody>
          <a:bodyPr/>
          <a:lstStyle>
            <a:lvl1pPr>
              <a:defRPr/>
            </a:lvl1pPr>
          </a:lstStyle>
          <a:p>
            <a:pPr>
              <a:defRPr/>
            </a:pPr>
            <a:fld id="{FF7DF016-84A4-4834-99A2-D3B41E185666}" type="slidenum">
              <a:rPr lang="nl-NL"/>
              <a:pPr>
                <a:defRPr/>
              </a:pPr>
              <a:t>‹nr.›</a:t>
            </a:fld>
            <a:endParaRPr lang="nl-NL"/>
          </a:p>
        </p:txBody>
      </p:sp>
    </p:spTree>
    <p:extLst>
      <p:ext uri="{BB962C8B-B14F-4D97-AF65-F5344CB8AC3E}">
        <p14:creationId xmlns:p14="http://schemas.microsoft.com/office/powerpoint/2010/main" val="20718444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Content Placeholder 3"/>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Content Placeholder 5"/>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lvl1pPr>
              <a:defRPr/>
            </a:lvl1pPr>
          </a:lstStyle>
          <a:p>
            <a:pPr>
              <a:defRPr/>
            </a:pPr>
            <a:endParaRPr lang="nl-NL"/>
          </a:p>
        </p:txBody>
      </p:sp>
      <p:sp>
        <p:nvSpPr>
          <p:cNvPr id="8" name="Footer Placeholder 7"/>
          <p:cNvSpPr>
            <a:spLocks noGrp="1"/>
          </p:cNvSpPr>
          <p:nvPr>
            <p:ph type="ftr" sz="quarter" idx="11"/>
          </p:nvPr>
        </p:nvSpPr>
        <p:spPr/>
        <p:txBody>
          <a:bodyPr/>
          <a:lstStyle>
            <a:lvl1pPr>
              <a:defRPr/>
            </a:lvl1pPr>
          </a:lstStyle>
          <a:p>
            <a:pPr>
              <a:defRPr/>
            </a:pPr>
            <a:r>
              <a:rPr lang="nl-NL"/>
              <a:t>Workshop intervisie Oss</a:t>
            </a:r>
          </a:p>
        </p:txBody>
      </p:sp>
      <p:sp>
        <p:nvSpPr>
          <p:cNvPr id="9" name="Slide Number Placeholder 8"/>
          <p:cNvSpPr>
            <a:spLocks noGrp="1"/>
          </p:cNvSpPr>
          <p:nvPr>
            <p:ph type="sldNum" sz="quarter" idx="12"/>
          </p:nvPr>
        </p:nvSpPr>
        <p:spPr/>
        <p:txBody>
          <a:bodyPr/>
          <a:lstStyle>
            <a:lvl1pPr>
              <a:defRPr/>
            </a:lvl1pPr>
          </a:lstStyle>
          <a:p>
            <a:pPr>
              <a:defRPr/>
            </a:pPr>
            <a:fld id="{BEFFEEA3-8E3A-49AE-A0B9-B120E014A832}" type="slidenum">
              <a:rPr lang="nl-NL"/>
              <a:pPr>
                <a:defRPr/>
              </a:pPr>
              <a:t>‹nr.›</a:t>
            </a:fld>
            <a:endParaRPr lang="nl-NL"/>
          </a:p>
        </p:txBody>
      </p:sp>
    </p:spTree>
    <p:extLst>
      <p:ext uri="{BB962C8B-B14F-4D97-AF65-F5344CB8AC3E}">
        <p14:creationId xmlns:p14="http://schemas.microsoft.com/office/powerpoint/2010/main" val="32530820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4" name="Date Placeholder 2"/>
          <p:cNvSpPr>
            <a:spLocks noGrp="1"/>
          </p:cNvSpPr>
          <p:nvPr>
            <p:ph type="dt" sz="half" idx="10"/>
          </p:nvPr>
        </p:nvSpPr>
        <p:spPr/>
        <p:txBody>
          <a:bodyPr/>
          <a:lstStyle>
            <a:lvl1pPr>
              <a:defRPr/>
            </a:lvl1pPr>
          </a:lstStyle>
          <a:p>
            <a:pPr>
              <a:defRPr/>
            </a:pPr>
            <a:endParaRPr lang="nl-NL"/>
          </a:p>
        </p:txBody>
      </p:sp>
      <p:sp>
        <p:nvSpPr>
          <p:cNvPr id="5" name="Footer Placeholder 3"/>
          <p:cNvSpPr>
            <a:spLocks noGrp="1"/>
          </p:cNvSpPr>
          <p:nvPr>
            <p:ph type="ftr" sz="quarter" idx="11"/>
          </p:nvPr>
        </p:nvSpPr>
        <p:spPr/>
        <p:txBody>
          <a:bodyPr/>
          <a:lstStyle>
            <a:lvl1pPr>
              <a:defRPr/>
            </a:lvl1pPr>
          </a:lstStyle>
          <a:p>
            <a:pPr>
              <a:defRPr/>
            </a:pPr>
            <a:r>
              <a:rPr lang="nl-NL"/>
              <a:t>Workshop intervisie Oss</a:t>
            </a:r>
          </a:p>
        </p:txBody>
      </p:sp>
      <p:sp>
        <p:nvSpPr>
          <p:cNvPr id="6" name="Slide Number Placeholder 4"/>
          <p:cNvSpPr>
            <a:spLocks noGrp="1"/>
          </p:cNvSpPr>
          <p:nvPr>
            <p:ph type="sldNum" sz="quarter" idx="12"/>
          </p:nvPr>
        </p:nvSpPr>
        <p:spPr/>
        <p:txBody>
          <a:bodyPr/>
          <a:lstStyle>
            <a:lvl1pPr>
              <a:defRPr/>
            </a:lvl1pPr>
          </a:lstStyle>
          <a:p>
            <a:pPr>
              <a:defRPr/>
            </a:pPr>
            <a:fld id="{69C5616E-65FF-4CE4-9273-46DBA0FC784C}" type="slidenum">
              <a:rPr lang="nl-NL"/>
              <a:pPr>
                <a:defRPr/>
              </a:pPr>
              <a:t>‹nr.›</a:t>
            </a:fld>
            <a:endParaRPr lang="nl-NL"/>
          </a:p>
        </p:txBody>
      </p:sp>
    </p:spTree>
    <p:extLst>
      <p:ext uri="{BB962C8B-B14F-4D97-AF65-F5344CB8AC3E}">
        <p14:creationId xmlns:p14="http://schemas.microsoft.com/office/powerpoint/2010/main" val="10141794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nl-NL"/>
          </a:p>
        </p:txBody>
      </p:sp>
      <p:sp>
        <p:nvSpPr>
          <p:cNvPr id="3" name="Footer Placeholder 2"/>
          <p:cNvSpPr>
            <a:spLocks noGrp="1"/>
          </p:cNvSpPr>
          <p:nvPr>
            <p:ph type="ftr" sz="quarter" idx="11"/>
          </p:nvPr>
        </p:nvSpPr>
        <p:spPr/>
        <p:txBody>
          <a:bodyPr/>
          <a:lstStyle>
            <a:lvl1pPr>
              <a:defRPr/>
            </a:lvl1pPr>
          </a:lstStyle>
          <a:p>
            <a:pPr>
              <a:defRPr/>
            </a:pPr>
            <a:r>
              <a:rPr lang="nl-NL"/>
              <a:t>Workshop intervisie Oss</a:t>
            </a:r>
          </a:p>
        </p:txBody>
      </p:sp>
      <p:sp>
        <p:nvSpPr>
          <p:cNvPr id="4" name="Slide Number Placeholder 3"/>
          <p:cNvSpPr>
            <a:spLocks noGrp="1"/>
          </p:cNvSpPr>
          <p:nvPr>
            <p:ph type="sldNum" sz="quarter" idx="12"/>
          </p:nvPr>
        </p:nvSpPr>
        <p:spPr/>
        <p:txBody>
          <a:bodyPr/>
          <a:lstStyle>
            <a:lvl1pPr>
              <a:defRPr/>
            </a:lvl1pPr>
          </a:lstStyle>
          <a:p>
            <a:pPr>
              <a:defRPr/>
            </a:pPr>
            <a:fld id="{68C404AF-6516-4DEA-AAE7-E57C6ED46353}" type="slidenum">
              <a:rPr lang="nl-NL"/>
              <a:pPr>
                <a:defRPr/>
              </a:pPr>
              <a:t>‹nr.›</a:t>
            </a:fld>
            <a:endParaRPr lang="nl-NL"/>
          </a:p>
        </p:txBody>
      </p:sp>
    </p:spTree>
    <p:extLst>
      <p:ext uri="{BB962C8B-B14F-4D97-AF65-F5344CB8AC3E}">
        <p14:creationId xmlns:p14="http://schemas.microsoft.com/office/powerpoint/2010/main" val="920635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lvl1pPr>
              <a:defRPr/>
            </a:lvl1pPr>
          </a:lstStyle>
          <a:p>
            <a:pPr>
              <a:defRPr/>
            </a:pPr>
            <a:endParaRPr lang="nl-NL"/>
          </a:p>
        </p:txBody>
      </p:sp>
      <p:sp>
        <p:nvSpPr>
          <p:cNvPr id="6" name="Footer Placeholder 5"/>
          <p:cNvSpPr>
            <a:spLocks noGrp="1"/>
          </p:cNvSpPr>
          <p:nvPr>
            <p:ph type="ftr" sz="quarter" idx="11"/>
          </p:nvPr>
        </p:nvSpPr>
        <p:spPr/>
        <p:txBody>
          <a:bodyPr/>
          <a:lstStyle>
            <a:lvl1pPr>
              <a:defRPr/>
            </a:lvl1pPr>
          </a:lstStyle>
          <a:p>
            <a:pPr>
              <a:defRPr/>
            </a:pPr>
            <a:r>
              <a:rPr lang="nl-NL"/>
              <a:t>Workshop intervisie Oss</a:t>
            </a:r>
          </a:p>
        </p:txBody>
      </p:sp>
      <p:sp>
        <p:nvSpPr>
          <p:cNvPr id="7" name="Slide Number Placeholder 6"/>
          <p:cNvSpPr>
            <a:spLocks noGrp="1"/>
          </p:cNvSpPr>
          <p:nvPr>
            <p:ph type="sldNum" sz="quarter" idx="12"/>
          </p:nvPr>
        </p:nvSpPr>
        <p:spPr/>
        <p:txBody>
          <a:bodyPr/>
          <a:lstStyle>
            <a:lvl1pPr>
              <a:defRPr/>
            </a:lvl1pPr>
          </a:lstStyle>
          <a:p>
            <a:pPr>
              <a:defRPr/>
            </a:pPr>
            <a:fld id="{177DDBF5-8177-4A87-9968-4C5EB4A65733}" type="slidenum">
              <a:rPr lang="nl-NL"/>
              <a:pPr>
                <a:defRPr/>
              </a:pPr>
              <a:t>‹nr.›</a:t>
            </a:fld>
            <a:endParaRPr lang="nl-NL"/>
          </a:p>
        </p:txBody>
      </p:sp>
    </p:spTree>
    <p:extLst>
      <p:ext uri="{BB962C8B-B14F-4D97-AF65-F5344CB8AC3E}">
        <p14:creationId xmlns:p14="http://schemas.microsoft.com/office/powerpoint/2010/main" val="1466694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lvl1pPr>
              <a:defRPr/>
            </a:lvl1pPr>
          </a:lstStyle>
          <a:p>
            <a:pPr>
              <a:defRPr/>
            </a:pPr>
            <a:endParaRPr lang="nl-NL"/>
          </a:p>
        </p:txBody>
      </p:sp>
      <p:sp>
        <p:nvSpPr>
          <p:cNvPr id="6" name="Footer Placeholder 5"/>
          <p:cNvSpPr>
            <a:spLocks noGrp="1"/>
          </p:cNvSpPr>
          <p:nvPr>
            <p:ph type="ftr" sz="quarter" idx="11"/>
          </p:nvPr>
        </p:nvSpPr>
        <p:spPr/>
        <p:txBody>
          <a:bodyPr/>
          <a:lstStyle>
            <a:lvl1pPr>
              <a:defRPr/>
            </a:lvl1pPr>
          </a:lstStyle>
          <a:p>
            <a:pPr>
              <a:defRPr/>
            </a:pPr>
            <a:r>
              <a:rPr lang="nl-NL"/>
              <a:t>Workshop intervisie Oss</a:t>
            </a:r>
          </a:p>
        </p:txBody>
      </p:sp>
      <p:sp>
        <p:nvSpPr>
          <p:cNvPr id="7" name="Slide Number Placeholder 6"/>
          <p:cNvSpPr>
            <a:spLocks noGrp="1"/>
          </p:cNvSpPr>
          <p:nvPr>
            <p:ph type="sldNum" sz="quarter" idx="12"/>
          </p:nvPr>
        </p:nvSpPr>
        <p:spPr/>
        <p:txBody>
          <a:bodyPr/>
          <a:lstStyle>
            <a:lvl1pPr>
              <a:defRPr/>
            </a:lvl1pPr>
          </a:lstStyle>
          <a:p>
            <a:pPr>
              <a:defRPr/>
            </a:pPr>
            <a:fld id="{3F261014-552E-4D74-B7A6-0C046A7B056E}" type="slidenum">
              <a:rPr lang="nl-NL"/>
              <a:pPr>
                <a:defRPr/>
              </a:pPr>
              <a:t>‹nr.›</a:t>
            </a:fld>
            <a:endParaRPr lang="nl-NL"/>
          </a:p>
        </p:txBody>
      </p:sp>
    </p:spTree>
    <p:extLst>
      <p:ext uri="{BB962C8B-B14F-4D97-AF65-F5344CB8AC3E}">
        <p14:creationId xmlns:p14="http://schemas.microsoft.com/office/powerpoint/2010/main" val="13658974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lvl1pPr>
              <a:defRPr/>
            </a:lvl1pPr>
          </a:lstStyle>
          <a:p>
            <a:pPr>
              <a:defRPr/>
            </a:pPr>
            <a:endParaRPr lang="nl-NL"/>
          </a:p>
        </p:txBody>
      </p:sp>
      <p:sp>
        <p:nvSpPr>
          <p:cNvPr id="5" name="Footer Placeholder 4"/>
          <p:cNvSpPr>
            <a:spLocks noGrp="1"/>
          </p:cNvSpPr>
          <p:nvPr>
            <p:ph type="ftr" sz="quarter" idx="11"/>
          </p:nvPr>
        </p:nvSpPr>
        <p:spPr/>
        <p:txBody>
          <a:bodyPr/>
          <a:lstStyle>
            <a:lvl1pPr>
              <a:defRPr/>
            </a:lvl1pPr>
          </a:lstStyle>
          <a:p>
            <a:pPr>
              <a:defRPr/>
            </a:pPr>
            <a:r>
              <a:rPr lang="nl-NL"/>
              <a:t>Workshop intervisie Oss</a:t>
            </a:r>
          </a:p>
        </p:txBody>
      </p:sp>
      <p:sp>
        <p:nvSpPr>
          <p:cNvPr id="6" name="Slide Number Placeholder 5"/>
          <p:cNvSpPr>
            <a:spLocks noGrp="1"/>
          </p:cNvSpPr>
          <p:nvPr>
            <p:ph type="sldNum" sz="quarter" idx="12"/>
          </p:nvPr>
        </p:nvSpPr>
        <p:spPr/>
        <p:txBody>
          <a:bodyPr/>
          <a:lstStyle>
            <a:lvl1pPr>
              <a:defRPr/>
            </a:lvl1pPr>
          </a:lstStyle>
          <a:p>
            <a:pPr>
              <a:defRPr/>
            </a:pPr>
            <a:fld id="{41814703-9C1E-4D81-ABA1-CFE4D31EB8E2}" type="slidenum">
              <a:rPr lang="nl-NL"/>
              <a:pPr>
                <a:defRPr/>
              </a:pPr>
              <a:t>‹nr.›</a:t>
            </a:fld>
            <a:endParaRPr lang="nl-NL"/>
          </a:p>
        </p:txBody>
      </p:sp>
    </p:spTree>
    <p:extLst>
      <p:ext uri="{BB962C8B-B14F-4D97-AF65-F5344CB8AC3E}">
        <p14:creationId xmlns:p14="http://schemas.microsoft.com/office/powerpoint/2010/main" val="31518173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lvl1pPr>
              <a:defRPr/>
            </a:lvl1pPr>
          </a:lstStyle>
          <a:p>
            <a:pPr>
              <a:defRPr/>
            </a:pPr>
            <a:endParaRPr lang="nl-NL"/>
          </a:p>
        </p:txBody>
      </p:sp>
      <p:sp>
        <p:nvSpPr>
          <p:cNvPr id="5" name="Footer Placeholder 4"/>
          <p:cNvSpPr>
            <a:spLocks noGrp="1"/>
          </p:cNvSpPr>
          <p:nvPr>
            <p:ph type="ftr" sz="quarter" idx="11"/>
          </p:nvPr>
        </p:nvSpPr>
        <p:spPr/>
        <p:txBody>
          <a:bodyPr/>
          <a:lstStyle>
            <a:lvl1pPr>
              <a:defRPr/>
            </a:lvl1pPr>
          </a:lstStyle>
          <a:p>
            <a:pPr>
              <a:defRPr/>
            </a:pPr>
            <a:r>
              <a:rPr lang="nl-NL"/>
              <a:t>Workshop intervisie Oss</a:t>
            </a:r>
          </a:p>
        </p:txBody>
      </p:sp>
      <p:sp>
        <p:nvSpPr>
          <p:cNvPr id="6" name="Slide Number Placeholder 5"/>
          <p:cNvSpPr>
            <a:spLocks noGrp="1"/>
          </p:cNvSpPr>
          <p:nvPr>
            <p:ph type="sldNum" sz="quarter" idx="12"/>
          </p:nvPr>
        </p:nvSpPr>
        <p:spPr/>
        <p:txBody>
          <a:bodyPr/>
          <a:lstStyle>
            <a:lvl1pPr>
              <a:defRPr/>
            </a:lvl1pPr>
          </a:lstStyle>
          <a:p>
            <a:pPr>
              <a:defRPr/>
            </a:pPr>
            <a:fld id="{FD8857CE-BB86-41CF-83F4-C06FEA934CFE}" type="slidenum">
              <a:rPr lang="nl-NL"/>
              <a:pPr>
                <a:defRPr/>
              </a:pPr>
              <a:t>‹nr.›</a:t>
            </a:fld>
            <a:endParaRPr lang="nl-NL"/>
          </a:p>
        </p:txBody>
      </p:sp>
    </p:spTree>
    <p:extLst>
      <p:ext uri="{BB962C8B-B14F-4D97-AF65-F5344CB8AC3E}">
        <p14:creationId xmlns:p14="http://schemas.microsoft.com/office/powerpoint/2010/main" val="15635186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392BB5-0EED-53B1-8498-60B1529EFA18}"/>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1BA10AEA-2388-2E35-AAAD-795C92BE06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5524BF01-47D2-AA03-957F-3AFD2DED4D7E}"/>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BBAAC41E-82BA-60F9-9C17-F8EA1E2D4EDF}"/>
              </a:ext>
            </a:extLst>
          </p:cNvPr>
          <p:cNvSpPr>
            <a:spLocks noGrp="1"/>
          </p:cNvSpPr>
          <p:nvPr>
            <p:ph type="ftr" sz="quarter" idx="11"/>
          </p:nvPr>
        </p:nvSpPr>
        <p:spPr/>
        <p:txBody>
          <a:bodyPr/>
          <a:lstStyle/>
          <a:p>
            <a:r>
              <a:rPr lang="nl-NL"/>
              <a:t>Workshop intervisie Oss</a:t>
            </a:r>
          </a:p>
        </p:txBody>
      </p:sp>
      <p:sp>
        <p:nvSpPr>
          <p:cNvPr id="6" name="Tijdelijke aanduiding voor dianummer 5">
            <a:extLst>
              <a:ext uri="{FF2B5EF4-FFF2-40B4-BE49-F238E27FC236}">
                <a16:creationId xmlns:a16="http://schemas.microsoft.com/office/drawing/2014/main" id="{DE765D89-3064-ED57-AE2A-376C8F1F4E50}"/>
              </a:ext>
            </a:extLst>
          </p:cNvPr>
          <p:cNvSpPr>
            <a:spLocks noGrp="1"/>
          </p:cNvSpPr>
          <p:nvPr>
            <p:ph type="sldNum" sz="quarter" idx="12"/>
          </p:nvPr>
        </p:nvSpPr>
        <p:spPr/>
        <p:txBody>
          <a:bodyPr/>
          <a:lstStyle/>
          <a:p>
            <a:fld id="{07851981-90F1-B648-962A-2B86F320EE95}" type="slidenum">
              <a:rPr lang="nl-NL" smtClean="0"/>
              <a:t>‹nr.›</a:t>
            </a:fld>
            <a:endParaRPr lang="nl-NL"/>
          </a:p>
        </p:txBody>
      </p:sp>
    </p:spTree>
    <p:extLst>
      <p:ext uri="{BB962C8B-B14F-4D97-AF65-F5344CB8AC3E}">
        <p14:creationId xmlns:p14="http://schemas.microsoft.com/office/powerpoint/2010/main" val="2334247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D11B9E-2166-75E7-566D-A71A96BE4F1C}"/>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C05E44D-45AA-9844-B247-29CF38EE2B88}"/>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12DAF10-9FAE-B618-ECE8-F88390A88EA4}"/>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933F9797-C8A8-EF73-7AD7-D73FB8983C7F}"/>
              </a:ext>
            </a:extLst>
          </p:cNvPr>
          <p:cNvSpPr>
            <a:spLocks noGrp="1"/>
          </p:cNvSpPr>
          <p:nvPr>
            <p:ph type="ftr" sz="quarter" idx="11"/>
          </p:nvPr>
        </p:nvSpPr>
        <p:spPr/>
        <p:txBody>
          <a:bodyPr/>
          <a:lstStyle/>
          <a:p>
            <a:r>
              <a:rPr lang="nl-NL"/>
              <a:t>Workshop intervisie Oss</a:t>
            </a:r>
          </a:p>
        </p:txBody>
      </p:sp>
      <p:sp>
        <p:nvSpPr>
          <p:cNvPr id="6" name="Tijdelijke aanduiding voor dianummer 5">
            <a:extLst>
              <a:ext uri="{FF2B5EF4-FFF2-40B4-BE49-F238E27FC236}">
                <a16:creationId xmlns:a16="http://schemas.microsoft.com/office/drawing/2014/main" id="{889D4C2D-3720-2FC9-8B5B-23AFE67C3CAD}"/>
              </a:ext>
            </a:extLst>
          </p:cNvPr>
          <p:cNvSpPr>
            <a:spLocks noGrp="1"/>
          </p:cNvSpPr>
          <p:nvPr>
            <p:ph type="sldNum" sz="quarter" idx="12"/>
          </p:nvPr>
        </p:nvSpPr>
        <p:spPr/>
        <p:txBody>
          <a:bodyPr/>
          <a:lstStyle/>
          <a:p>
            <a:fld id="{07851981-90F1-B648-962A-2B86F320EE95}" type="slidenum">
              <a:rPr lang="nl-NL" smtClean="0"/>
              <a:t>‹nr.›</a:t>
            </a:fld>
            <a:endParaRPr lang="nl-NL"/>
          </a:p>
        </p:txBody>
      </p:sp>
    </p:spTree>
    <p:extLst>
      <p:ext uri="{BB962C8B-B14F-4D97-AF65-F5344CB8AC3E}">
        <p14:creationId xmlns:p14="http://schemas.microsoft.com/office/powerpoint/2010/main" val="34267012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F19B63-8FF7-FD8E-52DD-2EF00AD66C1A}"/>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F5AE97FC-3FC4-BBDF-4F36-09002392C3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28D8ADD2-3CB9-5B52-AB38-B079B603D40B}"/>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3F004195-1DEA-D1C0-8882-84B3C8B37851}"/>
              </a:ext>
            </a:extLst>
          </p:cNvPr>
          <p:cNvSpPr>
            <a:spLocks noGrp="1"/>
          </p:cNvSpPr>
          <p:nvPr>
            <p:ph type="ftr" sz="quarter" idx="11"/>
          </p:nvPr>
        </p:nvSpPr>
        <p:spPr/>
        <p:txBody>
          <a:bodyPr/>
          <a:lstStyle/>
          <a:p>
            <a:r>
              <a:rPr lang="nl-NL"/>
              <a:t>Workshop intervisie Oss</a:t>
            </a:r>
          </a:p>
        </p:txBody>
      </p:sp>
      <p:sp>
        <p:nvSpPr>
          <p:cNvPr id="6" name="Tijdelijke aanduiding voor dianummer 5">
            <a:extLst>
              <a:ext uri="{FF2B5EF4-FFF2-40B4-BE49-F238E27FC236}">
                <a16:creationId xmlns:a16="http://schemas.microsoft.com/office/drawing/2014/main" id="{C2901C12-2E57-EDCA-DC32-E3C7BAF69DE1}"/>
              </a:ext>
            </a:extLst>
          </p:cNvPr>
          <p:cNvSpPr>
            <a:spLocks noGrp="1"/>
          </p:cNvSpPr>
          <p:nvPr>
            <p:ph type="sldNum" sz="quarter" idx="12"/>
          </p:nvPr>
        </p:nvSpPr>
        <p:spPr/>
        <p:txBody>
          <a:bodyPr/>
          <a:lstStyle/>
          <a:p>
            <a:fld id="{07851981-90F1-B648-962A-2B86F320EE95}" type="slidenum">
              <a:rPr lang="nl-NL" smtClean="0"/>
              <a:t>‹nr.›</a:t>
            </a:fld>
            <a:endParaRPr lang="nl-NL"/>
          </a:p>
        </p:txBody>
      </p:sp>
    </p:spTree>
    <p:extLst>
      <p:ext uri="{BB962C8B-B14F-4D97-AF65-F5344CB8AC3E}">
        <p14:creationId xmlns:p14="http://schemas.microsoft.com/office/powerpoint/2010/main" val="37493031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FF6DCB-2627-3322-C5E2-CABD023DED5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CBA8FF76-65CD-414A-3566-B0469035F165}"/>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12B99D77-F90F-9A6A-1B41-E76958F4C0FC}"/>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D019F4C-F7A5-03BA-8361-764501E215F3}"/>
              </a:ext>
            </a:extLst>
          </p:cNvPr>
          <p:cNvSpPr>
            <a:spLocks noGrp="1"/>
          </p:cNvSpPr>
          <p:nvPr>
            <p:ph type="dt" sz="half" idx="10"/>
          </p:nvPr>
        </p:nvSpPr>
        <p:spPr/>
        <p:txBody>
          <a:bodyPr/>
          <a:lstStyle/>
          <a:p>
            <a:endParaRPr lang="nl-NL"/>
          </a:p>
        </p:txBody>
      </p:sp>
      <p:sp>
        <p:nvSpPr>
          <p:cNvPr id="6" name="Tijdelijke aanduiding voor voettekst 5">
            <a:extLst>
              <a:ext uri="{FF2B5EF4-FFF2-40B4-BE49-F238E27FC236}">
                <a16:creationId xmlns:a16="http://schemas.microsoft.com/office/drawing/2014/main" id="{E112F72C-D6BC-0AF6-49FE-D243F250D749}"/>
              </a:ext>
            </a:extLst>
          </p:cNvPr>
          <p:cNvSpPr>
            <a:spLocks noGrp="1"/>
          </p:cNvSpPr>
          <p:nvPr>
            <p:ph type="ftr" sz="quarter" idx="11"/>
          </p:nvPr>
        </p:nvSpPr>
        <p:spPr/>
        <p:txBody>
          <a:bodyPr/>
          <a:lstStyle/>
          <a:p>
            <a:r>
              <a:rPr lang="nl-NL"/>
              <a:t>Workshop intervisie Oss</a:t>
            </a:r>
          </a:p>
        </p:txBody>
      </p:sp>
      <p:sp>
        <p:nvSpPr>
          <p:cNvPr id="7" name="Tijdelijke aanduiding voor dianummer 6">
            <a:extLst>
              <a:ext uri="{FF2B5EF4-FFF2-40B4-BE49-F238E27FC236}">
                <a16:creationId xmlns:a16="http://schemas.microsoft.com/office/drawing/2014/main" id="{ED67D323-5B33-DC5E-C8AB-59289EF6DE0C}"/>
              </a:ext>
            </a:extLst>
          </p:cNvPr>
          <p:cNvSpPr>
            <a:spLocks noGrp="1"/>
          </p:cNvSpPr>
          <p:nvPr>
            <p:ph type="sldNum" sz="quarter" idx="12"/>
          </p:nvPr>
        </p:nvSpPr>
        <p:spPr/>
        <p:txBody>
          <a:bodyPr/>
          <a:lstStyle/>
          <a:p>
            <a:fld id="{07851981-90F1-B648-962A-2B86F320EE95}" type="slidenum">
              <a:rPr lang="nl-NL" smtClean="0"/>
              <a:t>‹nr.›</a:t>
            </a:fld>
            <a:endParaRPr lang="nl-NL"/>
          </a:p>
        </p:txBody>
      </p:sp>
    </p:spTree>
    <p:extLst>
      <p:ext uri="{BB962C8B-B14F-4D97-AF65-F5344CB8AC3E}">
        <p14:creationId xmlns:p14="http://schemas.microsoft.com/office/powerpoint/2010/main" val="3093164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62331E-FB18-7515-F5C9-EB5D4726334A}"/>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C22C8BA5-ECE9-7E86-CEC0-AD01A8BE79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252A9F99-5E57-7F42-1D5D-8194DDCCA145}"/>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487C0560-1ADE-1FDA-3B5A-CE539FE188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559573B1-0C0A-A40D-123D-9A2D3597A709}"/>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CB582451-E0E5-C9CD-AE03-7926B1C4F455}"/>
              </a:ext>
            </a:extLst>
          </p:cNvPr>
          <p:cNvSpPr>
            <a:spLocks noGrp="1"/>
          </p:cNvSpPr>
          <p:nvPr>
            <p:ph type="dt" sz="half" idx="10"/>
          </p:nvPr>
        </p:nvSpPr>
        <p:spPr/>
        <p:txBody>
          <a:bodyPr/>
          <a:lstStyle/>
          <a:p>
            <a:endParaRPr lang="nl-NL"/>
          </a:p>
        </p:txBody>
      </p:sp>
      <p:sp>
        <p:nvSpPr>
          <p:cNvPr id="8" name="Tijdelijke aanduiding voor voettekst 7">
            <a:extLst>
              <a:ext uri="{FF2B5EF4-FFF2-40B4-BE49-F238E27FC236}">
                <a16:creationId xmlns:a16="http://schemas.microsoft.com/office/drawing/2014/main" id="{008BE3E4-9AF5-553B-161B-AD92EE368D08}"/>
              </a:ext>
            </a:extLst>
          </p:cNvPr>
          <p:cNvSpPr>
            <a:spLocks noGrp="1"/>
          </p:cNvSpPr>
          <p:nvPr>
            <p:ph type="ftr" sz="quarter" idx="11"/>
          </p:nvPr>
        </p:nvSpPr>
        <p:spPr/>
        <p:txBody>
          <a:bodyPr/>
          <a:lstStyle/>
          <a:p>
            <a:r>
              <a:rPr lang="nl-NL"/>
              <a:t>Workshop intervisie Oss</a:t>
            </a:r>
          </a:p>
        </p:txBody>
      </p:sp>
      <p:sp>
        <p:nvSpPr>
          <p:cNvPr id="9" name="Tijdelijke aanduiding voor dianummer 8">
            <a:extLst>
              <a:ext uri="{FF2B5EF4-FFF2-40B4-BE49-F238E27FC236}">
                <a16:creationId xmlns:a16="http://schemas.microsoft.com/office/drawing/2014/main" id="{8D29A138-CE0E-681C-7882-F28653B9EECA}"/>
              </a:ext>
            </a:extLst>
          </p:cNvPr>
          <p:cNvSpPr>
            <a:spLocks noGrp="1"/>
          </p:cNvSpPr>
          <p:nvPr>
            <p:ph type="sldNum" sz="quarter" idx="12"/>
          </p:nvPr>
        </p:nvSpPr>
        <p:spPr/>
        <p:txBody>
          <a:bodyPr/>
          <a:lstStyle/>
          <a:p>
            <a:fld id="{07851981-90F1-B648-962A-2B86F320EE95}" type="slidenum">
              <a:rPr lang="nl-NL" smtClean="0"/>
              <a:t>‹nr.›</a:t>
            </a:fld>
            <a:endParaRPr lang="nl-NL"/>
          </a:p>
        </p:txBody>
      </p:sp>
    </p:spTree>
    <p:extLst>
      <p:ext uri="{BB962C8B-B14F-4D97-AF65-F5344CB8AC3E}">
        <p14:creationId xmlns:p14="http://schemas.microsoft.com/office/powerpoint/2010/main" val="15933474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824B94-8FDE-C95C-246D-9CB8CF038D5F}"/>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66FFAF6F-AD0C-D34C-A20E-FE93E0DBD33B}"/>
              </a:ext>
            </a:extLst>
          </p:cNvPr>
          <p:cNvSpPr>
            <a:spLocks noGrp="1"/>
          </p:cNvSpPr>
          <p:nvPr>
            <p:ph type="dt" sz="half" idx="10"/>
          </p:nvPr>
        </p:nvSpPr>
        <p:spPr/>
        <p:txBody>
          <a:bodyPr/>
          <a:lstStyle/>
          <a:p>
            <a:endParaRPr lang="nl-NL"/>
          </a:p>
        </p:txBody>
      </p:sp>
      <p:sp>
        <p:nvSpPr>
          <p:cNvPr id="4" name="Tijdelijke aanduiding voor voettekst 3">
            <a:extLst>
              <a:ext uri="{FF2B5EF4-FFF2-40B4-BE49-F238E27FC236}">
                <a16:creationId xmlns:a16="http://schemas.microsoft.com/office/drawing/2014/main" id="{C2489BA0-A136-4534-C007-F94A4FB8E15F}"/>
              </a:ext>
            </a:extLst>
          </p:cNvPr>
          <p:cNvSpPr>
            <a:spLocks noGrp="1"/>
          </p:cNvSpPr>
          <p:nvPr>
            <p:ph type="ftr" sz="quarter" idx="11"/>
          </p:nvPr>
        </p:nvSpPr>
        <p:spPr/>
        <p:txBody>
          <a:bodyPr/>
          <a:lstStyle/>
          <a:p>
            <a:r>
              <a:rPr lang="nl-NL"/>
              <a:t>Workshop intervisie Oss</a:t>
            </a:r>
          </a:p>
        </p:txBody>
      </p:sp>
      <p:sp>
        <p:nvSpPr>
          <p:cNvPr id="5" name="Tijdelijke aanduiding voor dianummer 4">
            <a:extLst>
              <a:ext uri="{FF2B5EF4-FFF2-40B4-BE49-F238E27FC236}">
                <a16:creationId xmlns:a16="http://schemas.microsoft.com/office/drawing/2014/main" id="{067771F1-95F6-9E76-B5CD-970303D543DF}"/>
              </a:ext>
            </a:extLst>
          </p:cNvPr>
          <p:cNvSpPr>
            <a:spLocks noGrp="1"/>
          </p:cNvSpPr>
          <p:nvPr>
            <p:ph type="sldNum" sz="quarter" idx="12"/>
          </p:nvPr>
        </p:nvSpPr>
        <p:spPr/>
        <p:txBody>
          <a:bodyPr/>
          <a:lstStyle/>
          <a:p>
            <a:fld id="{07851981-90F1-B648-962A-2B86F320EE95}" type="slidenum">
              <a:rPr lang="nl-NL" smtClean="0"/>
              <a:t>‹nr.›</a:t>
            </a:fld>
            <a:endParaRPr lang="nl-NL"/>
          </a:p>
        </p:txBody>
      </p:sp>
    </p:spTree>
    <p:extLst>
      <p:ext uri="{BB962C8B-B14F-4D97-AF65-F5344CB8AC3E}">
        <p14:creationId xmlns:p14="http://schemas.microsoft.com/office/powerpoint/2010/main" val="31740169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1537471-3C16-F1FB-6D20-623B97EA18D0}"/>
              </a:ext>
            </a:extLst>
          </p:cNvPr>
          <p:cNvSpPr>
            <a:spLocks noGrp="1"/>
          </p:cNvSpPr>
          <p:nvPr>
            <p:ph type="dt" sz="half" idx="10"/>
          </p:nvPr>
        </p:nvSpPr>
        <p:spPr/>
        <p:txBody>
          <a:bodyPr/>
          <a:lstStyle/>
          <a:p>
            <a:endParaRPr lang="nl-NL"/>
          </a:p>
        </p:txBody>
      </p:sp>
      <p:sp>
        <p:nvSpPr>
          <p:cNvPr id="3" name="Tijdelijke aanduiding voor voettekst 2">
            <a:extLst>
              <a:ext uri="{FF2B5EF4-FFF2-40B4-BE49-F238E27FC236}">
                <a16:creationId xmlns:a16="http://schemas.microsoft.com/office/drawing/2014/main" id="{67700C07-0B63-4EAB-03BF-A998CB71D7B5}"/>
              </a:ext>
            </a:extLst>
          </p:cNvPr>
          <p:cNvSpPr>
            <a:spLocks noGrp="1"/>
          </p:cNvSpPr>
          <p:nvPr>
            <p:ph type="ftr" sz="quarter" idx="11"/>
          </p:nvPr>
        </p:nvSpPr>
        <p:spPr/>
        <p:txBody>
          <a:bodyPr/>
          <a:lstStyle/>
          <a:p>
            <a:r>
              <a:rPr lang="nl-NL"/>
              <a:t>Workshop intervisie Oss</a:t>
            </a:r>
          </a:p>
        </p:txBody>
      </p:sp>
      <p:sp>
        <p:nvSpPr>
          <p:cNvPr id="4" name="Tijdelijke aanduiding voor dianummer 3">
            <a:extLst>
              <a:ext uri="{FF2B5EF4-FFF2-40B4-BE49-F238E27FC236}">
                <a16:creationId xmlns:a16="http://schemas.microsoft.com/office/drawing/2014/main" id="{B9C25045-39FA-31DC-CBA4-A0C5D58935FC}"/>
              </a:ext>
            </a:extLst>
          </p:cNvPr>
          <p:cNvSpPr>
            <a:spLocks noGrp="1"/>
          </p:cNvSpPr>
          <p:nvPr>
            <p:ph type="sldNum" sz="quarter" idx="12"/>
          </p:nvPr>
        </p:nvSpPr>
        <p:spPr/>
        <p:txBody>
          <a:bodyPr/>
          <a:lstStyle/>
          <a:p>
            <a:fld id="{07851981-90F1-B648-962A-2B86F320EE95}" type="slidenum">
              <a:rPr lang="nl-NL" smtClean="0"/>
              <a:t>‹nr.›</a:t>
            </a:fld>
            <a:endParaRPr lang="nl-NL"/>
          </a:p>
        </p:txBody>
      </p:sp>
    </p:spTree>
    <p:extLst>
      <p:ext uri="{BB962C8B-B14F-4D97-AF65-F5344CB8AC3E}">
        <p14:creationId xmlns:p14="http://schemas.microsoft.com/office/powerpoint/2010/main" val="24814042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96993D-60D1-E697-AACB-4F7FCC14983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D9D510BF-ADEA-0578-DE5C-7AB428D661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B56B507A-3A61-DDB9-F152-27BC6D8C4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629386A5-F84D-9156-28D8-E3047A8A0627}"/>
              </a:ext>
            </a:extLst>
          </p:cNvPr>
          <p:cNvSpPr>
            <a:spLocks noGrp="1"/>
          </p:cNvSpPr>
          <p:nvPr>
            <p:ph type="dt" sz="half" idx="10"/>
          </p:nvPr>
        </p:nvSpPr>
        <p:spPr/>
        <p:txBody>
          <a:bodyPr/>
          <a:lstStyle/>
          <a:p>
            <a:endParaRPr lang="nl-NL"/>
          </a:p>
        </p:txBody>
      </p:sp>
      <p:sp>
        <p:nvSpPr>
          <p:cNvPr id="6" name="Tijdelijke aanduiding voor voettekst 5">
            <a:extLst>
              <a:ext uri="{FF2B5EF4-FFF2-40B4-BE49-F238E27FC236}">
                <a16:creationId xmlns:a16="http://schemas.microsoft.com/office/drawing/2014/main" id="{CCD280C0-DBD5-5104-1DB9-9618B0D591C3}"/>
              </a:ext>
            </a:extLst>
          </p:cNvPr>
          <p:cNvSpPr>
            <a:spLocks noGrp="1"/>
          </p:cNvSpPr>
          <p:nvPr>
            <p:ph type="ftr" sz="quarter" idx="11"/>
          </p:nvPr>
        </p:nvSpPr>
        <p:spPr/>
        <p:txBody>
          <a:bodyPr/>
          <a:lstStyle/>
          <a:p>
            <a:r>
              <a:rPr lang="nl-NL"/>
              <a:t>Workshop intervisie Oss</a:t>
            </a:r>
          </a:p>
        </p:txBody>
      </p:sp>
      <p:sp>
        <p:nvSpPr>
          <p:cNvPr id="7" name="Tijdelijke aanduiding voor dianummer 6">
            <a:extLst>
              <a:ext uri="{FF2B5EF4-FFF2-40B4-BE49-F238E27FC236}">
                <a16:creationId xmlns:a16="http://schemas.microsoft.com/office/drawing/2014/main" id="{A0FCB2CA-8CE8-0384-E4A2-C171F7017EBD}"/>
              </a:ext>
            </a:extLst>
          </p:cNvPr>
          <p:cNvSpPr>
            <a:spLocks noGrp="1"/>
          </p:cNvSpPr>
          <p:nvPr>
            <p:ph type="sldNum" sz="quarter" idx="12"/>
          </p:nvPr>
        </p:nvSpPr>
        <p:spPr/>
        <p:txBody>
          <a:bodyPr/>
          <a:lstStyle/>
          <a:p>
            <a:fld id="{07851981-90F1-B648-962A-2B86F320EE95}" type="slidenum">
              <a:rPr lang="nl-NL" smtClean="0"/>
              <a:t>‹nr.›</a:t>
            </a:fld>
            <a:endParaRPr lang="nl-NL"/>
          </a:p>
        </p:txBody>
      </p:sp>
    </p:spTree>
    <p:extLst>
      <p:ext uri="{BB962C8B-B14F-4D97-AF65-F5344CB8AC3E}">
        <p14:creationId xmlns:p14="http://schemas.microsoft.com/office/powerpoint/2010/main" val="14222875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9A664D-3BF1-0227-5415-0345998B9EF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1BCCB0E3-F606-17BE-8A50-4F14797947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64E68C89-743A-A2AD-5FCE-5028652E85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A5FD439-1D2F-B721-9800-5DBE53C4F843}"/>
              </a:ext>
            </a:extLst>
          </p:cNvPr>
          <p:cNvSpPr>
            <a:spLocks noGrp="1"/>
          </p:cNvSpPr>
          <p:nvPr>
            <p:ph type="dt" sz="half" idx="10"/>
          </p:nvPr>
        </p:nvSpPr>
        <p:spPr/>
        <p:txBody>
          <a:bodyPr/>
          <a:lstStyle/>
          <a:p>
            <a:endParaRPr lang="nl-NL"/>
          </a:p>
        </p:txBody>
      </p:sp>
      <p:sp>
        <p:nvSpPr>
          <p:cNvPr id="6" name="Tijdelijke aanduiding voor voettekst 5">
            <a:extLst>
              <a:ext uri="{FF2B5EF4-FFF2-40B4-BE49-F238E27FC236}">
                <a16:creationId xmlns:a16="http://schemas.microsoft.com/office/drawing/2014/main" id="{F0071603-63EE-B0FB-A71F-0DFEDC56BBC5}"/>
              </a:ext>
            </a:extLst>
          </p:cNvPr>
          <p:cNvSpPr>
            <a:spLocks noGrp="1"/>
          </p:cNvSpPr>
          <p:nvPr>
            <p:ph type="ftr" sz="quarter" idx="11"/>
          </p:nvPr>
        </p:nvSpPr>
        <p:spPr/>
        <p:txBody>
          <a:bodyPr/>
          <a:lstStyle/>
          <a:p>
            <a:r>
              <a:rPr lang="nl-NL"/>
              <a:t>Workshop intervisie Oss</a:t>
            </a:r>
          </a:p>
        </p:txBody>
      </p:sp>
      <p:sp>
        <p:nvSpPr>
          <p:cNvPr id="7" name="Tijdelijke aanduiding voor dianummer 6">
            <a:extLst>
              <a:ext uri="{FF2B5EF4-FFF2-40B4-BE49-F238E27FC236}">
                <a16:creationId xmlns:a16="http://schemas.microsoft.com/office/drawing/2014/main" id="{7F7853F3-D6DF-CD0D-9387-6E594C504F83}"/>
              </a:ext>
            </a:extLst>
          </p:cNvPr>
          <p:cNvSpPr>
            <a:spLocks noGrp="1"/>
          </p:cNvSpPr>
          <p:nvPr>
            <p:ph type="sldNum" sz="quarter" idx="12"/>
          </p:nvPr>
        </p:nvSpPr>
        <p:spPr/>
        <p:txBody>
          <a:bodyPr/>
          <a:lstStyle/>
          <a:p>
            <a:fld id="{07851981-90F1-B648-962A-2B86F320EE95}" type="slidenum">
              <a:rPr lang="nl-NL" smtClean="0"/>
              <a:t>‹nr.›</a:t>
            </a:fld>
            <a:endParaRPr lang="nl-NL"/>
          </a:p>
        </p:txBody>
      </p:sp>
    </p:spTree>
    <p:extLst>
      <p:ext uri="{BB962C8B-B14F-4D97-AF65-F5344CB8AC3E}">
        <p14:creationId xmlns:p14="http://schemas.microsoft.com/office/powerpoint/2010/main" val="6283476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43A73A-010C-00F3-7A4A-CBB95B1A1D7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4E87227-C853-D517-3334-AC99508A6AE9}"/>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5F18AC4-AF99-F8C0-147B-C47A0D010990}"/>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0B315D03-9795-EE86-0FEF-3D49D7FE6341}"/>
              </a:ext>
            </a:extLst>
          </p:cNvPr>
          <p:cNvSpPr>
            <a:spLocks noGrp="1"/>
          </p:cNvSpPr>
          <p:nvPr>
            <p:ph type="ftr" sz="quarter" idx="11"/>
          </p:nvPr>
        </p:nvSpPr>
        <p:spPr/>
        <p:txBody>
          <a:bodyPr/>
          <a:lstStyle/>
          <a:p>
            <a:r>
              <a:rPr lang="nl-NL"/>
              <a:t>Workshop intervisie Oss</a:t>
            </a:r>
          </a:p>
        </p:txBody>
      </p:sp>
      <p:sp>
        <p:nvSpPr>
          <p:cNvPr id="6" name="Tijdelijke aanduiding voor dianummer 5">
            <a:extLst>
              <a:ext uri="{FF2B5EF4-FFF2-40B4-BE49-F238E27FC236}">
                <a16:creationId xmlns:a16="http://schemas.microsoft.com/office/drawing/2014/main" id="{89D666D7-0C59-4BF6-D269-7900050879CF}"/>
              </a:ext>
            </a:extLst>
          </p:cNvPr>
          <p:cNvSpPr>
            <a:spLocks noGrp="1"/>
          </p:cNvSpPr>
          <p:nvPr>
            <p:ph type="sldNum" sz="quarter" idx="12"/>
          </p:nvPr>
        </p:nvSpPr>
        <p:spPr/>
        <p:txBody>
          <a:bodyPr/>
          <a:lstStyle/>
          <a:p>
            <a:fld id="{07851981-90F1-B648-962A-2B86F320EE95}" type="slidenum">
              <a:rPr lang="nl-NL" smtClean="0"/>
              <a:t>‹nr.›</a:t>
            </a:fld>
            <a:endParaRPr lang="nl-NL"/>
          </a:p>
        </p:txBody>
      </p:sp>
    </p:spTree>
    <p:extLst>
      <p:ext uri="{BB962C8B-B14F-4D97-AF65-F5344CB8AC3E}">
        <p14:creationId xmlns:p14="http://schemas.microsoft.com/office/powerpoint/2010/main" val="22030676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7B7ECEB4-2B5A-A510-513F-F6268CE58B3D}"/>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66D61B50-1C8A-4022-0512-FD6F6F340122}"/>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993B253-610A-46E3-C571-A96BD69D5D63}"/>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22654657-065B-BA19-6670-FFE4FB802D92}"/>
              </a:ext>
            </a:extLst>
          </p:cNvPr>
          <p:cNvSpPr>
            <a:spLocks noGrp="1"/>
          </p:cNvSpPr>
          <p:nvPr>
            <p:ph type="ftr" sz="quarter" idx="11"/>
          </p:nvPr>
        </p:nvSpPr>
        <p:spPr/>
        <p:txBody>
          <a:bodyPr/>
          <a:lstStyle/>
          <a:p>
            <a:r>
              <a:rPr lang="nl-NL"/>
              <a:t>Workshop intervisie Oss</a:t>
            </a:r>
          </a:p>
        </p:txBody>
      </p:sp>
      <p:sp>
        <p:nvSpPr>
          <p:cNvPr id="6" name="Tijdelijke aanduiding voor dianummer 5">
            <a:extLst>
              <a:ext uri="{FF2B5EF4-FFF2-40B4-BE49-F238E27FC236}">
                <a16:creationId xmlns:a16="http://schemas.microsoft.com/office/drawing/2014/main" id="{6827B04C-59B3-939A-4345-9D3E86435D8B}"/>
              </a:ext>
            </a:extLst>
          </p:cNvPr>
          <p:cNvSpPr>
            <a:spLocks noGrp="1"/>
          </p:cNvSpPr>
          <p:nvPr>
            <p:ph type="sldNum" sz="quarter" idx="12"/>
          </p:nvPr>
        </p:nvSpPr>
        <p:spPr/>
        <p:txBody>
          <a:bodyPr/>
          <a:lstStyle/>
          <a:p>
            <a:fld id="{07851981-90F1-B648-962A-2B86F320EE95}" type="slidenum">
              <a:rPr lang="nl-NL" smtClean="0"/>
              <a:t>‹nr.›</a:t>
            </a:fld>
            <a:endParaRPr lang="nl-NL"/>
          </a:p>
        </p:txBody>
      </p:sp>
    </p:spTree>
    <p:extLst>
      <p:ext uri="{BB962C8B-B14F-4D97-AF65-F5344CB8AC3E}">
        <p14:creationId xmlns:p14="http://schemas.microsoft.com/office/powerpoint/2010/main" val="4275306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Afbeelding 6"/>
          <p:cNvPicPr>
            <a:picLocks noChangeAspect="1"/>
          </p:cNvPicPr>
          <p:nvPr userDrawn="1"/>
        </p:nvPicPr>
        <p:blipFill>
          <a:blip r:embed="rId14"/>
          <a:srcRect/>
          <a:stretch>
            <a:fillRect/>
          </a:stretch>
        </p:blipFill>
        <p:spPr bwMode="auto">
          <a:xfrm>
            <a:off x="0" y="-79375"/>
            <a:ext cx="12265025" cy="6858000"/>
          </a:xfrm>
          <a:prstGeom prst="rect">
            <a:avLst/>
          </a:prstGeom>
          <a:noFill/>
          <a:ln w="9525">
            <a:noFill/>
            <a:miter lim="800000"/>
            <a:headEnd/>
            <a:tailEnd/>
          </a:ln>
        </p:spPr>
      </p:pic>
      <p:sp>
        <p:nvSpPr>
          <p:cNvPr id="1027" name="Title Placeholder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l-NL"/>
              <a:t>Klik om stijl te bewerken</a:t>
            </a:r>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nl-NL"/>
              <a:t>Workshop intervisie Oss</a:t>
            </a:r>
            <a:endParaRPr lang="nl-NL" dirty="0"/>
          </a:p>
        </p:txBody>
      </p:sp>
      <p:sp>
        <p:nvSpPr>
          <p:cNvPr id="2" name="Tijdelijke aanduiding voor tekst 1">
            <a:extLst>
              <a:ext uri="{FF2B5EF4-FFF2-40B4-BE49-F238E27FC236}">
                <a16:creationId xmlns:a16="http://schemas.microsoft.com/office/drawing/2014/main" id="{919FBA15-2520-85CE-C6F8-84EE33C9C5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cSld>
  <p:clrMap bg1="lt1" tx1="dk1" bg2="lt2" tx2="dk2" accent1="accent1" accent2="accent2" accent3="accent3" accent4="accent4" accent5="accent5" accent6="accent6" hlink="hlink" folHlink="folHlink"/>
  <p:sldLayoutIdLst>
    <p:sldLayoutId id="2147483683"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719" r:id="rId12"/>
  </p:sldLayoutIdLst>
  <p:hf sldNum="0" hdr="0" dt="0"/>
  <p:txStyles>
    <p:titleStyle>
      <a:lvl1pPr algn="l" rtl="0" eaLnBrk="0" fontAlgn="base" hangingPunct="0">
        <a:lnSpc>
          <a:spcPct val="90000"/>
        </a:lnSpc>
        <a:spcBef>
          <a:spcPct val="0"/>
        </a:spcBef>
        <a:spcAft>
          <a:spcPct val="0"/>
        </a:spcAft>
        <a:defRPr sz="4400" kern="1200">
          <a:solidFill>
            <a:srgbClr val="F88044"/>
          </a:solidFill>
          <a:latin typeface="Lucida Sans" panose="020B0602040502020204" pitchFamily="34" charset="0"/>
          <a:ea typeface="Lucida Sans" pitchFamily="34" charset="0"/>
          <a:cs typeface="Lucida Sans" panose="020B0602040502020204" pitchFamily="34" charset="0"/>
        </a:defRPr>
      </a:lvl1pPr>
      <a:lvl2pPr algn="l" rtl="0" eaLnBrk="0" fontAlgn="base" hangingPunct="0">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2pPr>
      <a:lvl3pPr algn="l" rtl="0" eaLnBrk="0" fontAlgn="base" hangingPunct="0">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3pPr>
      <a:lvl4pPr algn="l" rtl="0" eaLnBrk="0" fontAlgn="base" hangingPunct="0">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4pPr>
      <a:lvl5pPr algn="l" rtl="0" eaLnBrk="0" fontAlgn="base" hangingPunct="0">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5pPr>
      <a:lvl6pPr marL="457200" algn="l" rtl="0" fontAlgn="base">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6pPr>
      <a:lvl7pPr marL="914400" algn="l" rtl="0" fontAlgn="base">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7pPr>
      <a:lvl8pPr marL="1371600" algn="l" rtl="0" fontAlgn="base">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8pPr>
      <a:lvl9pPr marL="1828800" algn="l" rtl="0" fontAlgn="base">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9pPr>
    </p:titleStyle>
    <p:bodyStyle>
      <a:lvl1pPr marL="228600" indent="-228600" algn="l" rtl="0" eaLnBrk="0" fontAlgn="base" hangingPunct="0">
        <a:lnSpc>
          <a:spcPct val="90000"/>
        </a:lnSpc>
        <a:spcBef>
          <a:spcPts val="1000"/>
        </a:spcBef>
        <a:spcAft>
          <a:spcPct val="0"/>
        </a:spcAft>
        <a:buFontTx/>
        <a:buBlip>
          <a:blip r:embed="rId15"/>
        </a:buBlip>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Tx/>
        <a:buBlip>
          <a:blip r:embed="rId15"/>
        </a:buBlip>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Tx/>
        <a:buBlip>
          <a:blip r:embed="rId15"/>
        </a:buBlip>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Tx/>
        <a:buBlip>
          <a:blip r:embed="rId15"/>
        </a:buBlip>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Tx/>
        <a:buBlip>
          <a:blip r:embed="rId15"/>
        </a:buBlip>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Afbeelding 6"/>
          <p:cNvPicPr>
            <a:picLocks noChangeAspect="1"/>
          </p:cNvPicPr>
          <p:nvPr userDrawn="1"/>
        </p:nvPicPr>
        <p:blipFill>
          <a:blip r:embed="rId13"/>
          <a:srcRect/>
          <a:stretch>
            <a:fillRect/>
          </a:stretch>
        </p:blipFill>
        <p:spPr bwMode="auto">
          <a:xfrm>
            <a:off x="0" y="-79375"/>
            <a:ext cx="12265025" cy="6858000"/>
          </a:xfrm>
          <a:prstGeom prst="rect">
            <a:avLst/>
          </a:prstGeom>
          <a:noFill/>
          <a:ln w="9525">
            <a:noFill/>
            <a:miter lim="800000"/>
            <a:headEnd/>
            <a:tailEnd/>
          </a:ln>
        </p:spPr>
      </p:pic>
      <p:sp>
        <p:nvSpPr>
          <p:cNvPr id="1027" name="Title Placeholder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l-NL"/>
              <a:t>Klik om stijl te bewerken</a:t>
            </a:r>
            <a:endParaRPr lang="en-US"/>
          </a:p>
        </p:txBody>
      </p:sp>
      <p:sp>
        <p:nvSpPr>
          <p:cNvPr id="1028" name="Text Placeholder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endParaRPr lang="nl-N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nl-NL"/>
              <a:t>Workshop intervisie Oss</a:t>
            </a:r>
            <a:endParaRPr lang="nl-NL"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EC29091-965C-4B20-BC85-2065F4E82884}" type="slidenum">
              <a:rPr lang="nl-NL"/>
              <a:pPr>
                <a:defRPr/>
              </a:pPr>
              <a:t>‹nr.›</a:t>
            </a:fld>
            <a:endParaRPr lang="nl-NL"/>
          </a:p>
        </p:txBody>
      </p:sp>
    </p:spTree>
    <p:extLst>
      <p:ext uri="{BB962C8B-B14F-4D97-AF65-F5344CB8AC3E}">
        <p14:creationId xmlns:p14="http://schemas.microsoft.com/office/powerpoint/2010/main" val="2062230026"/>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hf sldNum="0" hdr="0" dt="0"/>
  <p:txStyles>
    <p:titleStyle>
      <a:lvl1pPr algn="l" rtl="0" eaLnBrk="0" fontAlgn="base" hangingPunct="0">
        <a:lnSpc>
          <a:spcPct val="90000"/>
        </a:lnSpc>
        <a:spcBef>
          <a:spcPct val="0"/>
        </a:spcBef>
        <a:spcAft>
          <a:spcPct val="0"/>
        </a:spcAft>
        <a:defRPr sz="4400" kern="1200">
          <a:solidFill>
            <a:srgbClr val="F88044"/>
          </a:solidFill>
          <a:latin typeface="Lucida Sans" panose="020B0602040502020204" pitchFamily="34" charset="0"/>
          <a:ea typeface="Lucida Sans" pitchFamily="34" charset="0"/>
          <a:cs typeface="Lucida Sans" panose="020B0602040502020204" pitchFamily="34" charset="0"/>
        </a:defRPr>
      </a:lvl1pPr>
      <a:lvl2pPr algn="l" rtl="0" eaLnBrk="0" fontAlgn="base" hangingPunct="0">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2pPr>
      <a:lvl3pPr algn="l" rtl="0" eaLnBrk="0" fontAlgn="base" hangingPunct="0">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3pPr>
      <a:lvl4pPr algn="l" rtl="0" eaLnBrk="0" fontAlgn="base" hangingPunct="0">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4pPr>
      <a:lvl5pPr algn="l" rtl="0" eaLnBrk="0" fontAlgn="base" hangingPunct="0">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5pPr>
      <a:lvl6pPr marL="457200" algn="l" rtl="0" fontAlgn="base">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6pPr>
      <a:lvl7pPr marL="914400" algn="l" rtl="0" fontAlgn="base">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7pPr>
      <a:lvl8pPr marL="1371600" algn="l" rtl="0" fontAlgn="base">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8pPr>
      <a:lvl9pPr marL="1828800" algn="l" rtl="0" fontAlgn="base">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29FA3A8-3278-24F0-2038-5E8713609C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5E29DD2E-3DE4-8942-A549-665D9621E4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36BC271-FB6A-6172-7C9E-7550C5D85B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nl-NL"/>
          </a:p>
        </p:txBody>
      </p:sp>
      <p:sp>
        <p:nvSpPr>
          <p:cNvPr id="5" name="Tijdelijke aanduiding voor voettekst 4">
            <a:extLst>
              <a:ext uri="{FF2B5EF4-FFF2-40B4-BE49-F238E27FC236}">
                <a16:creationId xmlns:a16="http://schemas.microsoft.com/office/drawing/2014/main" id="{FAEACCEF-D435-AC3D-A418-3EDD399DB5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nl-NL"/>
              <a:t>Workshop intervisie Oss</a:t>
            </a:r>
          </a:p>
        </p:txBody>
      </p:sp>
      <p:sp>
        <p:nvSpPr>
          <p:cNvPr id="6" name="Tijdelijke aanduiding voor dianummer 5">
            <a:extLst>
              <a:ext uri="{FF2B5EF4-FFF2-40B4-BE49-F238E27FC236}">
                <a16:creationId xmlns:a16="http://schemas.microsoft.com/office/drawing/2014/main" id="{CC4D6E07-F69C-3B2A-59E4-30A9304A3C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851981-90F1-B648-962A-2B86F320EE95}" type="slidenum">
              <a:rPr lang="nl-NL" smtClean="0"/>
              <a:t>‹nr.›</a:t>
            </a:fld>
            <a:endParaRPr lang="nl-NL"/>
          </a:p>
        </p:txBody>
      </p:sp>
    </p:spTree>
    <p:extLst>
      <p:ext uri="{BB962C8B-B14F-4D97-AF65-F5344CB8AC3E}">
        <p14:creationId xmlns:p14="http://schemas.microsoft.com/office/powerpoint/2010/main" val="193945556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hyperlink" Target="https://adoc.pub/intervisie-schatkist.html"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DD137-36AB-CCED-EA51-C049AF4080E3}"/>
            </a:ext>
          </a:extLst>
        </p:cNvPr>
        <p:cNvGrpSpPr/>
        <p:nvPr/>
      </p:nvGrpSpPr>
      <p:grpSpPr>
        <a:xfrm>
          <a:off x="0" y="0"/>
          <a:ext cx="0" cy="0"/>
          <a:chOff x="0" y="0"/>
          <a:chExt cx="0" cy="0"/>
        </a:xfrm>
      </p:grpSpPr>
      <p:sp>
        <p:nvSpPr>
          <p:cNvPr id="15361" name="Titel 3">
            <a:extLst>
              <a:ext uri="{FF2B5EF4-FFF2-40B4-BE49-F238E27FC236}">
                <a16:creationId xmlns:a16="http://schemas.microsoft.com/office/drawing/2014/main" id="{046D112A-A305-91E0-AF4A-61E5EDF87C3B}"/>
              </a:ext>
            </a:extLst>
          </p:cNvPr>
          <p:cNvSpPr>
            <a:spLocks noGrp="1"/>
          </p:cNvSpPr>
          <p:nvPr>
            <p:ph type="ctrTitle"/>
          </p:nvPr>
        </p:nvSpPr>
        <p:spPr>
          <a:xfrm>
            <a:off x="6249988" y="1817688"/>
            <a:ext cx="5827712" cy="942975"/>
          </a:xfrm>
        </p:spPr>
        <p:txBody>
          <a:bodyPr/>
          <a:lstStyle/>
          <a:p>
            <a:pPr algn="r" eaLnBrk="1" hangingPunct="1"/>
            <a:r>
              <a:rPr lang="en-GB" sz="3600"/>
              <a:t>Workshop Intervisie</a:t>
            </a:r>
            <a:br>
              <a:rPr lang="en-GB" sz="3600"/>
            </a:br>
            <a:r>
              <a:rPr lang="en-GB" sz="2400"/>
              <a:t>20-06-2026 Oss </a:t>
            </a:r>
            <a:br>
              <a:rPr lang="en-GB" sz="3600" dirty="0">
                <a:latin typeface="Impact" pitchFamily="34" charset="0"/>
              </a:rPr>
            </a:br>
            <a:br>
              <a:rPr lang="en-GB" sz="3600" dirty="0">
                <a:latin typeface="Impact" pitchFamily="34" charset="0"/>
              </a:rPr>
            </a:br>
            <a:endParaRPr lang="en-GB" sz="3600" dirty="0">
              <a:latin typeface="Impact" pitchFamily="34" charset="0"/>
            </a:endParaRPr>
          </a:p>
        </p:txBody>
      </p:sp>
      <p:sp>
        <p:nvSpPr>
          <p:cNvPr id="2" name="Tijdelijke aanduiding voor voettekst 1">
            <a:extLst>
              <a:ext uri="{FF2B5EF4-FFF2-40B4-BE49-F238E27FC236}">
                <a16:creationId xmlns:a16="http://schemas.microsoft.com/office/drawing/2014/main" id="{CAF3E503-C1AF-DA71-DD0E-B4D0E7AE5F84}"/>
              </a:ext>
            </a:extLst>
          </p:cNvPr>
          <p:cNvSpPr>
            <a:spLocks noGrp="1"/>
          </p:cNvSpPr>
          <p:nvPr>
            <p:ph type="ftr" sz="quarter" idx="4294967295"/>
          </p:nvPr>
        </p:nvSpPr>
        <p:spPr>
          <a:xfrm>
            <a:off x="4038600" y="6356350"/>
            <a:ext cx="4114800" cy="365125"/>
          </a:xfrm>
        </p:spPr>
        <p:txBody>
          <a:bodyPr/>
          <a:lstStyle/>
          <a:p>
            <a:pPr>
              <a:defRPr/>
            </a:pPr>
            <a:r>
              <a:rPr lang="en-US"/>
              <a:t>Workshop intervisie Oss</a:t>
            </a:r>
            <a:endParaRPr lang="en-US" dirty="0"/>
          </a:p>
        </p:txBody>
      </p:sp>
      <p:pic>
        <p:nvPicPr>
          <p:cNvPr id="5" name="Afbeelding 4">
            <a:extLst>
              <a:ext uri="{FF2B5EF4-FFF2-40B4-BE49-F238E27FC236}">
                <a16:creationId xmlns:a16="http://schemas.microsoft.com/office/drawing/2014/main" id="{ABFDAB46-B6C0-2C05-74F5-3F9ADDD90212}"/>
              </a:ext>
            </a:extLst>
          </p:cNvPr>
          <p:cNvPicPr>
            <a:picLocks noChangeAspect="1"/>
          </p:cNvPicPr>
          <p:nvPr/>
        </p:nvPicPr>
        <p:blipFill>
          <a:blip r:embed="rId3"/>
          <a:stretch>
            <a:fillRect/>
          </a:stretch>
        </p:blipFill>
        <p:spPr>
          <a:xfrm>
            <a:off x="10343717" y="1815697"/>
            <a:ext cx="1155989" cy="1703099"/>
          </a:xfrm>
          <a:prstGeom prst="rect">
            <a:avLst/>
          </a:prstGeom>
        </p:spPr>
      </p:pic>
      <p:sp>
        <p:nvSpPr>
          <p:cNvPr id="6" name="Tekstvak 5">
            <a:extLst>
              <a:ext uri="{FF2B5EF4-FFF2-40B4-BE49-F238E27FC236}">
                <a16:creationId xmlns:a16="http://schemas.microsoft.com/office/drawing/2014/main" id="{700A36E7-54DB-4FE5-74DD-570191D176D5}"/>
              </a:ext>
            </a:extLst>
          </p:cNvPr>
          <p:cNvSpPr txBox="1"/>
          <p:nvPr/>
        </p:nvSpPr>
        <p:spPr>
          <a:xfrm>
            <a:off x="10408589" y="3661788"/>
            <a:ext cx="1026243" cy="307777"/>
          </a:xfrm>
          <a:prstGeom prst="rect">
            <a:avLst/>
          </a:prstGeom>
          <a:noFill/>
        </p:spPr>
        <p:txBody>
          <a:bodyPr wrap="none" rtlCol="0">
            <a:spAutoFit/>
          </a:bodyPr>
          <a:lstStyle/>
          <a:p>
            <a:r>
              <a:rPr lang="nl-NL" sz="1400" dirty="0">
                <a:latin typeface="Calibri" panose="020F0502020204030204" pitchFamily="34" charset="0"/>
                <a:cs typeface="Calibri" panose="020F0502020204030204" pitchFamily="34" charset="0"/>
              </a:rPr>
              <a:t>Emiel Smits</a:t>
            </a:r>
          </a:p>
        </p:txBody>
      </p:sp>
      <p:sp>
        <p:nvSpPr>
          <p:cNvPr id="7" name="Tekstvak 6">
            <a:extLst>
              <a:ext uri="{FF2B5EF4-FFF2-40B4-BE49-F238E27FC236}">
                <a16:creationId xmlns:a16="http://schemas.microsoft.com/office/drawing/2014/main" id="{B6DF50AD-1D48-EA31-4B98-481438059719}"/>
              </a:ext>
            </a:extLst>
          </p:cNvPr>
          <p:cNvSpPr txBox="1"/>
          <p:nvPr/>
        </p:nvSpPr>
        <p:spPr>
          <a:xfrm>
            <a:off x="8749564" y="3661788"/>
            <a:ext cx="828560" cy="307777"/>
          </a:xfrm>
          <a:prstGeom prst="rect">
            <a:avLst/>
          </a:prstGeom>
          <a:noFill/>
        </p:spPr>
        <p:txBody>
          <a:bodyPr wrap="square" rtlCol="0">
            <a:spAutoFit/>
          </a:bodyPr>
          <a:lstStyle/>
          <a:p>
            <a:r>
              <a:rPr lang="nl-NL" sz="1400" dirty="0">
                <a:latin typeface="Calibri" panose="020F0502020204030204" pitchFamily="34" charset="0"/>
                <a:cs typeface="Calibri" panose="020F0502020204030204" pitchFamily="34" charset="0"/>
              </a:rPr>
              <a:t>Rob Kool</a:t>
            </a:r>
          </a:p>
        </p:txBody>
      </p:sp>
      <p:pic>
        <p:nvPicPr>
          <p:cNvPr id="8" name="Afbeelding 7">
            <a:extLst>
              <a:ext uri="{FF2B5EF4-FFF2-40B4-BE49-F238E27FC236}">
                <a16:creationId xmlns:a16="http://schemas.microsoft.com/office/drawing/2014/main" id="{C1925115-BD32-3478-7DE2-1F99CF1F779C}"/>
              </a:ext>
            </a:extLst>
          </p:cNvPr>
          <p:cNvPicPr>
            <a:picLocks noChangeAspect="1"/>
          </p:cNvPicPr>
          <p:nvPr/>
        </p:nvPicPr>
        <p:blipFill>
          <a:blip r:embed="rId4"/>
          <a:stretch>
            <a:fillRect/>
          </a:stretch>
        </p:blipFill>
        <p:spPr>
          <a:xfrm>
            <a:off x="8711314" y="1815697"/>
            <a:ext cx="1136510" cy="1703099"/>
          </a:xfrm>
          <a:prstGeom prst="rect">
            <a:avLst/>
          </a:prstGeom>
        </p:spPr>
      </p:pic>
      <p:sp>
        <p:nvSpPr>
          <p:cNvPr id="10" name="Tekstvak 9">
            <a:extLst>
              <a:ext uri="{FF2B5EF4-FFF2-40B4-BE49-F238E27FC236}">
                <a16:creationId xmlns:a16="http://schemas.microsoft.com/office/drawing/2014/main" id="{8ED3787B-3035-E523-B06A-3ADAEE73F9B3}"/>
              </a:ext>
            </a:extLst>
          </p:cNvPr>
          <p:cNvSpPr txBox="1"/>
          <p:nvPr/>
        </p:nvSpPr>
        <p:spPr>
          <a:xfrm>
            <a:off x="3067439" y="2984050"/>
            <a:ext cx="6134876" cy="553998"/>
          </a:xfrm>
          <a:prstGeom prst="rect">
            <a:avLst/>
          </a:prstGeom>
          <a:noFill/>
        </p:spPr>
        <p:txBody>
          <a:bodyPr wrap="square">
            <a:spAutoFit/>
          </a:bodyPr>
          <a:lstStyle/>
          <a:p>
            <a:r>
              <a:rPr lang="en-GB" sz="1800" dirty="0"/>
              <a:t>Workshop </a:t>
            </a:r>
            <a:r>
              <a:rPr lang="en-GB" sz="1800" dirty="0" err="1"/>
              <a:t>Intervisie</a:t>
            </a:r>
            <a:br>
              <a:rPr lang="en-GB" sz="1800" dirty="0"/>
            </a:br>
            <a:r>
              <a:rPr lang="en-GB" sz="1200" dirty="0"/>
              <a:t>20-06-2026 Oss </a:t>
            </a:r>
            <a:endParaRPr lang="nl-NL" dirty="0"/>
          </a:p>
        </p:txBody>
      </p:sp>
      <p:sp>
        <p:nvSpPr>
          <p:cNvPr id="4" name="Tekstvak 3">
            <a:extLst>
              <a:ext uri="{FF2B5EF4-FFF2-40B4-BE49-F238E27FC236}">
                <a16:creationId xmlns:a16="http://schemas.microsoft.com/office/drawing/2014/main" id="{82C48198-BA7C-5345-BF83-F486746149AE}"/>
              </a:ext>
            </a:extLst>
          </p:cNvPr>
          <p:cNvSpPr txBox="1"/>
          <p:nvPr/>
        </p:nvSpPr>
        <p:spPr>
          <a:xfrm>
            <a:off x="8623235" y="6079351"/>
            <a:ext cx="1312667" cy="276999"/>
          </a:xfrm>
          <a:prstGeom prst="rect">
            <a:avLst/>
          </a:prstGeom>
          <a:noFill/>
        </p:spPr>
        <p:txBody>
          <a:bodyPr wrap="none" rtlCol="0">
            <a:spAutoFit/>
          </a:bodyPr>
          <a:lstStyle/>
          <a:p>
            <a:r>
              <a:rPr lang="nl-NL" sz="1200" dirty="0">
                <a:latin typeface="Calibri" panose="020F0502020204030204" pitchFamily="34" charset="0"/>
                <a:cs typeface="Calibri" panose="020F0502020204030204" pitchFamily="34" charset="0"/>
              </a:rPr>
              <a:t>Kim Noordermeer</a:t>
            </a:r>
          </a:p>
        </p:txBody>
      </p:sp>
      <p:sp>
        <p:nvSpPr>
          <p:cNvPr id="9" name="Rechthoek 8">
            <a:extLst>
              <a:ext uri="{FF2B5EF4-FFF2-40B4-BE49-F238E27FC236}">
                <a16:creationId xmlns:a16="http://schemas.microsoft.com/office/drawing/2014/main" id="{3EEBF703-2B97-C278-D066-81492736E8D9}"/>
              </a:ext>
            </a:extLst>
          </p:cNvPr>
          <p:cNvSpPr/>
          <p:nvPr/>
        </p:nvSpPr>
        <p:spPr>
          <a:xfrm>
            <a:off x="8708462" y="4276930"/>
            <a:ext cx="1142214" cy="1692416"/>
          </a:xfrm>
          <a:prstGeom prst="rect">
            <a:avLst/>
          </a:prstGeom>
          <a:blipFill>
            <a:blip r:embed="rId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10">
            <a:extLst>
              <a:ext uri="{FF2B5EF4-FFF2-40B4-BE49-F238E27FC236}">
                <a16:creationId xmlns:a16="http://schemas.microsoft.com/office/drawing/2014/main" id="{AB72290D-2700-4BD1-E870-60CADAD6C147}"/>
              </a:ext>
            </a:extLst>
          </p:cNvPr>
          <p:cNvSpPr/>
          <p:nvPr/>
        </p:nvSpPr>
        <p:spPr>
          <a:xfrm rot="1113058">
            <a:off x="1100317" y="831907"/>
            <a:ext cx="5464632" cy="923330"/>
          </a:xfrm>
          <a:prstGeom prst="rect">
            <a:avLst/>
          </a:prstGeom>
          <a:noFill/>
        </p:spPr>
        <p:txBody>
          <a:bodyPr wrap="square" lIns="91440" tIns="45720" rIns="91440" bIns="45720">
            <a:spAutoFit/>
          </a:bodyPr>
          <a:lstStyle/>
          <a:p>
            <a:pPr algn="ctr"/>
            <a:r>
              <a:rPr lang="nl-NL"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Welkom</a:t>
            </a:r>
          </a:p>
        </p:txBody>
      </p:sp>
    </p:spTree>
    <p:extLst>
      <p:ext uri="{BB962C8B-B14F-4D97-AF65-F5344CB8AC3E}">
        <p14:creationId xmlns:p14="http://schemas.microsoft.com/office/powerpoint/2010/main" val="1855489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146AB6-83B8-B95C-8C0D-E50EBA454444}"/>
              </a:ext>
            </a:extLst>
          </p:cNvPr>
          <p:cNvSpPr>
            <a:spLocks noGrp="1"/>
          </p:cNvSpPr>
          <p:nvPr>
            <p:ph type="title"/>
          </p:nvPr>
        </p:nvSpPr>
        <p:spPr>
          <a:xfrm>
            <a:off x="838200" y="365126"/>
            <a:ext cx="9374945" cy="886900"/>
          </a:xfrm>
        </p:spPr>
        <p:txBody>
          <a:bodyPr/>
          <a:lstStyle/>
          <a:p>
            <a:pPr algn="ctr"/>
            <a:r>
              <a:rPr lang="nl-NL" dirty="0"/>
              <a:t>Veiligheid</a:t>
            </a:r>
          </a:p>
        </p:txBody>
      </p:sp>
      <p:sp>
        <p:nvSpPr>
          <p:cNvPr id="3" name="Tijdelijke aanduiding voor voettekst 2">
            <a:extLst>
              <a:ext uri="{FF2B5EF4-FFF2-40B4-BE49-F238E27FC236}">
                <a16:creationId xmlns:a16="http://schemas.microsoft.com/office/drawing/2014/main" id="{52C26A17-7D9B-43AE-6CBB-D2A04FEEC665}"/>
              </a:ext>
            </a:extLst>
          </p:cNvPr>
          <p:cNvSpPr>
            <a:spLocks noGrp="1"/>
          </p:cNvSpPr>
          <p:nvPr>
            <p:ph type="ftr" sz="quarter" idx="11"/>
          </p:nvPr>
        </p:nvSpPr>
        <p:spPr/>
        <p:txBody>
          <a:bodyPr/>
          <a:lstStyle/>
          <a:p>
            <a:pPr>
              <a:defRPr/>
            </a:pPr>
            <a:r>
              <a:rPr lang="nl-NL"/>
              <a:t>Workshop intervisie Oss</a:t>
            </a:r>
          </a:p>
        </p:txBody>
      </p:sp>
      <p:sp>
        <p:nvSpPr>
          <p:cNvPr id="5" name="Tekstvak 4">
            <a:extLst>
              <a:ext uri="{FF2B5EF4-FFF2-40B4-BE49-F238E27FC236}">
                <a16:creationId xmlns:a16="http://schemas.microsoft.com/office/drawing/2014/main" id="{5DC8562F-F992-0281-A797-5BCFEB3520D1}"/>
              </a:ext>
            </a:extLst>
          </p:cNvPr>
          <p:cNvSpPr txBox="1"/>
          <p:nvPr/>
        </p:nvSpPr>
        <p:spPr>
          <a:xfrm>
            <a:off x="723900" y="1997839"/>
            <a:ext cx="5783580" cy="2862322"/>
          </a:xfrm>
          <a:prstGeom prst="rect">
            <a:avLst/>
          </a:prstGeom>
          <a:noFill/>
        </p:spPr>
        <p:txBody>
          <a:bodyPr wrap="square" rtlCol="0">
            <a:spAutoFit/>
          </a:bodyPr>
          <a:lstStyle/>
          <a:p>
            <a:r>
              <a:rPr lang="nl-NL" sz="3600" dirty="0">
                <a:latin typeface="+mn-lt"/>
              </a:rPr>
              <a:t>Vluchtwegen</a:t>
            </a:r>
          </a:p>
          <a:p>
            <a:r>
              <a:rPr lang="nl-NL" sz="3600" dirty="0">
                <a:latin typeface="+mn-lt"/>
              </a:rPr>
              <a:t>Blusmiddelen</a:t>
            </a:r>
          </a:p>
          <a:p>
            <a:r>
              <a:rPr lang="nl-NL" sz="3600" dirty="0">
                <a:latin typeface="+mn-lt"/>
              </a:rPr>
              <a:t>EHBO / AED</a:t>
            </a:r>
          </a:p>
          <a:p>
            <a:r>
              <a:rPr lang="nl-NL" sz="3600" dirty="0">
                <a:latin typeface="+mn-lt"/>
              </a:rPr>
              <a:t>Verzamelplaats</a:t>
            </a:r>
          </a:p>
          <a:p>
            <a:r>
              <a:rPr lang="nl-NL" sz="3600" dirty="0">
                <a:latin typeface="+mn-lt"/>
              </a:rPr>
              <a:t>Sociale veiligheid</a:t>
            </a:r>
          </a:p>
        </p:txBody>
      </p:sp>
      <p:pic>
        <p:nvPicPr>
          <p:cNvPr id="7" name="Afbeelding 6">
            <a:extLst>
              <a:ext uri="{FF2B5EF4-FFF2-40B4-BE49-F238E27FC236}">
                <a16:creationId xmlns:a16="http://schemas.microsoft.com/office/drawing/2014/main" id="{1264BEA3-9DEF-4511-317E-27AED5611ADB}"/>
              </a:ext>
            </a:extLst>
          </p:cNvPr>
          <p:cNvPicPr>
            <a:picLocks noChangeAspect="1"/>
          </p:cNvPicPr>
          <p:nvPr/>
        </p:nvPicPr>
        <p:blipFill>
          <a:blip r:embed="rId3"/>
          <a:srcRect t="42441" r="38787"/>
          <a:stretch>
            <a:fillRect/>
          </a:stretch>
        </p:blipFill>
        <p:spPr>
          <a:xfrm rot="16200000">
            <a:off x="5401699" y="632117"/>
            <a:ext cx="4772882" cy="6344142"/>
          </a:xfrm>
          <a:prstGeom prst="rect">
            <a:avLst/>
          </a:prstGeom>
        </p:spPr>
      </p:pic>
      <p:cxnSp>
        <p:nvCxnSpPr>
          <p:cNvPr id="12" name="Rechte verbindingslijn met pijl 11">
            <a:extLst>
              <a:ext uri="{FF2B5EF4-FFF2-40B4-BE49-F238E27FC236}">
                <a16:creationId xmlns:a16="http://schemas.microsoft.com/office/drawing/2014/main" id="{6834A50F-0DFB-3212-4F98-6912A4FDA407}"/>
              </a:ext>
            </a:extLst>
          </p:cNvPr>
          <p:cNvCxnSpPr>
            <a:cxnSpLocks/>
          </p:cNvCxnSpPr>
          <p:nvPr/>
        </p:nvCxnSpPr>
        <p:spPr>
          <a:xfrm flipH="1" flipV="1">
            <a:off x="5563518" y="4263528"/>
            <a:ext cx="1399142" cy="41184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3" name="Tekstvak 12">
            <a:extLst>
              <a:ext uri="{FF2B5EF4-FFF2-40B4-BE49-F238E27FC236}">
                <a16:creationId xmlns:a16="http://schemas.microsoft.com/office/drawing/2014/main" id="{4059BB98-AA24-CE65-7270-8773D13DEACB}"/>
              </a:ext>
            </a:extLst>
          </p:cNvPr>
          <p:cNvSpPr txBox="1"/>
          <p:nvPr/>
        </p:nvSpPr>
        <p:spPr>
          <a:xfrm>
            <a:off x="4652881" y="3894196"/>
            <a:ext cx="2104223" cy="369332"/>
          </a:xfrm>
          <a:prstGeom prst="rect">
            <a:avLst/>
          </a:prstGeom>
          <a:noFill/>
        </p:spPr>
        <p:txBody>
          <a:bodyPr wrap="square" rtlCol="0">
            <a:spAutoFit/>
          </a:bodyPr>
          <a:lstStyle/>
          <a:p>
            <a:r>
              <a:rPr lang="nl-NL" dirty="0"/>
              <a:t>Verzamelplaats</a:t>
            </a:r>
          </a:p>
        </p:txBody>
      </p:sp>
    </p:spTree>
    <p:extLst>
      <p:ext uri="{BB962C8B-B14F-4D97-AF65-F5344CB8AC3E}">
        <p14:creationId xmlns:p14="http://schemas.microsoft.com/office/powerpoint/2010/main" val="3826203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 calcmode="lin" valueType="num">
                                      <p:cBhvr>
                                        <p:cTn id="21"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23"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24" dur="1000"/>
                                        <p:tgtEl>
                                          <p:spTgt spid="5">
                                            <p:txEl>
                                              <p:pRg st="0" end="0"/>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 calcmode="lin" valueType="num">
                                      <p:cBhvr>
                                        <p:cTn id="27"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28"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29"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30" dur="1000"/>
                                        <p:tgtEl>
                                          <p:spTgt spid="5">
                                            <p:txEl>
                                              <p:pRg st="1" end="1"/>
                                            </p:txEl>
                                          </p:spTgt>
                                        </p:tgtEl>
                                      </p:cBhvr>
                                    </p:animEffect>
                                  </p:childTnLst>
                                </p:cTn>
                              </p:par>
                              <p:par>
                                <p:cTn id="31" presetID="31" presetClass="entr" presetSubtype="0" fill="hold" nodeType="with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anim calcmode="lin" valueType="num">
                                      <p:cBhvr>
                                        <p:cTn id="33"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34"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35"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36" dur="1000"/>
                                        <p:tgtEl>
                                          <p:spTgt spid="5">
                                            <p:txEl>
                                              <p:pRg st="2" end="2"/>
                                            </p:txEl>
                                          </p:spTgt>
                                        </p:tgtEl>
                                      </p:cBhvr>
                                    </p:animEffect>
                                  </p:childTnLst>
                                </p:cTn>
                              </p:par>
                              <p:par>
                                <p:cTn id="37" presetID="31" presetClass="entr" presetSubtype="0" fill="hold" nodeType="withEffect">
                                  <p:stCondLst>
                                    <p:cond delay="0"/>
                                  </p:stCondLst>
                                  <p:childTnLst>
                                    <p:set>
                                      <p:cBhvr>
                                        <p:cTn id="38" dur="1" fill="hold">
                                          <p:stCondLst>
                                            <p:cond delay="0"/>
                                          </p:stCondLst>
                                        </p:cTn>
                                        <p:tgtEl>
                                          <p:spTgt spid="5">
                                            <p:txEl>
                                              <p:pRg st="3" end="3"/>
                                            </p:txEl>
                                          </p:spTgt>
                                        </p:tgtEl>
                                        <p:attrNameLst>
                                          <p:attrName>style.visibility</p:attrName>
                                        </p:attrNameLst>
                                      </p:cBhvr>
                                      <p:to>
                                        <p:strVal val="visible"/>
                                      </p:to>
                                    </p:set>
                                    <p:anim calcmode="lin" valueType="num">
                                      <p:cBhvr>
                                        <p:cTn id="39" dur="1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5">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5">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5">
                                            <p:txEl>
                                              <p:pRg st="3" end="3"/>
                                            </p:txEl>
                                          </p:spTgt>
                                        </p:tgtEl>
                                      </p:cBhvr>
                                    </p:animEffect>
                                  </p:childTnLst>
                                </p:cTn>
                              </p:par>
                              <p:par>
                                <p:cTn id="43" presetID="31" presetClass="entr" presetSubtype="0" fill="hold" nodeType="withEffect">
                                  <p:stCondLst>
                                    <p:cond delay="0"/>
                                  </p:stCondLst>
                                  <p:childTnLst>
                                    <p:set>
                                      <p:cBhvr>
                                        <p:cTn id="44" dur="1" fill="hold">
                                          <p:stCondLst>
                                            <p:cond delay="0"/>
                                          </p:stCondLst>
                                        </p:cTn>
                                        <p:tgtEl>
                                          <p:spTgt spid="5">
                                            <p:txEl>
                                              <p:pRg st="4" end="4"/>
                                            </p:txEl>
                                          </p:spTgt>
                                        </p:tgtEl>
                                        <p:attrNameLst>
                                          <p:attrName>style.visibility</p:attrName>
                                        </p:attrNameLst>
                                      </p:cBhvr>
                                      <p:to>
                                        <p:strVal val="visible"/>
                                      </p:to>
                                    </p:set>
                                    <p:anim calcmode="lin" valueType="num">
                                      <p:cBhvr>
                                        <p:cTn id="45" dur="1000" fill="hold"/>
                                        <p:tgtEl>
                                          <p:spTgt spid="5">
                                            <p:txEl>
                                              <p:pRg st="4" end="4"/>
                                            </p:txEl>
                                          </p:spTgt>
                                        </p:tgtEl>
                                        <p:attrNameLst>
                                          <p:attrName>ppt_w</p:attrName>
                                        </p:attrNameLst>
                                      </p:cBhvr>
                                      <p:tavLst>
                                        <p:tav tm="0">
                                          <p:val>
                                            <p:fltVal val="0"/>
                                          </p:val>
                                        </p:tav>
                                        <p:tav tm="100000">
                                          <p:val>
                                            <p:strVal val="#ppt_w"/>
                                          </p:val>
                                        </p:tav>
                                      </p:tavLst>
                                    </p:anim>
                                    <p:anim calcmode="lin" valueType="num">
                                      <p:cBhvr>
                                        <p:cTn id="46" dur="1000" fill="hold"/>
                                        <p:tgtEl>
                                          <p:spTgt spid="5">
                                            <p:txEl>
                                              <p:pRg st="4" end="4"/>
                                            </p:txEl>
                                          </p:spTgt>
                                        </p:tgtEl>
                                        <p:attrNameLst>
                                          <p:attrName>ppt_h</p:attrName>
                                        </p:attrNameLst>
                                      </p:cBhvr>
                                      <p:tavLst>
                                        <p:tav tm="0">
                                          <p:val>
                                            <p:fltVal val="0"/>
                                          </p:val>
                                        </p:tav>
                                        <p:tav tm="100000">
                                          <p:val>
                                            <p:strVal val="#ppt_h"/>
                                          </p:val>
                                        </p:tav>
                                      </p:tavLst>
                                    </p:anim>
                                    <p:anim calcmode="lin" valueType="num">
                                      <p:cBhvr>
                                        <p:cTn id="47" dur="1000" fill="hold"/>
                                        <p:tgtEl>
                                          <p:spTgt spid="5">
                                            <p:txEl>
                                              <p:pRg st="4" end="4"/>
                                            </p:txEl>
                                          </p:spTgt>
                                        </p:tgtEl>
                                        <p:attrNameLst>
                                          <p:attrName>style.rotation</p:attrName>
                                        </p:attrNameLst>
                                      </p:cBhvr>
                                      <p:tavLst>
                                        <p:tav tm="0">
                                          <p:val>
                                            <p:fltVal val="90"/>
                                          </p:val>
                                        </p:tav>
                                        <p:tav tm="100000">
                                          <p:val>
                                            <p:fltVal val="0"/>
                                          </p:val>
                                        </p:tav>
                                      </p:tavLst>
                                    </p:anim>
                                    <p:animEffect transition="in" filter="fade">
                                      <p:cBhvr>
                                        <p:cTn id="48"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DE4702-133E-FB89-C4E8-40C4D4BEFB0A}"/>
              </a:ext>
            </a:extLst>
          </p:cNvPr>
          <p:cNvSpPr>
            <a:spLocks noGrp="1"/>
          </p:cNvSpPr>
          <p:nvPr>
            <p:ph type="title"/>
          </p:nvPr>
        </p:nvSpPr>
        <p:spPr/>
        <p:txBody>
          <a:bodyPr/>
          <a:lstStyle/>
          <a:p>
            <a:r>
              <a:rPr lang="nl-NL" dirty="0"/>
              <a:t>Omgangsnormen</a:t>
            </a:r>
          </a:p>
        </p:txBody>
      </p:sp>
      <p:sp>
        <p:nvSpPr>
          <p:cNvPr id="3" name="Tijdelijke aanduiding voor inhoud 2">
            <a:extLst>
              <a:ext uri="{FF2B5EF4-FFF2-40B4-BE49-F238E27FC236}">
                <a16:creationId xmlns:a16="http://schemas.microsoft.com/office/drawing/2014/main" id="{AFBB52C9-0513-13DA-2A1A-87F0BFB4987D}"/>
              </a:ext>
            </a:extLst>
          </p:cNvPr>
          <p:cNvSpPr>
            <a:spLocks noGrp="1"/>
          </p:cNvSpPr>
          <p:nvPr>
            <p:ph idx="1"/>
          </p:nvPr>
        </p:nvSpPr>
        <p:spPr>
          <a:xfrm>
            <a:off x="838200" y="1690689"/>
            <a:ext cx="10515600" cy="4207192"/>
          </a:xfrm>
        </p:spPr>
        <p:txBody>
          <a:bodyPr>
            <a:normAutofit/>
          </a:bodyPr>
          <a:lstStyle/>
          <a:p>
            <a:r>
              <a:rPr lang="nl-NL" dirty="0"/>
              <a:t>NOB-leden respecteren hun mede-sporter en diens persoonlijke levenssfeer en houden rekening met diens levensbeschouwelijke en culturele identiteit.</a:t>
            </a:r>
          </a:p>
          <a:p>
            <a:r>
              <a:rPr lang="nl-NL" dirty="0"/>
              <a:t>NOB-leden discrimineren niemand vanwege leeftijd, geslacht, huidskleur, ras, seksuele geaardheid, beroep, mentale toestand of handicap, religie of politieke overtuiging.</a:t>
            </a:r>
          </a:p>
          <a:p>
            <a:r>
              <a:rPr lang="nl-NL" dirty="0"/>
              <a:t>NOB-leden onthouden zich van uitlatingen en gedragingen met een discriminerend of anderszins beledigend karakter, alsmede van uitlatingen en gedragingen waarvan zij kunnen of behoren te weten dat deze voor een derde schadelijk zijn.            </a:t>
            </a:r>
          </a:p>
          <a:p>
            <a:pPr>
              <a:buFont typeface="Arial" panose="020B0604020202020204" pitchFamily="34" charset="0"/>
              <a:buChar char="•"/>
            </a:pPr>
            <a:endParaRPr lang="nl-NL" dirty="0"/>
          </a:p>
        </p:txBody>
      </p:sp>
      <p:sp>
        <p:nvSpPr>
          <p:cNvPr id="4" name="Tekstvak 3">
            <a:extLst>
              <a:ext uri="{FF2B5EF4-FFF2-40B4-BE49-F238E27FC236}">
                <a16:creationId xmlns:a16="http://schemas.microsoft.com/office/drawing/2014/main" id="{57C99164-F807-1DDA-7DEC-A0E9A9945B86}"/>
              </a:ext>
            </a:extLst>
          </p:cNvPr>
          <p:cNvSpPr txBox="1"/>
          <p:nvPr/>
        </p:nvSpPr>
        <p:spPr>
          <a:xfrm rot="21112287">
            <a:off x="8130539" y="5741173"/>
            <a:ext cx="3268980" cy="523220"/>
          </a:xfrm>
          <a:prstGeom prst="rect">
            <a:avLst/>
          </a:prstGeom>
          <a:noFill/>
        </p:spPr>
        <p:txBody>
          <a:bodyPr wrap="square" rtlCol="0">
            <a:spAutoFit/>
          </a:bodyPr>
          <a:lstStyle/>
          <a:p>
            <a:r>
              <a:rPr lang="nl-NL" sz="2800" dirty="0">
                <a:latin typeface="Forte Forward" pitchFamily="2" charset="77"/>
                <a:cs typeface="Forte Forward" pitchFamily="2" charset="77"/>
              </a:rPr>
              <a:t>Sociale veiligheid</a:t>
            </a:r>
            <a:endParaRPr lang="nl-NL" sz="2800" dirty="0"/>
          </a:p>
        </p:txBody>
      </p:sp>
      <p:sp>
        <p:nvSpPr>
          <p:cNvPr id="5" name="Tekstvak 4">
            <a:extLst>
              <a:ext uri="{FF2B5EF4-FFF2-40B4-BE49-F238E27FC236}">
                <a16:creationId xmlns:a16="http://schemas.microsoft.com/office/drawing/2014/main" id="{0809EF31-0CE6-A89D-9314-062A606316C0}"/>
              </a:ext>
            </a:extLst>
          </p:cNvPr>
          <p:cNvSpPr txBox="1"/>
          <p:nvPr/>
        </p:nvSpPr>
        <p:spPr>
          <a:xfrm rot="20914122">
            <a:off x="541019" y="766295"/>
            <a:ext cx="3489960" cy="523220"/>
          </a:xfrm>
          <a:prstGeom prst="rect">
            <a:avLst/>
          </a:prstGeom>
          <a:noFill/>
        </p:spPr>
        <p:txBody>
          <a:bodyPr wrap="square" rtlCol="0">
            <a:spAutoFit/>
          </a:bodyPr>
          <a:lstStyle/>
          <a:p>
            <a:r>
              <a:rPr lang="nl-NL" sz="2800" dirty="0">
                <a:latin typeface="Forte Forward" pitchFamily="2" charset="77"/>
                <a:cs typeface="Forte Forward" pitchFamily="2" charset="77"/>
              </a:rPr>
              <a:t>Juist bij intervisie</a:t>
            </a:r>
            <a:endParaRPr lang="nl-NL" sz="2800" dirty="0"/>
          </a:p>
        </p:txBody>
      </p:sp>
    </p:spTree>
    <p:extLst>
      <p:ext uri="{BB962C8B-B14F-4D97-AF65-F5344CB8AC3E}">
        <p14:creationId xmlns:p14="http://schemas.microsoft.com/office/powerpoint/2010/main" val="1843045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DE91CF-7563-D1BA-4518-30E3915B181D}"/>
              </a:ext>
            </a:extLst>
          </p:cNvPr>
          <p:cNvSpPr>
            <a:spLocks noGrp="1"/>
          </p:cNvSpPr>
          <p:nvPr>
            <p:ph type="title"/>
          </p:nvPr>
        </p:nvSpPr>
        <p:spPr>
          <a:xfrm>
            <a:off x="831850" y="637642"/>
            <a:ext cx="10897306" cy="856180"/>
          </a:xfrm>
        </p:spPr>
        <p:txBody>
          <a:bodyPr/>
          <a:lstStyle/>
          <a:p>
            <a:r>
              <a:rPr lang="nl-NL" sz="4400" dirty="0"/>
              <a:t>Leerdoel workshop intervisie</a:t>
            </a:r>
          </a:p>
        </p:txBody>
      </p:sp>
      <p:sp>
        <p:nvSpPr>
          <p:cNvPr id="3" name="Tijdelijke aanduiding voor tekst 2">
            <a:extLst>
              <a:ext uri="{FF2B5EF4-FFF2-40B4-BE49-F238E27FC236}">
                <a16:creationId xmlns:a16="http://schemas.microsoft.com/office/drawing/2014/main" id="{D70D514F-B8E0-0986-16A9-B579B274BBF1}"/>
              </a:ext>
            </a:extLst>
          </p:cNvPr>
          <p:cNvSpPr>
            <a:spLocks noGrp="1"/>
          </p:cNvSpPr>
          <p:nvPr>
            <p:ph type="body" idx="1"/>
          </p:nvPr>
        </p:nvSpPr>
        <p:spPr>
          <a:xfrm>
            <a:off x="831850" y="2071397"/>
            <a:ext cx="10515600" cy="4018254"/>
          </a:xfrm>
        </p:spPr>
        <p:txBody>
          <a:bodyPr>
            <a:normAutofit/>
          </a:bodyPr>
          <a:lstStyle/>
          <a:p>
            <a:r>
              <a:rPr lang="nl-NL" sz="3200" dirty="0">
                <a:solidFill>
                  <a:schemeClr val="tx1"/>
                </a:solidFill>
              </a:rPr>
              <a:t>Aan het einde van deze workshop bespreekt / implementeert de instructeur het gebruik van intervisie “elementen” gericht op de duiksport binnen werkgroepen, instructeur teams en besturen van de eigen vereniging en treedt daarbij op als deskundige.</a:t>
            </a:r>
          </a:p>
        </p:txBody>
      </p:sp>
      <p:sp>
        <p:nvSpPr>
          <p:cNvPr id="4" name="Tijdelijke aanduiding voor voettekst 3">
            <a:extLst>
              <a:ext uri="{FF2B5EF4-FFF2-40B4-BE49-F238E27FC236}">
                <a16:creationId xmlns:a16="http://schemas.microsoft.com/office/drawing/2014/main" id="{1B926E18-0A7F-54A5-871C-10E2DC91BDA9}"/>
              </a:ext>
            </a:extLst>
          </p:cNvPr>
          <p:cNvSpPr>
            <a:spLocks noGrp="1"/>
          </p:cNvSpPr>
          <p:nvPr>
            <p:ph type="ftr" sz="quarter" idx="11"/>
          </p:nvPr>
        </p:nvSpPr>
        <p:spPr/>
        <p:txBody>
          <a:bodyPr/>
          <a:lstStyle/>
          <a:p>
            <a:pPr>
              <a:defRPr/>
            </a:pPr>
            <a:r>
              <a:rPr lang="nl-NL"/>
              <a:t>Workshop intervisie Oss</a:t>
            </a:r>
          </a:p>
        </p:txBody>
      </p:sp>
    </p:spTree>
    <p:extLst>
      <p:ext uri="{BB962C8B-B14F-4D97-AF65-F5344CB8AC3E}">
        <p14:creationId xmlns:p14="http://schemas.microsoft.com/office/powerpoint/2010/main" val="1940605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6D819E-85FA-F7F3-3092-79687979F139}"/>
              </a:ext>
            </a:extLst>
          </p:cNvPr>
          <p:cNvSpPr>
            <a:spLocks noGrp="1"/>
          </p:cNvSpPr>
          <p:nvPr>
            <p:ph type="title"/>
          </p:nvPr>
        </p:nvSpPr>
        <p:spPr>
          <a:xfrm>
            <a:off x="838200" y="768350"/>
            <a:ext cx="10515600" cy="904875"/>
          </a:xfrm>
        </p:spPr>
        <p:txBody>
          <a:bodyPr/>
          <a:lstStyle/>
          <a:p>
            <a:r>
              <a:rPr lang="nl-NL" sz="4400" dirty="0"/>
              <a:t>Kennismaking</a:t>
            </a:r>
          </a:p>
        </p:txBody>
      </p:sp>
      <p:sp>
        <p:nvSpPr>
          <p:cNvPr id="3" name="Tijdelijke aanduiding voor tekst 2">
            <a:extLst>
              <a:ext uri="{FF2B5EF4-FFF2-40B4-BE49-F238E27FC236}">
                <a16:creationId xmlns:a16="http://schemas.microsoft.com/office/drawing/2014/main" id="{29AD0EA2-95BF-D41E-FA97-1313BCEB066F}"/>
              </a:ext>
            </a:extLst>
          </p:cNvPr>
          <p:cNvSpPr>
            <a:spLocks noGrp="1"/>
          </p:cNvSpPr>
          <p:nvPr>
            <p:ph type="body" idx="1"/>
          </p:nvPr>
        </p:nvSpPr>
        <p:spPr>
          <a:xfrm>
            <a:off x="838200" y="2128485"/>
            <a:ext cx="10515600" cy="3441891"/>
          </a:xfrm>
        </p:spPr>
        <p:txBody>
          <a:bodyPr>
            <a:noAutofit/>
          </a:bodyPr>
          <a:lstStyle/>
          <a:p>
            <a:pPr marL="571500" indent="-571500">
              <a:buBlip>
                <a:blip r:embed="rId3"/>
              </a:buBlip>
            </a:pPr>
            <a:r>
              <a:rPr lang="nl-NL" sz="3200" dirty="0">
                <a:solidFill>
                  <a:schemeClr val="tx1"/>
                </a:solidFill>
              </a:rPr>
              <a:t>Naam en duikervaring, duikvereniging.</a:t>
            </a:r>
          </a:p>
          <a:p>
            <a:pPr marL="571500" indent="-571500">
              <a:buBlip>
                <a:blip r:embed="rId3"/>
              </a:buBlip>
            </a:pPr>
            <a:r>
              <a:rPr lang="nl-NL" sz="3200" dirty="0">
                <a:solidFill>
                  <a:schemeClr val="tx1"/>
                </a:solidFill>
              </a:rPr>
              <a:t>Relatie, ervaring of wens met intervisie gesprekstechnieken.</a:t>
            </a:r>
          </a:p>
          <a:p>
            <a:pPr marL="571500" indent="-571500">
              <a:buBlip>
                <a:blip r:embed="rId3"/>
              </a:buBlip>
            </a:pPr>
            <a:r>
              <a:rPr lang="nl-NL" sz="3200" dirty="0">
                <a:solidFill>
                  <a:schemeClr val="tx1"/>
                </a:solidFill>
              </a:rPr>
              <a:t>Welk leerdoel heb je meegenomen.</a:t>
            </a:r>
          </a:p>
          <a:p>
            <a:pPr marL="571500" indent="-571500">
              <a:buBlip>
                <a:blip r:embed="rId3"/>
              </a:buBlip>
            </a:pPr>
            <a:r>
              <a:rPr lang="nl-NL" sz="3200" dirty="0">
                <a:solidFill>
                  <a:schemeClr val="tx1"/>
                </a:solidFill>
              </a:rPr>
              <a:t>Wat neem je mee en wat kom je halen in deze workshop</a:t>
            </a:r>
          </a:p>
        </p:txBody>
      </p:sp>
      <p:sp>
        <p:nvSpPr>
          <p:cNvPr id="4" name="Tijdelijke aanduiding voor voettekst 3">
            <a:extLst>
              <a:ext uri="{FF2B5EF4-FFF2-40B4-BE49-F238E27FC236}">
                <a16:creationId xmlns:a16="http://schemas.microsoft.com/office/drawing/2014/main" id="{177B34CC-61D1-5F12-D08B-01B60E6F5CD6}"/>
              </a:ext>
            </a:extLst>
          </p:cNvPr>
          <p:cNvSpPr>
            <a:spLocks noGrp="1"/>
          </p:cNvSpPr>
          <p:nvPr>
            <p:ph type="ftr" sz="quarter" idx="11"/>
          </p:nvPr>
        </p:nvSpPr>
        <p:spPr/>
        <p:txBody>
          <a:bodyPr/>
          <a:lstStyle/>
          <a:p>
            <a:pPr>
              <a:defRPr/>
            </a:pPr>
            <a:r>
              <a:rPr lang="nl-NL"/>
              <a:t>Workshop intervisie Oss</a:t>
            </a:r>
          </a:p>
        </p:txBody>
      </p:sp>
    </p:spTree>
    <p:extLst>
      <p:ext uri="{BB962C8B-B14F-4D97-AF65-F5344CB8AC3E}">
        <p14:creationId xmlns:p14="http://schemas.microsoft.com/office/powerpoint/2010/main" val="4212453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354554-B09A-4CF1-BE8D-4573E615D91B}"/>
              </a:ext>
            </a:extLst>
          </p:cNvPr>
          <p:cNvSpPr>
            <a:spLocks noGrp="1"/>
          </p:cNvSpPr>
          <p:nvPr>
            <p:ph type="title"/>
          </p:nvPr>
        </p:nvSpPr>
        <p:spPr/>
        <p:txBody>
          <a:bodyPr/>
          <a:lstStyle/>
          <a:p>
            <a:r>
              <a:rPr lang="nl-NL" dirty="0"/>
              <a:t>Groepsindeling</a:t>
            </a:r>
          </a:p>
        </p:txBody>
      </p:sp>
      <p:graphicFrame>
        <p:nvGraphicFramePr>
          <p:cNvPr id="6" name="Tijdelijke aanduiding voor inhoud 5">
            <a:extLst>
              <a:ext uri="{FF2B5EF4-FFF2-40B4-BE49-F238E27FC236}">
                <a16:creationId xmlns:a16="http://schemas.microsoft.com/office/drawing/2014/main" id="{C6C34E11-31DF-489F-AF72-9D62B715DF63}"/>
              </a:ext>
            </a:extLst>
          </p:cNvPr>
          <p:cNvGraphicFramePr>
            <a:graphicFrameLocks noGrp="1"/>
          </p:cNvGraphicFramePr>
          <p:nvPr>
            <p:ph idx="1"/>
            <p:extLst>
              <p:ext uri="{D42A27DB-BD31-4B8C-83A1-F6EECF244321}">
                <p14:modId xmlns:p14="http://schemas.microsoft.com/office/powerpoint/2010/main" val="3253569918"/>
              </p:ext>
            </p:extLst>
          </p:nvPr>
        </p:nvGraphicFramePr>
        <p:xfrm>
          <a:off x="1283516" y="1916698"/>
          <a:ext cx="9333312" cy="3517511"/>
        </p:xfrm>
        <a:graphic>
          <a:graphicData uri="http://schemas.openxmlformats.org/drawingml/2006/table">
            <a:tbl>
              <a:tblPr>
                <a:tableStyleId>{5C22544A-7EE6-4342-B048-85BDC9FD1C3A}</a:tableStyleId>
              </a:tblPr>
              <a:tblGrid>
                <a:gridCol w="3002997">
                  <a:extLst>
                    <a:ext uri="{9D8B030D-6E8A-4147-A177-3AD203B41FA5}">
                      <a16:colId xmlns:a16="http://schemas.microsoft.com/office/drawing/2014/main" val="4091828700"/>
                    </a:ext>
                  </a:extLst>
                </a:gridCol>
                <a:gridCol w="2886075">
                  <a:extLst>
                    <a:ext uri="{9D8B030D-6E8A-4147-A177-3AD203B41FA5}">
                      <a16:colId xmlns:a16="http://schemas.microsoft.com/office/drawing/2014/main" val="3694503071"/>
                    </a:ext>
                  </a:extLst>
                </a:gridCol>
                <a:gridCol w="3444240">
                  <a:extLst>
                    <a:ext uri="{9D8B030D-6E8A-4147-A177-3AD203B41FA5}">
                      <a16:colId xmlns:a16="http://schemas.microsoft.com/office/drawing/2014/main" val="1401176108"/>
                    </a:ext>
                  </a:extLst>
                </a:gridCol>
              </a:tblGrid>
              <a:tr h="387293">
                <a:tc>
                  <a:txBody>
                    <a:bodyPr/>
                    <a:lstStyle/>
                    <a:p>
                      <a:pPr algn="l" fontAlgn="b"/>
                      <a:r>
                        <a:rPr lang="nl-NL" sz="2400" u="none" strike="noStrike" dirty="0">
                          <a:effectLst/>
                          <a:highlight>
                            <a:srgbClr val="179EDA"/>
                          </a:highlight>
                        </a:rPr>
                        <a:t>Groep 1</a:t>
                      </a:r>
                      <a:endParaRPr lang="nl-NL" sz="2400" b="1" i="0" u="none" strike="noStrike" dirty="0">
                        <a:solidFill>
                          <a:srgbClr val="000000"/>
                        </a:solidFill>
                        <a:effectLst/>
                        <a:highlight>
                          <a:srgbClr val="179EDA"/>
                        </a:highlight>
                        <a:latin typeface="Calibri" panose="020F0502020204030204" pitchFamily="34" charset="0"/>
                      </a:endParaRPr>
                    </a:p>
                  </a:txBody>
                  <a:tcPr marL="7620" marR="7620" marT="7620" marB="0" anchor="b">
                    <a:solidFill>
                      <a:srgbClr val="179EDA"/>
                    </a:solidFill>
                  </a:tcPr>
                </a:tc>
                <a:tc>
                  <a:txBody>
                    <a:bodyPr/>
                    <a:lstStyle/>
                    <a:p>
                      <a:pPr algn="l" fontAlgn="b"/>
                      <a:r>
                        <a:rPr lang="nl-NL" sz="2400" u="none" strike="noStrike" dirty="0">
                          <a:effectLst/>
                          <a:highlight>
                            <a:srgbClr val="179EDA"/>
                          </a:highlight>
                        </a:rPr>
                        <a:t>Groep 2</a:t>
                      </a:r>
                      <a:endParaRPr lang="nl-NL" sz="2400" b="1" i="0" u="none" strike="noStrike" dirty="0">
                        <a:solidFill>
                          <a:srgbClr val="000000"/>
                        </a:solidFill>
                        <a:effectLst/>
                        <a:highlight>
                          <a:srgbClr val="179EDA"/>
                        </a:highlight>
                        <a:latin typeface="Calibri" panose="020F0502020204030204" pitchFamily="34" charset="0"/>
                      </a:endParaRPr>
                    </a:p>
                  </a:txBody>
                  <a:tcPr marL="7620" marR="7620" marT="7620" marB="0" anchor="b">
                    <a:solidFill>
                      <a:srgbClr val="179EDA"/>
                    </a:solidFill>
                  </a:tcPr>
                </a:tc>
                <a:tc>
                  <a:txBody>
                    <a:bodyPr/>
                    <a:lstStyle/>
                    <a:p>
                      <a:pPr algn="l" fontAlgn="b"/>
                      <a:r>
                        <a:rPr lang="nl-NL" sz="2400" u="none" strike="noStrike" dirty="0">
                          <a:effectLst/>
                          <a:highlight>
                            <a:srgbClr val="179EDA"/>
                          </a:highlight>
                        </a:rPr>
                        <a:t>Groep 3</a:t>
                      </a:r>
                      <a:endParaRPr lang="nl-NL" sz="2400" b="1" i="0" u="none" strike="noStrike" dirty="0">
                        <a:solidFill>
                          <a:srgbClr val="000000"/>
                        </a:solidFill>
                        <a:effectLst/>
                        <a:highlight>
                          <a:srgbClr val="179EDA"/>
                        </a:highlight>
                        <a:latin typeface="Calibri" panose="020F0502020204030204" pitchFamily="34" charset="0"/>
                      </a:endParaRPr>
                    </a:p>
                  </a:txBody>
                  <a:tcPr marL="7620" marR="7620" marT="7620" marB="0" anchor="b">
                    <a:solidFill>
                      <a:srgbClr val="179EDA"/>
                    </a:solidFill>
                  </a:tcPr>
                </a:tc>
                <a:extLst>
                  <a:ext uri="{0D108BD9-81ED-4DB2-BD59-A6C34878D82A}">
                    <a16:rowId xmlns:a16="http://schemas.microsoft.com/office/drawing/2014/main" val="573799260"/>
                  </a:ext>
                </a:extLst>
              </a:tr>
              <a:tr h="538662">
                <a:tc>
                  <a:txBody>
                    <a:bodyPr/>
                    <a:lstStyle/>
                    <a:p>
                      <a:pPr algn="l" fontAlgn="b">
                        <a:buNone/>
                      </a:pPr>
                      <a:r>
                        <a:rPr lang="nl-NL" sz="1600" b="0" i="0" u="none" strike="noStrike" dirty="0" err="1">
                          <a:solidFill>
                            <a:srgbClr val="000000"/>
                          </a:solidFill>
                          <a:effectLst/>
                          <a:latin typeface="Arial" panose="020B0604020202020204" pitchFamily="34" charset="0"/>
                          <a:cs typeface="Arial" panose="020B0604020202020204" pitchFamily="34" charset="0"/>
                        </a:rPr>
                        <a:t>Kristiaan</a:t>
                      </a:r>
                      <a:r>
                        <a:rPr lang="nl-NL" sz="1600" b="0" i="0" u="none" strike="noStrike" dirty="0">
                          <a:solidFill>
                            <a:srgbClr val="000000"/>
                          </a:solidFill>
                          <a:effectLst/>
                          <a:latin typeface="Arial" panose="020B0604020202020204" pitchFamily="34" charset="0"/>
                          <a:cs typeface="Arial" panose="020B0604020202020204" pitchFamily="34" charset="0"/>
                        </a:rPr>
                        <a:t> Slootmaekers</a:t>
                      </a:r>
                    </a:p>
                  </a:txBody>
                  <a:tcPr marL="9525" marR="9525" marT="9525" marB="0" anchor="b"/>
                </a:tc>
                <a:tc>
                  <a:txBody>
                    <a:bodyPr/>
                    <a:lstStyle/>
                    <a:p>
                      <a:pPr algn="l" fontAlgn="b">
                        <a:buNone/>
                      </a:pPr>
                      <a:r>
                        <a:rPr lang="nl-NL" sz="1600" b="0" i="0" u="none" strike="noStrike" dirty="0">
                          <a:solidFill>
                            <a:srgbClr val="000000"/>
                          </a:solidFill>
                          <a:effectLst/>
                          <a:latin typeface="Arial" panose="020B0604020202020204" pitchFamily="34" charset="0"/>
                          <a:cs typeface="Arial" panose="020B0604020202020204" pitchFamily="34" charset="0"/>
                        </a:rPr>
                        <a:t>Nico Knook</a:t>
                      </a:r>
                    </a:p>
                  </a:txBody>
                  <a:tcPr marL="9525" marR="9525" marT="9525"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nl-NL" sz="1600" b="0" i="0" u="none" strike="noStrike"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b" latinLnBrk="0" hangingPunct="1">
                        <a:lnSpc>
                          <a:spcPct val="100000"/>
                        </a:lnSpc>
                        <a:spcBef>
                          <a:spcPts val="0"/>
                        </a:spcBef>
                        <a:spcAft>
                          <a:spcPts val="0"/>
                        </a:spcAft>
                        <a:buClrTx/>
                        <a:buSzTx/>
                        <a:buFontTx/>
                        <a:buNone/>
                        <a:tabLst/>
                        <a:defRPr/>
                      </a:pPr>
                      <a:r>
                        <a:rPr lang="nl-NL" sz="1600" b="0" i="0" u="none" strike="noStrike" dirty="0">
                          <a:solidFill>
                            <a:srgbClr val="000000"/>
                          </a:solidFill>
                          <a:effectLst/>
                          <a:latin typeface="Arial" panose="020B0604020202020204" pitchFamily="34" charset="0"/>
                          <a:cs typeface="Arial" panose="020B0604020202020204" pitchFamily="34" charset="0"/>
                        </a:rPr>
                        <a:t>Eric </a:t>
                      </a:r>
                      <a:r>
                        <a:rPr lang="nl-NL" sz="1600" b="0" i="0" u="none" strike="noStrike" dirty="0" err="1">
                          <a:solidFill>
                            <a:srgbClr val="000000"/>
                          </a:solidFill>
                          <a:effectLst/>
                          <a:latin typeface="Arial" panose="020B0604020202020204" pitchFamily="34" charset="0"/>
                          <a:cs typeface="Arial" panose="020B0604020202020204" pitchFamily="34" charset="0"/>
                        </a:rPr>
                        <a:t>Wijsbeck</a:t>
                      </a:r>
                      <a:endParaRPr lang="nl-NL" sz="16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46535364"/>
                  </a:ext>
                </a:extLst>
              </a:tr>
              <a:tr h="600125">
                <a:tc>
                  <a:txBody>
                    <a:bodyPr/>
                    <a:lstStyle/>
                    <a:p>
                      <a:pPr algn="l" fontAlgn="b">
                        <a:buNone/>
                      </a:pPr>
                      <a:r>
                        <a:rPr lang="nl-NL" sz="1600" b="0" i="0" u="none" strike="noStrike" dirty="0">
                          <a:solidFill>
                            <a:srgbClr val="000000"/>
                          </a:solidFill>
                          <a:effectLst/>
                          <a:latin typeface="Arial" panose="020B0604020202020204" pitchFamily="34" charset="0"/>
                          <a:cs typeface="Arial" panose="020B0604020202020204" pitchFamily="34" charset="0"/>
                        </a:rPr>
                        <a:t>Patrick Dams</a:t>
                      </a:r>
                    </a:p>
                  </a:txBody>
                  <a:tcPr marL="9525" marR="9525" marT="9525"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nl-NL" sz="1600" b="0" i="0" u="none" strike="noStrike" dirty="0">
                          <a:solidFill>
                            <a:srgbClr val="000000"/>
                          </a:solidFill>
                          <a:effectLst/>
                          <a:latin typeface="Arial" panose="020B0604020202020204" pitchFamily="34" charset="0"/>
                          <a:cs typeface="Arial" panose="020B0604020202020204" pitchFamily="34" charset="0"/>
                        </a:rPr>
                        <a:t>Jaap </a:t>
                      </a:r>
                      <a:r>
                        <a:rPr lang="nl-NL" sz="1600" b="0" i="0" u="none" strike="noStrike" dirty="0" err="1">
                          <a:solidFill>
                            <a:srgbClr val="000000"/>
                          </a:solidFill>
                          <a:effectLst/>
                          <a:latin typeface="Arial" panose="020B0604020202020204" pitchFamily="34" charset="0"/>
                          <a:cs typeface="Arial" panose="020B0604020202020204" pitchFamily="34" charset="0"/>
                        </a:rPr>
                        <a:t>Docter</a:t>
                      </a:r>
                      <a:endParaRPr lang="nl-NL"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nl-NL" sz="1600" b="0" i="0" u="none" strike="noStrike" dirty="0">
                          <a:solidFill>
                            <a:srgbClr val="000000"/>
                          </a:solidFill>
                          <a:effectLst/>
                          <a:latin typeface="Arial" panose="020B0604020202020204" pitchFamily="34" charset="0"/>
                          <a:cs typeface="Arial" panose="020B0604020202020204" pitchFamily="34" charset="0"/>
                        </a:rPr>
                        <a:t>Harm </a:t>
                      </a:r>
                      <a:r>
                        <a:rPr lang="nl-NL" sz="1600" b="0" i="0" u="none" strike="noStrike" dirty="0" err="1">
                          <a:solidFill>
                            <a:srgbClr val="000000"/>
                          </a:solidFill>
                          <a:effectLst/>
                          <a:latin typeface="Arial" panose="020B0604020202020204" pitchFamily="34" charset="0"/>
                          <a:cs typeface="Arial" panose="020B0604020202020204" pitchFamily="34" charset="0"/>
                        </a:rPr>
                        <a:t>Ermers</a:t>
                      </a:r>
                      <a:endParaRPr lang="nl-NL" sz="16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421673475"/>
                  </a:ext>
                </a:extLst>
              </a:tr>
              <a:tr h="708418">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nl-NL" sz="1600" b="0" i="0" u="none" strike="noStrike" dirty="0">
                          <a:solidFill>
                            <a:srgbClr val="000000"/>
                          </a:solidFill>
                          <a:effectLst/>
                          <a:latin typeface="Arial" panose="020B0604020202020204" pitchFamily="34" charset="0"/>
                          <a:cs typeface="Arial" panose="020B0604020202020204" pitchFamily="34" charset="0"/>
                        </a:rPr>
                        <a:t>Jos Kruijsen</a:t>
                      </a:r>
                    </a:p>
                    <a:p>
                      <a:pPr marL="0" marR="0" lvl="0" indent="0" algn="l" defTabSz="914400" rtl="0" eaLnBrk="1" fontAlgn="b" latinLnBrk="0" hangingPunct="1">
                        <a:lnSpc>
                          <a:spcPct val="100000"/>
                        </a:lnSpc>
                        <a:spcBef>
                          <a:spcPts val="0"/>
                        </a:spcBef>
                        <a:spcAft>
                          <a:spcPts val="0"/>
                        </a:spcAft>
                        <a:buClrTx/>
                        <a:buSzTx/>
                        <a:buFontTx/>
                        <a:buNone/>
                        <a:tabLst/>
                        <a:defRPr/>
                      </a:pPr>
                      <a:endParaRPr lang="nl-NL"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nl-NL" sz="1600" b="0" i="0" u="none" strike="noStrike"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b" latinLnBrk="0" hangingPunct="1">
                        <a:lnSpc>
                          <a:spcPct val="100000"/>
                        </a:lnSpc>
                        <a:spcBef>
                          <a:spcPts val="0"/>
                        </a:spcBef>
                        <a:spcAft>
                          <a:spcPts val="0"/>
                        </a:spcAft>
                        <a:buClrTx/>
                        <a:buSzTx/>
                        <a:buFontTx/>
                        <a:buNone/>
                        <a:tabLst/>
                        <a:defRPr/>
                      </a:pPr>
                      <a:r>
                        <a:rPr lang="nl-NL" sz="1600" b="0" i="0" u="none" strike="noStrike" dirty="0">
                          <a:solidFill>
                            <a:srgbClr val="000000"/>
                          </a:solidFill>
                          <a:effectLst/>
                          <a:latin typeface="Arial" panose="020B0604020202020204" pitchFamily="34" charset="0"/>
                          <a:cs typeface="Arial" panose="020B0604020202020204" pitchFamily="34" charset="0"/>
                        </a:rPr>
                        <a:t>Rob </a:t>
                      </a:r>
                      <a:r>
                        <a:rPr lang="nl-NL" sz="1600" b="0" i="0" u="none" strike="noStrike" dirty="0" err="1">
                          <a:solidFill>
                            <a:srgbClr val="000000"/>
                          </a:solidFill>
                          <a:effectLst/>
                          <a:latin typeface="Arial" panose="020B0604020202020204" pitchFamily="34" charset="0"/>
                          <a:cs typeface="Arial" panose="020B0604020202020204" pitchFamily="34" charset="0"/>
                        </a:rPr>
                        <a:t>Litjens</a:t>
                      </a:r>
                      <a:endParaRPr lang="nl-NL" sz="1600" b="0" i="0" u="none" strike="noStrike" dirty="0">
                        <a:solidFill>
                          <a:srgbClr val="000000"/>
                        </a:solidFill>
                        <a:effectLst/>
                        <a:latin typeface="Arial" panose="020B0604020202020204" pitchFamily="34" charset="0"/>
                        <a:cs typeface="Arial" panose="020B0604020202020204" pitchFamily="34" charset="0"/>
                      </a:endParaRPr>
                    </a:p>
                    <a:p>
                      <a:pPr algn="l" fontAlgn="b">
                        <a:buNone/>
                      </a:pPr>
                      <a:endParaRPr lang="nl-NL"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nl-NL" sz="1600" b="0" i="0" u="none" strike="noStrike" dirty="0">
                          <a:solidFill>
                            <a:srgbClr val="000000"/>
                          </a:solidFill>
                          <a:effectLst/>
                          <a:latin typeface="Arial" panose="020B0604020202020204" pitchFamily="34" charset="0"/>
                          <a:cs typeface="Arial" panose="020B0604020202020204" pitchFamily="34" charset="0"/>
                        </a:rPr>
                        <a:t>Rutger Veenendaal</a:t>
                      </a:r>
                    </a:p>
                    <a:p>
                      <a:pPr algn="l" fontAlgn="b"/>
                      <a:endParaRPr lang="nl-NL" sz="16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063989368"/>
                  </a:ext>
                </a:extLst>
              </a:tr>
              <a:tr h="509341">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nl-NL" sz="1600" b="0" i="0" u="none" strike="noStrike" dirty="0">
                          <a:solidFill>
                            <a:srgbClr val="000000"/>
                          </a:solidFill>
                          <a:effectLst/>
                          <a:latin typeface="Arial" panose="020B0604020202020204" pitchFamily="34" charset="0"/>
                          <a:cs typeface="Arial" panose="020B0604020202020204" pitchFamily="34" charset="0"/>
                        </a:rPr>
                        <a:t>Angélique Hol-Megens</a:t>
                      </a:r>
                    </a:p>
                    <a:p>
                      <a:pPr algn="l" fontAlgn="b">
                        <a:buNone/>
                      </a:pPr>
                      <a:endParaRPr lang="nl-NL"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nl-NL" sz="1600" b="0" i="0" u="none" strike="noStrike" dirty="0">
                          <a:solidFill>
                            <a:srgbClr val="000000"/>
                          </a:solidFill>
                          <a:effectLst/>
                          <a:latin typeface="Arial" panose="020B0604020202020204" pitchFamily="34" charset="0"/>
                          <a:cs typeface="Arial" panose="020B0604020202020204" pitchFamily="34" charset="0"/>
                        </a:rPr>
                        <a:t>Chris Leenders</a:t>
                      </a:r>
                    </a:p>
                    <a:p>
                      <a:pPr algn="l" fontAlgn="b">
                        <a:buNone/>
                      </a:pPr>
                      <a:endParaRPr lang="nl-NL"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nl-NL" sz="1600" b="0" i="0" u="none" strike="noStrike" dirty="0">
                          <a:solidFill>
                            <a:srgbClr val="000000"/>
                          </a:solidFill>
                          <a:effectLst/>
                          <a:latin typeface="Arial" panose="020B0604020202020204" pitchFamily="34" charset="0"/>
                          <a:cs typeface="Arial" panose="020B0604020202020204" pitchFamily="34" charset="0"/>
                        </a:rPr>
                        <a:t>Manuel de Kleine</a:t>
                      </a:r>
                    </a:p>
                    <a:p>
                      <a:pPr algn="l" fontAlgn="b"/>
                      <a:endParaRPr lang="nl-NL" sz="16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43046390"/>
                  </a:ext>
                </a:extLst>
              </a:tr>
              <a:tr h="708418">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nl-NL" sz="1600" b="0" i="0" u="none" strike="noStrike"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b" latinLnBrk="0" hangingPunct="1">
                        <a:lnSpc>
                          <a:spcPct val="100000"/>
                        </a:lnSpc>
                        <a:spcBef>
                          <a:spcPts val="0"/>
                        </a:spcBef>
                        <a:spcAft>
                          <a:spcPts val="0"/>
                        </a:spcAft>
                        <a:buClrTx/>
                        <a:buSzTx/>
                        <a:buFontTx/>
                        <a:buNone/>
                        <a:tabLst/>
                        <a:defRPr/>
                      </a:pPr>
                      <a:r>
                        <a:rPr lang="nl-NL" sz="1600" b="0" i="0" u="none" strike="noStrike" dirty="0">
                          <a:solidFill>
                            <a:srgbClr val="000000"/>
                          </a:solidFill>
                          <a:effectLst/>
                          <a:latin typeface="Arial" panose="020B0604020202020204" pitchFamily="34" charset="0"/>
                          <a:cs typeface="Arial" panose="020B0604020202020204" pitchFamily="34" charset="0"/>
                        </a:rPr>
                        <a:t>Jan Schoenmakers</a:t>
                      </a:r>
                    </a:p>
                    <a:p>
                      <a:pPr algn="l" fontAlgn="b">
                        <a:buNone/>
                      </a:pPr>
                      <a:endParaRPr lang="nl-NL"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nl-NL" sz="1600" b="0" i="0" u="none" strike="noStrike" dirty="0">
                          <a:solidFill>
                            <a:srgbClr val="000000"/>
                          </a:solidFill>
                          <a:effectLst/>
                          <a:latin typeface="Arial" panose="020B0604020202020204" pitchFamily="34" charset="0"/>
                          <a:cs typeface="Arial" panose="020B0604020202020204" pitchFamily="34" charset="0"/>
                        </a:rPr>
                        <a:t>Hans Jansen</a:t>
                      </a:r>
                    </a:p>
                    <a:p>
                      <a:pPr algn="l" fontAlgn="b">
                        <a:buNone/>
                      </a:pPr>
                      <a:endParaRPr lang="nl-NL"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l" fontAlgn="b"/>
                      <a:endParaRPr lang="nl-NL" sz="16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101345871"/>
                  </a:ext>
                </a:extLst>
              </a:tr>
            </a:tbl>
          </a:graphicData>
        </a:graphic>
      </p:graphicFrame>
    </p:spTree>
    <p:extLst>
      <p:ext uri="{BB962C8B-B14F-4D97-AF65-F5344CB8AC3E}">
        <p14:creationId xmlns:p14="http://schemas.microsoft.com/office/powerpoint/2010/main" val="1794031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7D8DB8-17CB-0652-A0AD-F037F75E6C5D}"/>
              </a:ext>
            </a:extLst>
          </p:cNvPr>
          <p:cNvSpPr>
            <a:spLocks noGrp="1"/>
          </p:cNvSpPr>
          <p:nvPr>
            <p:ph type="title"/>
          </p:nvPr>
        </p:nvSpPr>
        <p:spPr/>
        <p:txBody>
          <a:bodyPr/>
          <a:lstStyle/>
          <a:p>
            <a:r>
              <a:rPr lang="nl-NL" dirty="0"/>
              <a:t>Doelen van intervisie</a:t>
            </a:r>
          </a:p>
        </p:txBody>
      </p:sp>
      <p:sp>
        <p:nvSpPr>
          <p:cNvPr id="3" name="Tijdelijke aanduiding voor inhoud 2">
            <a:extLst>
              <a:ext uri="{FF2B5EF4-FFF2-40B4-BE49-F238E27FC236}">
                <a16:creationId xmlns:a16="http://schemas.microsoft.com/office/drawing/2014/main" id="{8CAC135E-0F47-3B87-A78D-F5B7562B5A81}"/>
              </a:ext>
            </a:extLst>
          </p:cNvPr>
          <p:cNvSpPr>
            <a:spLocks noGrp="1"/>
          </p:cNvSpPr>
          <p:nvPr>
            <p:ph idx="1"/>
          </p:nvPr>
        </p:nvSpPr>
        <p:spPr>
          <a:xfrm>
            <a:off x="838199" y="1825625"/>
            <a:ext cx="11002347" cy="4351338"/>
          </a:xfrm>
        </p:spPr>
        <p:txBody>
          <a:bodyPr>
            <a:normAutofit/>
          </a:bodyPr>
          <a:lstStyle/>
          <a:p>
            <a:r>
              <a:rPr lang="nl-NL" sz="3200" dirty="0"/>
              <a:t>Leren reflecteren op een duiksport situatie of dilemma.</a:t>
            </a:r>
          </a:p>
          <a:p>
            <a:r>
              <a:rPr lang="nl-NL" sz="3200" dirty="0"/>
              <a:t>Leren vanuit een open houding naar elkaars  werkervaring te kijken.</a:t>
            </a:r>
          </a:p>
          <a:p>
            <a:r>
              <a:rPr lang="nl-NL" sz="3200" dirty="0"/>
              <a:t>Vaardigheden ontwikkelen in het stellen van verdiepende vragen.</a:t>
            </a:r>
          </a:p>
          <a:p>
            <a:r>
              <a:rPr lang="nl-NL" sz="3200" dirty="0"/>
              <a:t>Samen tot inzichten en mogelijke oplossingen komen.</a:t>
            </a:r>
          </a:p>
        </p:txBody>
      </p:sp>
    </p:spTree>
    <p:extLst>
      <p:ext uri="{BB962C8B-B14F-4D97-AF65-F5344CB8AC3E}">
        <p14:creationId xmlns:p14="http://schemas.microsoft.com/office/powerpoint/2010/main" val="161568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08FCC-915F-4C92-8605-7615049460D6}"/>
              </a:ext>
            </a:extLst>
          </p:cNvPr>
          <p:cNvSpPr>
            <a:spLocks noGrp="1"/>
          </p:cNvSpPr>
          <p:nvPr>
            <p:ph type="title"/>
          </p:nvPr>
        </p:nvSpPr>
        <p:spPr/>
        <p:txBody>
          <a:bodyPr/>
          <a:lstStyle/>
          <a:p>
            <a:r>
              <a:rPr lang="nl-NL" altLang="nl-NL" dirty="0"/>
              <a:t>Wat is het?</a:t>
            </a:r>
            <a:br>
              <a:rPr lang="nl-NL" altLang="nl-NL" dirty="0"/>
            </a:br>
            <a:endParaRPr lang="nl-NL" altLang="nl-NL" dirty="0"/>
          </a:p>
        </p:txBody>
      </p:sp>
      <p:sp>
        <p:nvSpPr>
          <p:cNvPr id="7" name="Tijdelijke aanduiding voor inhoud 6">
            <a:extLst>
              <a:ext uri="{FF2B5EF4-FFF2-40B4-BE49-F238E27FC236}">
                <a16:creationId xmlns:a16="http://schemas.microsoft.com/office/drawing/2014/main" id="{B767219C-9EDB-4AB5-B16F-26F7F761EDF2}"/>
              </a:ext>
            </a:extLst>
          </p:cNvPr>
          <p:cNvSpPr>
            <a:spLocks noGrp="1"/>
          </p:cNvSpPr>
          <p:nvPr>
            <p:ph idx="1"/>
          </p:nvPr>
        </p:nvSpPr>
        <p:spPr>
          <a:xfrm>
            <a:off x="838200" y="1526105"/>
            <a:ext cx="10515600" cy="4351338"/>
          </a:xfrm>
        </p:spPr>
        <p:txBody>
          <a:bodyPr>
            <a:normAutofit fontScale="92500" lnSpcReduction="10000"/>
          </a:bodyPr>
          <a:lstStyle/>
          <a:p>
            <a:r>
              <a:rPr lang="nl-NL" altLang="nl-NL" dirty="0"/>
              <a:t>Intervisie is een manier om met collega's of vakgenoten te leren van vragen en problemen uit de dagelijkse werkpraktijk. </a:t>
            </a:r>
          </a:p>
          <a:p>
            <a:r>
              <a:rPr lang="nl-NL" altLang="nl-NL" dirty="0"/>
              <a:t>Tijdens de bijeenkomst brengen deelnemers vraagstukken in, in de vorm van cases of video-opnamen. Deze ervaringen worden stuk voor stuk besproken. </a:t>
            </a:r>
          </a:p>
          <a:p>
            <a:r>
              <a:rPr lang="nl-NL" altLang="nl-NL" dirty="0"/>
              <a:t>De 'eigenaar' bepaalt hoe lang en diepgaand zijn casebespreking duurt. De anderen denken mee en geven feedback, suggesties en oplossingsrichtingen. </a:t>
            </a:r>
          </a:p>
          <a:p>
            <a:pPr>
              <a:lnSpc>
                <a:spcPct val="100000"/>
              </a:lnSpc>
              <a:spcBef>
                <a:spcPts val="0"/>
              </a:spcBef>
            </a:pPr>
            <a:r>
              <a:rPr lang="nl-NL" altLang="nl-NL" dirty="0"/>
              <a:t>Tot slot formuleert de eigenaar van de casus:</a:t>
            </a:r>
            <a:br>
              <a:rPr lang="nl-NL" altLang="nl-NL" dirty="0"/>
            </a:br>
            <a:r>
              <a:rPr lang="nl-NL" altLang="nl-NL" dirty="0"/>
              <a:t>1. welke punten hij heeft opgestoken en </a:t>
            </a:r>
            <a:br>
              <a:rPr lang="nl-NL" altLang="nl-NL" dirty="0"/>
            </a:br>
            <a:r>
              <a:rPr lang="nl-NL" altLang="nl-NL" dirty="0"/>
              <a:t>2. waar hij in de volgende situatie aandacht aan zal gaan geven.</a:t>
            </a:r>
          </a:p>
          <a:p>
            <a:endParaRPr lang="nl-NL" dirty="0"/>
          </a:p>
        </p:txBody>
      </p:sp>
      <p:sp>
        <p:nvSpPr>
          <p:cNvPr id="3" name="Title 1">
            <a:extLst>
              <a:ext uri="{FF2B5EF4-FFF2-40B4-BE49-F238E27FC236}">
                <a16:creationId xmlns:a16="http://schemas.microsoft.com/office/drawing/2014/main" id="{9391702C-AECA-434E-A013-15CDD9C9B7AB}"/>
              </a:ext>
            </a:extLst>
          </p:cNvPr>
          <p:cNvSpPr>
            <a:spLocks/>
          </p:cNvSpPr>
          <p:nvPr/>
        </p:nvSpPr>
        <p:spPr bwMode="auto">
          <a:xfrm>
            <a:off x="2208213" y="2636839"/>
            <a:ext cx="7988300"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nchor="ctr"/>
          <a:lstStyle>
            <a:lvl1pPr>
              <a:defRPr sz="4400" i="1">
                <a:solidFill>
                  <a:schemeClr val="tx2"/>
                </a:solidFill>
                <a:latin typeface="Arial Unicode MS" pitchFamily="34" charset="-128"/>
              </a:defRPr>
            </a:lvl1pPr>
            <a:lvl2pPr>
              <a:defRPr sz="4400" i="1">
                <a:solidFill>
                  <a:schemeClr val="tx2"/>
                </a:solidFill>
                <a:latin typeface="Arial Unicode MS" pitchFamily="34" charset="-128"/>
              </a:defRPr>
            </a:lvl2pPr>
            <a:lvl3pPr>
              <a:defRPr sz="4400" i="1">
                <a:solidFill>
                  <a:schemeClr val="tx2"/>
                </a:solidFill>
                <a:latin typeface="Arial Unicode MS" pitchFamily="34" charset="-128"/>
              </a:defRPr>
            </a:lvl3pPr>
            <a:lvl4pPr>
              <a:defRPr sz="4400" i="1">
                <a:solidFill>
                  <a:schemeClr val="tx2"/>
                </a:solidFill>
                <a:latin typeface="Arial Unicode MS" pitchFamily="34" charset="-128"/>
              </a:defRPr>
            </a:lvl4pPr>
            <a:lvl5pPr>
              <a:defRPr sz="4400" i="1">
                <a:solidFill>
                  <a:schemeClr val="tx2"/>
                </a:solidFill>
                <a:latin typeface="Arial Unicode MS" pitchFamily="34" charset="-128"/>
              </a:defRPr>
            </a:lvl5pPr>
            <a:lvl6pPr marL="457200" fontAlgn="base">
              <a:spcBef>
                <a:spcPct val="0"/>
              </a:spcBef>
              <a:spcAft>
                <a:spcPct val="0"/>
              </a:spcAft>
              <a:defRPr sz="4400" i="1">
                <a:solidFill>
                  <a:schemeClr val="tx2"/>
                </a:solidFill>
                <a:latin typeface="Arial Unicode MS" pitchFamily="34" charset="-128"/>
              </a:defRPr>
            </a:lvl6pPr>
            <a:lvl7pPr marL="914400" fontAlgn="base">
              <a:spcBef>
                <a:spcPct val="0"/>
              </a:spcBef>
              <a:spcAft>
                <a:spcPct val="0"/>
              </a:spcAft>
              <a:defRPr sz="4400" i="1">
                <a:solidFill>
                  <a:schemeClr val="tx2"/>
                </a:solidFill>
                <a:latin typeface="Arial Unicode MS" pitchFamily="34" charset="-128"/>
              </a:defRPr>
            </a:lvl7pPr>
            <a:lvl8pPr marL="1371600" fontAlgn="base">
              <a:spcBef>
                <a:spcPct val="0"/>
              </a:spcBef>
              <a:spcAft>
                <a:spcPct val="0"/>
              </a:spcAft>
              <a:defRPr sz="4400" i="1">
                <a:solidFill>
                  <a:schemeClr val="tx2"/>
                </a:solidFill>
                <a:latin typeface="Arial Unicode MS" pitchFamily="34" charset="-128"/>
              </a:defRPr>
            </a:lvl8pPr>
            <a:lvl9pPr marL="1828800" fontAlgn="base">
              <a:spcBef>
                <a:spcPct val="0"/>
              </a:spcBef>
              <a:spcAft>
                <a:spcPct val="0"/>
              </a:spcAft>
              <a:defRPr sz="4400" i="1">
                <a:solidFill>
                  <a:schemeClr val="tx2"/>
                </a:solidFill>
                <a:latin typeface="Arial Unicode MS" pitchFamily="34" charset="-128"/>
              </a:defRPr>
            </a:lvl9pPr>
          </a:lstStyle>
          <a:p>
            <a:br>
              <a:rPr lang="nl-NL" altLang="nl-NL" sz="3200" i="0">
                <a:solidFill>
                  <a:schemeClr val="tx1"/>
                </a:solidFill>
                <a:effectLst>
                  <a:outerShdw blurRad="38100" dist="38100" dir="2700000" algn="tl">
                    <a:srgbClr val="000000"/>
                  </a:outerShdw>
                </a:effectLst>
              </a:rPr>
            </a:br>
            <a:endParaRPr lang="nl-NL" altLang="nl-NL" sz="3200" i="0">
              <a:solidFill>
                <a:schemeClr val="tx1"/>
              </a:solidFill>
              <a:effectLst>
                <a:outerShdw blurRad="38100" dist="38100" dir="2700000" algn="tl">
                  <a:srgbClr val="000000"/>
                </a:outerShdw>
              </a:effectLst>
            </a:endParaRPr>
          </a:p>
        </p:txBody>
      </p:sp>
      <p:sp>
        <p:nvSpPr>
          <p:cNvPr id="10" name="Tekstvak 9">
            <a:extLst>
              <a:ext uri="{FF2B5EF4-FFF2-40B4-BE49-F238E27FC236}">
                <a16:creationId xmlns:a16="http://schemas.microsoft.com/office/drawing/2014/main" id="{6B2E5681-222B-4B46-9C81-755FA636E515}"/>
              </a:ext>
            </a:extLst>
          </p:cNvPr>
          <p:cNvSpPr txBox="1"/>
          <p:nvPr/>
        </p:nvSpPr>
        <p:spPr>
          <a:xfrm>
            <a:off x="420062" y="1011331"/>
            <a:ext cx="4901342" cy="523220"/>
          </a:xfrm>
          <a:prstGeom prst="rect">
            <a:avLst/>
          </a:prstGeom>
          <a:noFill/>
        </p:spPr>
        <p:txBody>
          <a:bodyPr wrap="none" rtlCol="0">
            <a:spAutoFit/>
          </a:bodyPr>
          <a:lstStyle/>
          <a:p>
            <a:r>
              <a:rPr lang="nl-NL" altLang="nl-NL" sz="2800" i="1" dirty="0">
                <a:highlight>
                  <a:srgbClr val="FFFF00"/>
                </a:highlight>
                <a:latin typeface="+mn-lt"/>
              </a:rPr>
              <a:t>Onder leiding van een voorzitter.</a:t>
            </a:r>
          </a:p>
        </p:txBody>
      </p:sp>
      <p:sp>
        <p:nvSpPr>
          <p:cNvPr id="14" name="Tekstvak 13">
            <a:extLst>
              <a:ext uri="{FF2B5EF4-FFF2-40B4-BE49-F238E27FC236}">
                <a16:creationId xmlns:a16="http://schemas.microsoft.com/office/drawing/2014/main" id="{372D265D-02B9-499E-BF9A-8E33E494CD36}"/>
              </a:ext>
            </a:extLst>
          </p:cNvPr>
          <p:cNvSpPr txBox="1"/>
          <p:nvPr/>
        </p:nvSpPr>
        <p:spPr>
          <a:xfrm>
            <a:off x="5648184" y="5559079"/>
            <a:ext cx="5636351" cy="523220"/>
          </a:xfrm>
          <a:prstGeom prst="rect">
            <a:avLst/>
          </a:prstGeom>
          <a:noFill/>
        </p:spPr>
        <p:txBody>
          <a:bodyPr wrap="none" rtlCol="0">
            <a:spAutoFit/>
          </a:bodyPr>
          <a:lstStyle/>
          <a:p>
            <a:r>
              <a:rPr lang="nl-NL" altLang="nl-NL" sz="2800" i="1" dirty="0">
                <a:highlight>
                  <a:srgbClr val="FFFF00"/>
                </a:highlight>
                <a:latin typeface="+mn-lt"/>
              </a:rPr>
              <a:t>In een volstrekt vertrouwelijke setting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 calcmode="lin" valueType="num">
                                      <p:cBhvr additive="base">
                                        <p:cTn id="15"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 calcmode="lin" valueType="num">
                                      <p:cBhvr additive="base">
                                        <p:cTn id="21" dur="500" fill="hold"/>
                                        <p:tgtEl>
                                          <p:spTgt spid="7">
                                            <p:txEl>
                                              <p:pRg st="1" end="1"/>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 calcmode="lin" valueType="num">
                                      <p:cBhvr additive="base">
                                        <p:cTn id="27" dur="500" fill="hold"/>
                                        <p:tgtEl>
                                          <p:spTgt spid="7">
                                            <p:txEl>
                                              <p:pRg st="2" end="2"/>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anim calcmode="lin" valueType="num">
                                      <p:cBhvr additive="base">
                                        <p:cTn id="33" dur="500" fill="hold"/>
                                        <p:tgtEl>
                                          <p:spTgt spid="7">
                                            <p:txEl>
                                              <p:pRg st="3" end="3"/>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1E7A87-520E-4F9A-A718-A60665E1E10A}"/>
              </a:ext>
            </a:extLst>
          </p:cNvPr>
          <p:cNvSpPr>
            <a:spLocks noGrp="1"/>
          </p:cNvSpPr>
          <p:nvPr>
            <p:ph type="title"/>
          </p:nvPr>
        </p:nvSpPr>
        <p:spPr/>
        <p:txBody>
          <a:bodyPr/>
          <a:lstStyle/>
          <a:p>
            <a:r>
              <a:rPr lang="nl-NL" dirty="0"/>
              <a:t>De verzamelbak</a:t>
            </a:r>
          </a:p>
        </p:txBody>
      </p:sp>
      <p:sp>
        <p:nvSpPr>
          <p:cNvPr id="6" name="Rechthoek 5">
            <a:extLst>
              <a:ext uri="{FF2B5EF4-FFF2-40B4-BE49-F238E27FC236}">
                <a16:creationId xmlns:a16="http://schemas.microsoft.com/office/drawing/2014/main" id="{A9DBDFEC-107F-472B-A9AC-4D677D2F48C7}"/>
              </a:ext>
            </a:extLst>
          </p:cNvPr>
          <p:cNvSpPr/>
          <p:nvPr/>
        </p:nvSpPr>
        <p:spPr>
          <a:xfrm rot="19960470">
            <a:off x="237706" y="640694"/>
            <a:ext cx="3801041" cy="923330"/>
          </a:xfrm>
          <a:prstGeom prst="rect">
            <a:avLst/>
          </a:prstGeom>
          <a:noFill/>
        </p:spPr>
        <p:txBody>
          <a:bodyPr wrap="none" lIns="91440" tIns="45720" rIns="91440" bIns="45720">
            <a:spAutoFit/>
          </a:bodyPr>
          <a:lstStyle/>
          <a:p>
            <a:pPr algn="ctr"/>
            <a:r>
              <a:rPr lang="nl-NL"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10 stappen</a:t>
            </a:r>
          </a:p>
        </p:txBody>
      </p:sp>
      <p:sp>
        <p:nvSpPr>
          <p:cNvPr id="7" name="Rechthoek 6">
            <a:extLst>
              <a:ext uri="{FF2B5EF4-FFF2-40B4-BE49-F238E27FC236}">
                <a16:creationId xmlns:a16="http://schemas.microsoft.com/office/drawing/2014/main" id="{5402F560-7914-41B5-8C00-5ED483FDA653}"/>
              </a:ext>
            </a:extLst>
          </p:cNvPr>
          <p:cNvSpPr/>
          <p:nvPr/>
        </p:nvSpPr>
        <p:spPr>
          <a:xfrm rot="1427740">
            <a:off x="4432497" y="3053586"/>
            <a:ext cx="7661008" cy="923330"/>
          </a:xfrm>
          <a:prstGeom prst="rect">
            <a:avLst/>
          </a:prstGeom>
          <a:noFill/>
        </p:spPr>
        <p:txBody>
          <a:bodyPr wrap="none" lIns="91440" tIns="45720" rIns="91440" bIns="45720">
            <a:spAutoFit/>
          </a:bodyPr>
          <a:lstStyle/>
          <a:p>
            <a:pPr algn="ctr"/>
            <a:r>
              <a:rPr lang="nl-NL" sz="5400" b="1" cap="none" spc="0" dirty="0">
                <a:ln w="6600">
                  <a:solidFill>
                    <a:schemeClr val="accent2"/>
                  </a:solidFill>
                  <a:prstDash val="solid"/>
                </a:ln>
                <a:solidFill>
                  <a:srgbClr val="FFFFFF"/>
                </a:solidFill>
                <a:effectLst>
                  <a:outerShdw dist="38100" dir="2700000" algn="tl" rotWithShape="0">
                    <a:schemeClr val="accent2"/>
                  </a:outerShdw>
                </a:effectLst>
              </a:rPr>
              <a:t>Lynn Hofman methode</a:t>
            </a:r>
          </a:p>
        </p:txBody>
      </p:sp>
      <p:sp>
        <p:nvSpPr>
          <p:cNvPr id="8" name="Rechthoek 7">
            <a:extLst>
              <a:ext uri="{FF2B5EF4-FFF2-40B4-BE49-F238E27FC236}">
                <a16:creationId xmlns:a16="http://schemas.microsoft.com/office/drawing/2014/main" id="{556842EB-A63C-4BD9-BA95-EDC7374FF4F9}"/>
              </a:ext>
            </a:extLst>
          </p:cNvPr>
          <p:cNvSpPr/>
          <p:nvPr/>
        </p:nvSpPr>
        <p:spPr>
          <a:xfrm rot="20362343">
            <a:off x="1916794" y="1321415"/>
            <a:ext cx="3339377" cy="923330"/>
          </a:xfrm>
          <a:prstGeom prst="rect">
            <a:avLst/>
          </a:prstGeom>
          <a:noFill/>
        </p:spPr>
        <p:txBody>
          <a:bodyPr wrap="none" lIns="91440" tIns="45720" rIns="91440" bIns="45720">
            <a:spAutoFit/>
          </a:bodyPr>
          <a:lstStyle/>
          <a:p>
            <a:pPr algn="ctr"/>
            <a:r>
              <a:rPr lang="nl-NL" sz="5400" b="1" dirty="0">
                <a:ln w="22225">
                  <a:solidFill>
                    <a:schemeClr val="accent2"/>
                  </a:solidFill>
                  <a:prstDash val="solid"/>
                </a:ln>
                <a:solidFill>
                  <a:schemeClr val="accent2">
                    <a:lumMod val="40000"/>
                    <a:lumOff val="60000"/>
                  </a:schemeClr>
                </a:solidFill>
              </a:rPr>
              <a:t>Roddelen</a:t>
            </a:r>
          </a:p>
        </p:txBody>
      </p:sp>
      <p:sp>
        <p:nvSpPr>
          <p:cNvPr id="10" name="Rechthoek 9">
            <a:extLst>
              <a:ext uri="{FF2B5EF4-FFF2-40B4-BE49-F238E27FC236}">
                <a16:creationId xmlns:a16="http://schemas.microsoft.com/office/drawing/2014/main" id="{B6F4FFF3-3C08-4BD2-BC4B-1386D4969B1C}"/>
              </a:ext>
            </a:extLst>
          </p:cNvPr>
          <p:cNvSpPr/>
          <p:nvPr/>
        </p:nvSpPr>
        <p:spPr>
          <a:xfrm>
            <a:off x="4608748" y="5655348"/>
            <a:ext cx="7840609" cy="923330"/>
          </a:xfrm>
          <a:prstGeom prst="rect">
            <a:avLst/>
          </a:prstGeom>
          <a:noFill/>
        </p:spPr>
        <p:txBody>
          <a:bodyPr wrap="none" lIns="91440" tIns="45720" rIns="91440" bIns="45720">
            <a:spAutoFit/>
          </a:bodyPr>
          <a:lstStyle/>
          <a:p>
            <a:pPr algn="ctr"/>
            <a:r>
              <a:rPr lang="nl-NL" sz="5400" b="0" cap="none" spc="0" dirty="0">
                <a:ln w="0"/>
                <a:solidFill>
                  <a:schemeClr val="accent1"/>
                </a:solidFill>
                <a:effectLst>
                  <a:outerShdw blurRad="38100" dist="25400" dir="5400000" algn="ctr" rotWithShape="0">
                    <a:srgbClr val="6E747A">
                      <a:alpha val="43000"/>
                    </a:srgbClr>
                  </a:outerShdw>
                </a:effectLst>
              </a:rPr>
              <a:t>Zeven stappen methode </a:t>
            </a:r>
          </a:p>
        </p:txBody>
      </p:sp>
      <p:sp>
        <p:nvSpPr>
          <p:cNvPr id="11" name="Rechthoek 10">
            <a:extLst>
              <a:ext uri="{FF2B5EF4-FFF2-40B4-BE49-F238E27FC236}">
                <a16:creationId xmlns:a16="http://schemas.microsoft.com/office/drawing/2014/main" id="{45C6921C-3F3D-4E59-A8A0-1CCC4640B042}"/>
              </a:ext>
            </a:extLst>
          </p:cNvPr>
          <p:cNvSpPr/>
          <p:nvPr/>
        </p:nvSpPr>
        <p:spPr>
          <a:xfrm rot="1455257">
            <a:off x="-115092" y="3969181"/>
            <a:ext cx="6904775" cy="923330"/>
          </a:xfrm>
          <a:prstGeom prst="rect">
            <a:avLst/>
          </a:prstGeom>
          <a:noFill/>
        </p:spPr>
        <p:txBody>
          <a:bodyPr wrap="none" lIns="91440" tIns="45720" rIns="91440" bIns="45720">
            <a:spAutoFit/>
          </a:bodyPr>
          <a:lstStyle/>
          <a:p>
            <a:pPr algn="ctr"/>
            <a:r>
              <a:rPr lang="nl-NL"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Vissenkom methode</a:t>
            </a:r>
          </a:p>
        </p:txBody>
      </p:sp>
      <p:sp>
        <p:nvSpPr>
          <p:cNvPr id="12" name="Rechthoek 11">
            <a:extLst>
              <a:ext uri="{FF2B5EF4-FFF2-40B4-BE49-F238E27FC236}">
                <a16:creationId xmlns:a16="http://schemas.microsoft.com/office/drawing/2014/main" id="{2D0F5D0A-2660-4AF3-8DA7-F080C4A5AB65}"/>
              </a:ext>
            </a:extLst>
          </p:cNvPr>
          <p:cNvSpPr/>
          <p:nvPr/>
        </p:nvSpPr>
        <p:spPr>
          <a:xfrm>
            <a:off x="2310355" y="2967335"/>
            <a:ext cx="7571303" cy="923330"/>
          </a:xfrm>
          <a:prstGeom prst="rect">
            <a:avLst/>
          </a:prstGeom>
          <a:noFill/>
        </p:spPr>
        <p:txBody>
          <a:bodyPr wrap="none" lIns="91440" tIns="45720" rIns="91440" bIns="45720">
            <a:spAutoFit/>
          </a:bodyPr>
          <a:lstStyle/>
          <a:p>
            <a:pPr algn="ctr"/>
            <a:r>
              <a:rPr lang="nl-NL"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Direct advies methode</a:t>
            </a:r>
          </a:p>
        </p:txBody>
      </p:sp>
      <p:sp>
        <p:nvSpPr>
          <p:cNvPr id="13" name="Rechthoek 12">
            <a:extLst>
              <a:ext uri="{FF2B5EF4-FFF2-40B4-BE49-F238E27FC236}">
                <a16:creationId xmlns:a16="http://schemas.microsoft.com/office/drawing/2014/main" id="{3BEE30DC-7B31-437D-BB46-ADE4167D12BD}"/>
              </a:ext>
            </a:extLst>
          </p:cNvPr>
          <p:cNvSpPr/>
          <p:nvPr/>
        </p:nvSpPr>
        <p:spPr>
          <a:xfrm rot="20799674">
            <a:off x="-86965" y="5125541"/>
            <a:ext cx="7174080" cy="923330"/>
          </a:xfrm>
          <a:prstGeom prst="rect">
            <a:avLst/>
          </a:prstGeom>
          <a:noFill/>
        </p:spPr>
        <p:txBody>
          <a:bodyPr wrap="none" lIns="91440" tIns="45720" rIns="91440" bIns="45720">
            <a:spAutoFit/>
          </a:bodyPr>
          <a:lstStyle/>
          <a:p>
            <a:pPr algn="ctr"/>
            <a:r>
              <a:rPr lang="nl-NL"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Vijf stappen methode</a:t>
            </a:r>
          </a:p>
        </p:txBody>
      </p:sp>
      <p:sp>
        <p:nvSpPr>
          <p:cNvPr id="14" name="Rechthoek 13">
            <a:extLst>
              <a:ext uri="{FF2B5EF4-FFF2-40B4-BE49-F238E27FC236}">
                <a16:creationId xmlns:a16="http://schemas.microsoft.com/office/drawing/2014/main" id="{DDB510F6-5B12-4058-8359-CCC949E142AB}"/>
              </a:ext>
            </a:extLst>
          </p:cNvPr>
          <p:cNvSpPr/>
          <p:nvPr/>
        </p:nvSpPr>
        <p:spPr>
          <a:xfrm rot="1562020">
            <a:off x="6660951" y="2085899"/>
            <a:ext cx="576311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nl-NL" sz="5400" b="1" cap="none" spc="0" dirty="0" err="1">
                <a:ln/>
                <a:solidFill>
                  <a:schemeClr val="accent3"/>
                </a:solidFill>
                <a:effectLst/>
              </a:rPr>
              <a:t>Clinic</a:t>
            </a:r>
            <a:r>
              <a:rPr lang="nl-NL" sz="5400" b="1" cap="none" spc="0" dirty="0">
                <a:ln/>
                <a:solidFill>
                  <a:schemeClr val="accent3"/>
                </a:solidFill>
                <a:effectLst/>
              </a:rPr>
              <a:t> Rollenspel</a:t>
            </a:r>
          </a:p>
        </p:txBody>
      </p:sp>
      <p:sp>
        <p:nvSpPr>
          <p:cNvPr id="15" name="Rechthoek 14">
            <a:extLst>
              <a:ext uri="{FF2B5EF4-FFF2-40B4-BE49-F238E27FC236}">
                <a16:creationId xmlns:a16="http://schemas.microsoft.com/office/drawing/2014/main" id="{7CC1F4BC-8319-487C-9A1D-927165F80B44}"/>
              </a:ext>
            </a:extLst>
          </p:cNvPr>
          <p:cNvSpPr/>
          <p:nvPr/>
        </p:nvSpPr>
        <p:spPr>
          <a:xfrm>
            <a:off x="9130" y="3890665"/>
            <a:ext cx="9533379" cy="923330"/>
          </a:xfrm>
          <a:prstGeom prst="rect">
            <a:avLst/>
          </a:prstGeom>
          <a:noFill/>
        </p:spPr>
        <p:txBody>
          <a:bodyPr wrap="none" lIns="91440" tIns="45720" rIns="91440" bIns="45720">
            <a:spAutoFit/>
          </a:bodyPr>
          <a:lstStyle/>
          <a:p>
            <a:pPr algn="ctr"/>
            <a:r>
              <a:rPr lang="nl-NL" sz="5400" b="1" cap="none" spc="0" dirty="0">
                <a:ln w="12700">
                  <a:solidFill>
                    <a:schemeClr val="accent5"/>
                  </a:solidFill>
                  <a:prstDash val="solid"/>
                </a:ln>
                <a:pattFill prst="ltDnDiag">
                  <a:fgClr>
                    <a:schemeClr val="accent5">
                      <a:lumMod val="60000"/>
                      <a:lumOff val="40000"/>
                    </a:schemeClr>
                  </a:fgClr>
                  <a:bgClr>
                    <a:schemeClr val="bg1"/>
                  </a:bgClr>
                </a:pattFill>
                <a:effectLst/>
              </a:rPr>
              <a:t>Alleen maar advies methode</a:t>
            </a:r>
          </a:p>
        </p:txBody>
      </p:sp>
      <p:sp>
        <p:nvSpPr>
          <p:cNvPr id="16" name="Rechthoek 15">
            <a:extLst>
              <a:ext uri="{FF2B5EF4-FFF2-40B4-BE49-F238E27FC236}">
                <a16:creationId xmlns:a16="http://schemas.microsoft.com/office/drawing/2014/main" id="{5B30AFE4-0C84-43D2-AC92-5704E93A1E6F}"/>
              </a:ext>
            </a:extLst>
          </p:cNvPr>
          <p:cNvSpPr/>
          <p:nvPr/>
        </p:nvSpPr>
        <p:spPr>
          <a:xfrm>
            <a:off x="2848080" y="-139736"/>
            <a:ext cx="9187131" cy="923330"/>
          </a:xfrm>
          <a:prstGeom prst="rect">
            <a:avLst/>
          </a:prstGeom>
          <a:noFill/>
        </p:spPr>
        <p:txBody>
          <a:bodyPr wrap="none" lIns="91440" tIns="45720" rIns="91440" bIns="45720">
            <a:spAutoFit/>
          </a:bodyPr>
          <a:lstStyle/>
          <a:p>
            <a:pPr algn="ctr"/>
            <a:r>
              <a:rPr lang="nl-NL"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Dominante Ideeën Methode</a:t>
            </a:r>
          </a:p>
        </p:txBody>
      </p:sp>
      <p:sp>
        <p:nvSpPr>
          <p:cNvPr id="17" name="Rechthoek 16">
            <a:extLst>
              <a:ext uri="{FF2B5EF4-FFF2-40B4-BE49-F238E27FC236}">
                <a16:creationId xmlns:a16="http://schemas.microsoft.com/office/drawing/2014/main" id="{B56C857B-A29D-4280-9DF0-7D5DDBB2800C}"/>
              </a:ext>
            </a:extLst>
          </p:cNvPr>
          <p:cNvSpPr/>
          <p:nvPr/>
        </p:nvSpPr>
        <p:spPr>
          <a:xfrm rot="21294933">
            <a:off x="188118" y="2227386"/>
            <a:ext cx="5878533" cy="923330"/>
          </a:xfrm>
          <a:prstGeom prst="rect">
            <a:avLst/>
          </a:prstGeom>
          <a:noFill/>
        </p:spPr>
        <p:txBody>
          <a:bodyPr wrap="none" lIns="91440" tIns="45720" rIns="91440" bIns="45720">
            <a:spAutoFit/>
          </a:bodyPr>
          <a:lstStyle/>
          <a:p>
            <a:pPr algn="ctr"/>
            <a:r>
              <a:rPr lang="nl-NL"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Intuïtieve methode</a:t>
            </a:r>
          </a:p>
        </p:txBody>
      </p:sp>
      <p:sp>
        <p:nvSpPr>
          <p:cNvPr id="18" name="Rechthoek 17">
            <a:extLst>
              <a:ext uri="{FF2B5EF4-FFF2-40B4-BE49-F238E27FC236}">
                <a16:creationId xmlns:a16="http://schemas.microsoft.com/office/drawing/2014/main" id="{AD255C31-1EBB-4F95-BD5A-22F0C63B2CEB}"/>
              </a:ext>
            </a:extLst>
          </p:cNvPr>
          <p:cNvSpPr/>
          <p:nvPr/>
        </p:nvSpPr>
        <p:spPr>
          <a:xfrm rot="232253">
            <a:off x="4925154" y="1286545"/>
            <a:ext cx="7148112" cy="923330"/>
          </a:xfrm>
          <a:prstGeom prst="rect">
            <a:avLst/>
          </a:prstGeom>
          <a:noFill/>
        </p:spPr>
        <p:txBody>
          <a:bodyPr wrap="none" lIns="91440" tIns="45720" rIns="91440" bIns="45720">
            <a:spAutoFit/>
          </a:bodyPr>
          <a:lstStyle/>
          <a:p>
            <a:pPr algn="ctr"/>
            <a:r>
              <a:rPr lang="nl-NL" sz="5400" b="1" cap="none" spc="0" dirty="0">
                <a:ln w="6600">
                  <a:solidFill>
                    <a:schemeClr val="accent2"/>
                  </a:solidFill>
                  <a:prstDash val="solid"/>
                </a:ln>
                <a:solidFill>
                  <a:srgbClr val="FFFFFF"/>
                </a:solidFill>
                <a:effectLst>
                  <a:outerShdw dist="38100" dir="2700000" algn="tl" rotWithShape="0">
                    <a:schemeClr val="accent2"/>
                  </a:outerShdw>
                </a:effectLst>
              </a:rPr>
              <a:t>Socratische Methode</a:t>
            </a:r>
          </a:p>
        </p:txBody>
      </p:sp>
      <p:sp>
        <p:nvSpPr>
          <p:cNvPr id="19" name="Rechthoek 18">
            <a:extLst>
              <a:ext uri="{FF2B5EF4-FFF2-40B4-BE49-F238E27FC236}">
                <a16:creationId xmlns:a16="http://schemas.microsoft.com/office/drawing/2014/main" id="{AC26D84C-2255-4B7F-9097-E37F58617D81}"/>
              </a:ext>
            </a:extLst>
          </p:cNvPr>
          <p:cNvSpPr/>
          <p:nvPr/>
        </p:nvSpPr>
        <p:spPr>
          <a:xfrm rot="490573">
            <a:off x="5229227" y="4686036"/>
            <a:ext cx="672491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5400" b="1" cap="none" spc="0" dirty="0">
                <a:ln/>
                <a:solidFill>
                  <a:schemeClr val="accent4"/>
                </a:solidFill>
                <a:effectLst/>
              </a:rPr>
              <a:t>Doorvraag methode</a:t>
            </a:r>
          </a:p>
        </p:txBody>
      </p:sp>
      <p:sp>
        <p:nvSpPr>
          <p:cNvPr id="20" name="Rechthoek 19">
            <a:extLst>
              <a:ext uri="{FF2B5EF4-FFF2-40B4-BE49-F238E27FC236}">
                <a16:creationId xmlns:a16="http://schemas.microsoft.com/office/drawing/2014/main" id="{86BA3CA6-D19E-486C-8628-A9AD0E816DB8}"/>
              </a:ext>
            </a:extLst>
          </p:cNvPr>
          <p:cNvSpPr/>
          <p:nvPr/>
        </p:nvSpPr>
        <p:spPr>
          <a:xfrm>
            <a:off x="91570" y="0"/>
            <a:ext cx="1915909" cy="923330"/>
          </a:xfrm>
          <a:prstGeom prst="rect">
            <a:avLst/>
          </a:prstGeom>
          <a:noFill/>
        </p:spPr>
        <p:txBody>
          <a:bodyPr wrap="none" lIns="91440" tIns="45720" rIns="91440" bIns="45720">
            <a:spAutoFit/>
          </a:bodyPr>
          <a:lstStyle/>
          <a:p>
            <a:pPr algn="ctr"/>
            <a:r>
              <a:rPr lang="nl-NL" sz="5400" b="0" cap="none" spc="0" dirty="0">
                <a:ln w="0"/>
                <a:gradFill>
                  <a:gsLst>
                    <a:gs pos="21000">
                      <a:srgbClr val="53575C"/>
                    </a:gs>
                    <a:gs pos="88000">
                      <a:srgbClr val="C5C7CA"/>
                    </a:gs>
                  </a:gsLst>
                  <a:lin ang="5400000"/>
                </a:gradFill>
                <a:effectLst/>
              </a:rPr>
              <a:t>Balint</a:t>
            </a:r>
          </a:p>
        </p:txBody>
      </p:sp>
      <p:sp>
        <p:nvSpPr>
          <p:cNvPr id="21" name="Rechthoek 20">
            <a:extLst>
              <a:ext uri="{FF2B5EF4-FFF2-40B4-BE49-F238E27FC236}">
                <a16:creationId xmlns:a16="http://schemas.microsoft.com/office/drawing/2014/main" id="{501E0CB5-0B8C-4E59-8446-34469EA242D4}"/>
              </a:ext>
            </a:extLst>
          </p:cNvPr>
          <p:cNvSpPr/>
          <p:nvPr/>
        </p:nvSpPr>
        <p:spPr>
          <a:xfrm rot="873009">
            <a:off x="30679" y="4649340"/>
            <a:ext cx="3416321" cy="923330"/>
          </a:xfrm>
          <a:prstGeom prst="rect">
            <a:avLst/>
          </a:prstGeom>
          <a:noFill/>
        </p:spPr>
        <p:txBody>
          <a:bodyPr wrap="none" lIns="91440" tIns="45720" rIns="91440" bIns="45720">
            <a:spAutoFit/>
          </a:bodyPr>
          <a:lstStyle/>
          <a:p>
            <a:pPr algn="ctr"/>
            <a:r>
              <a:rPr lang="nl-NL" sz="5400" b="1" cap="none" spc="0" dirty="0" err="1">
                <a:ln w="6600">
                  <a:solidFill>
                    <a:schemeClr val="accent2"/>
                  </a:solidFill>
                  <a:prstDash val="solid"/>
                </a:ln>
                <a:solidFill>
                  <a:srgbClr val="FFFFFF"/>
                </a:solidFill>
                <a:effectLst>
                  <a:outerShdw dist="38100" dir="2700000" algn="tl" rotWithShape="0">
                    <a:schemeClr val="accent2"/>
                  </a:outerShdw>
                </a:effectLst>
              </a:rPr>
              <a:t>Modelling</a:t>
            </a:r>
            <a:endParaRPr lang="nl-NL"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154293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linds(horizontal)">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linds(horizontal)">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linds(horizontal)">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blinds(horizontal)">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blinds(horizontal)">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blinds(horizontal)">
                                      <p:cBhvr>
                                        <p:cTn id="43" dur="500"/>
                                        <p:tgtEl>
                                          <p:spTgt spid="18"/>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blinds(horizontal)">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blinds(horizontal)">
                                      <p:cBhvr>
                                        <p:cTn id="53" dur="500"/>
                                        <p:tgtEl>
                                          <p:spTgt spid="14"/>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blinds(horizontal)">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blinds(horizontal)">
                                      <p:cBhvr>
                                        <p:cTn id="63" dur="500"/>
                                        <p:tgtEl>
                                          <p:spTgt spid="15"/>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blinds(horizontal)">
                                      <p:cBhvr>
                                        <p:cTn id="68" dur="500"/>
                                        <p:tgtEl>
                                          <p:spTgt spid="21"/>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blinds(horizontal)">
                                      <p:cBhvr>
                                        <p:cTn id="73" dur="500"/>
                                        <p:tgtEl>
                                          <p:spTgt spid="10"/>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blinds(horizontal)">
                                      <p:cBhvr>
                                        <p:cTn id="78" dur="500"/>
                                        <p:tgtEl>
                                          <p:spTgt spid="11"/>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blinds(horizontal)">
                                      <p:cBhvr>
                                        <p:cTn id="8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10" grpId="0"/>
      <p:bldP spid="11" grpId="0"/>
      <p:bldP spid="12" grpId="0"/>
      <p:bldP spid="13" grpId="0"/>
      <p:bldP spid="14" grpId="0"/>
      <p:bldP spid="15" grpId="0"/>
      <p:bldP spid="16" grpId="0"/>
      <p:bldP spid="17" grpId="0"/>
      <p:bldP spid="18" grpId="0"/>
      <p:bldP spid="19" grpId="0"/>
      <p:bldP spid="2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D8DB2A-E33B-4B24-A231-2F46EC103852}"/>
              </a:ext>
            </a:extLst>
          </p:cNvPr>
          <p:cNvSpPr>
            <a:spLocks noGrp="1"/>
          </p:cNvSpPr>
          <p:nvPr>
            <p:ph type="title"/>
          </p:nvPr>
        </p:nvSpPr>
        <p:spPr/>
        <p:txBody>
          <a:bodyPr/>
          <a:lstStyle/>
          <a:p>
            <a:r>
              <a:rPr lang="nl-NL" dirty="0"/>
              <a:t>Werkwijze: in groepen</a:t>
            </a:r>
          </a:p>
        </p:txBody>
      </p:sp>
      <p:sp>
        <p:nvSpPr>
          <p:cNvPr id="3" name="Tijdelijke aanduiding voor inhoud 2">
            <a:extLst>
              <a:ext uri="{FF2B5EF4-FFF2-40B4-BE49-F238E27FC236}">
                <a16:creationId xmlns:a16="http://schemas.microsoft.com/office/drawing/2014/main" id="{9DA7D98A-38DC-4ADB-B6FF-28EEF8C227DA}"/>
              </a:ext>
            </a:extLst>
          </p:cNvPr>
          <p:cNvSpPr>
            <a:spLocks noGrp="1"/>
          </p:cNvSpPr>
          <p:nvPr>
            <p:ph idx="1"/>
          </p:nvPr>
        </p:nvSpPr>
        <p:spPr>
          <a:xfrm>
            <a:off x="838200" y="1825625"/>
            <a:ext cx="10774680" cy="4351338"/>
          </a:xfrm>
        </p:spPr>
        <p:txBody>
          <a:bodyPr/>
          <a:lstStyle/>
          <a:p>
            <a:r>
              <a:rPr lang="nl-NL" dirty="0"/>
              <a:t>We werken in drie groepen, kies (per ronde) een voorzitter</a:t>
            </a:r>
          </a:p>
          <a:p>
            <a:r>
              <a:rPr lang="nl-NL" dirty="0"/>
              <a:t>Maak een volgorde van te behandelen cases, waarschijnlijk zijn er</a:t>
            </a:r>
          </a:p>
          <a:p>
            <a:pPr marL="0" indent="0">
              <a:buNone/>
            </a:pPr>
            <a:r>
              <a:rPr lang="nl-NL" dirty="0"/>
              <a:t>    maar twee of drie te bespreken</a:t>
            </a:r>
          </a:p>
          <a:p>
            <a:r>
              <a:rPr lang="nl-NL" dirty="0"/>
              <a:t>Bepaal de match tussen case en de drie methoden</a:t>
            </a:r>
          </a:p>
          <a:p>
            <a:r>
              <a:rPr lang="nl-NL" dirty="0"/>
              <a:t>Indien een case “uit voorraad” wordt behandeld wordt één deelnemer</a:t>
            </a:r>
          </a:p>
          <a:p>
            <a:pPr marL="0" indent="0">
              <a:buNone/>
            </a:pPr>
            <a:r>
              <a:rPr lang="nl-NL" dirty="0"/>
              <a:t>    probleemeigenaar </a:t>
            </a:r>
          </a:p>
          <a:p>
            <a:r>
              <a:rPr lang="nl-NL" dirty="0"/>
              <a:t>En gaan….</a:t>
            </a:r>
          </a:p>
          <a:p>
            <a:endParaRPr lang="nl-NL" dirty="0"/>
          </a:p>
          <a:p>
            <a:pPr>
              <a:buFont typeface="Arial" panose="020B0604020202020204" pitchFamily="34" charset="0"/>
              <a:buChar char="•"/>
            </a:pPr>
            <a:endParaRPr lang="nl-NL" dirty="0"/>
          </a:p>
        </p:txBody>
      </p:sp>
    </p:spTree>
    <p:extLst>
      <p:ext uri="{BB962C8B-B14F-4D97-AF65-F5344CB8AC3E}">
        <p14:creationId xmlns:p14="http://schemas.microsoft.com/office/powerpoint/2010/main" val="737189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D8DB2A-E33B-4B24-A231-2F46EC103852}"/>
              </a:ext>
            </a:extLst>
          </p:cNvPr>
          <p:cNvSpPr>
            <a:spLocks noGrp="1"/>
          </p:cNvSpPr>
          <p:nvPr>
            <p:ph type="title"/>
          </p:nvPr>
        </p:nvSpPr>
        <p:spPr/>
        <p:txBody>
          <a:bodyPr/>
          <a:lstStyle/>
          <a:p>
            <a:r>
              <a:rPr lang="nl-NL" dirty="0"/>
              <a:t>Werkwijze: solo</a:t>
            </a:r>
          </a:p>
        </p:txBody>
      </p:sp>
      <p:sp>
        <p:nvSpPr>
          <p:cNvPr id="3" name="Tijdelijke aanduiding voor inhoud 2">
            <a:extLst>
              <a:ext uri="{FF2B5EF4-FFF2-40B4-BE49-F238E27FC236}">
                <a16:creationId xmlns:a16="http://schemas.microsoft.com/office/drawing/2014/main" id="{9DA7D98A-38DC-4ADB-B6FF-28EEF8C227DA}"/>
              </a:ext>
            </a:extLst>
          </p:cNvPr>
          <p:cNvSpPr>
            <a:spLocks noGrp="1"/>
          </p:cNvSpPr>
          <p:nvPr>
            <p:ph idx="1"/>
          </p:nvPr>
        </p:nvSpPr>
        <p:spPr/>
        <p:txBody>
          <a:bodyPr/>
          <a:lstStyle/>
          <a:p>
            <a:r>
              <a:rPr lang="nl-NL" dirty="0"/>
              <a:t>Neem even 10 minuten om voor jezelf een case te formuleren  rond het thema:</a:t>
            </a:r>
          </a:p>
          <a:p>
            <a:pPr marL="0" indent="0">
              <a:buNone/>
            </a:pPr>
            <a:endParaRPr lang="nl-NL" dirty="0"/>
          </a:p>
          <a:p>
            <a:pPr marL="0" indent="0">
              <a:buNone/>
            </a:pPr>
            <a:r>
              <a:rPr lang="nl-NL" dirty="0"/>
              <a:t>Of..</a:t>
            </a:r>
          </a:p>
          <a:p>
            <a:r>
              <a:rPr lang="nl-NL" i="1" dirty="0"/>
              <a:t>Waarom heb je niets op dit punt?</a:t>
            </a:r>
          </a:p>
          <a:p>
            <a:pPr>
              <a:buFont typeface="Arial" panose="020B0604020202020204" pitchFamily="34" charset="0"/>
              <a:buChar char="•"/>
            </a:pPr>
            <a:endParaRPr lang="nl-NL" dirty="0"/>
          </a:p>
        </p:txBody>
      </p:sp>
    </p:spTree>
    <p:extLst>
      <p:ext uri="{BB962C8B-B14F-4D97-AF65-F5344CB8AC3E}">
        <p14:creationId xmlns:p14="http://schemas.microsoft.com/office/powerpoint/2010/main" val="255463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E38FEE9F-86E8-1BCE-22EA-0DB374B17A2B}"/>
              </a:ext>
            </a:extLst>
          </p:cNvPr>
          <p:cNvSpPr>
            <a:spLocks noGrp="1"/>
          </p:cNvSpPr>
          <p:nvPr>
            <p:ph type="ftr" sz="quarter" idx="11"/>
          </p:nvPr>
        </p:nvSpPr>
        <p:spPr/>
        <p:txBody>
          <a:bodyPr/>
          <a:lstStyle/>
          <a:p>
            <a:pPr>
              <a:defRPr/>
            </a:pPr>
            <a:r>
              <a:rPr lang="nl-NL"/>
              <a:t>Workshop intervisie Oss</a:t>
            </a:r>
          </a:p>
        </p:txBody>
      </p:sp>
      <p:pic>
        <p:nvPicPr>
          <p:cNvPr id="1026" name="Picture 2" descr="Coffee Break Foto's, Afbeeldingen en Stock Fotografie - 123RF">
            <a:extLst>
              <a:ext uri="{FF2B5EF4-FFF2-40B4-BE49-F238E27FC236}">
                <a16:creationId xmlns:a16="http://schemas.microsoft.com/office/drawing/2014/main" id="{3AF4A1AF-BD67-224E-8113-7EF7290C36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0741" y="334508"/>
            <a:ext cx="8240752" cy="6021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4287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1E7A87-520E-4F9A-A718-A60665E1E10A}"/>
              </a:ext>
            </a:extLst>
          </p:cNvPr>
          <p:cNvSpPr>
            <a:spLocks noGrp="1"/>
          </p:cNvSpPr>
          <p:nvPr>
            <p:ph type="title"/>
          </p:nvPr>
        </p:nvSpPr>
        <p:spPr/>
        <p:txBody>
          <a:bodyPr/>
          <a:lstStyle/>
          <a:p>
            <a:r>
              <a:rPr lang="nl-NL" dirty="0"/>
              <a:t>De verzamelbak</a:t>
            </a:r>
          </a:p>
        </p:txBody>
      </p:sp>
      <p:sp>
        <p:nvSpPr>
          <p:cNvPr id="6" name="Rechthoek 5">
            <a:extLst>
              <a:ext uri="{FF2B5EF4-FFF2-40B4-BE49-F238E27FC236}">
                <a16:creationId xmlns:a16="http://schemas.microsoft.com/office/drawing/2014/main" id="{A9DBDFEC-107F-472B-A9AC-4D677D2F48C7}"/>
              </a:ext>
            </a:extLst>
          </p:cNvPr>
          <p:cNvSpPr/>
          <p:nvPr/>
        </p:nvSpPr>
        <p:spPr>
          <a:xfrm rot="19960470">
            <a:off x="237706" y="640694"/>
            <a:ext cx="3801041" cy="923330"/>
          </a:xfrm>
          <a:prstGeom prst="rect">
            <a:avLst/>
          </a:prstGeom>
          <a:noFill/>
        </p:spPr>
        <p:txBody>
          <a:bodyPr wrap="none" lIns="91440" tIns="45720" rIns="91440" bIns="45720">
            <a:spAutoFit/>
          </a:bodyPr>
          <a:lstStyle/>
          <a:p>
            <a:pPr algn="ctr"/>
            <a:r>
              <a:rPr lang="nl-NL"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10 stappen</a:t>
            </a:r>
          </a:p>
        </p:txBody>
      </p:sp>
      <p:sp>
        <p:nvSpPr>
          <p:cNvPr id="7" name="Rechthoek 6">
            <a:extLst>
              <a:ext uri="{FF2B5EF4-FFF2-40B4-BE49-F238E27FC236}">
                <a16:creationId xmlns:a16="http://schemas.microsoft.com/office/drawing/2014/main" id="{5402F560-7914-41B5-8C00-5ED483FDA653}"/>
              </a:ext>
            </a:extLst>
          </p:cNvPr>
          <p:cNvSpPr/>
          <p:nvPr/>
        </p:nvSpPr>
        <p:spPr>
          <a:xfrm rot="1427740">
            <a:off x="4432497" y="3053586"/>
            <a:ext cx="7661008" cy="923330"/>
          </a:xfrm>
          <a:prstGeom prst="rect">
            <a:avLst/>
          </a:prstGeom>
          <a:noFill/>
        </p:spPr>
        <p:txBody>
          <a:bodyPr wrap="none" lIns="91440" tIns="45720" rIns="91440" bIns="45720">
            <a:spAutoFit/>
          </a:bodyPr>
          <a:lstStyle/>
          <a:p>
            <a:pPr algn="ctr"/>
            <a:r>
              <a:rPr lang="nl-NL" sz="5400" b="1" cap="none" spc="0" dirty="0">
                <a:ln w="6600">
                  <a:solidFill>
                    <a:schemeClr val="accent2"/>
                  </a:solidFill>
                  <a:prstDash val="solid"/>
                </a:ln>
                <a:solidFill>
                  <a:srgbClr val="FFFFFF"/>
                </a:solidFill>
                <a:effectLst>
                  <a:outerShdw dist="38100" dir="2700000" algn="tl" rotWithShape="0">
                    <a:schemeClr val="accent2"/>
                  </a:outerShdw>
                </a:effectLst>
              </a:rPr>
              <a:t>Lynn Hofman methode</a:t>
            </a:r>
          </a:p>
        </p:txBody>
      </p:sp>
      <p:sp>
        <p:nvSpPr>
          <p:cNvPr id="8" name="Rechthoek 7">
            <a:extLst>
              <a:ext uri="{FF2B5EF4-FFF2-40B4-BE49-F238E27FC236}">
                <a16:creationId xmlns:a16="http://schemas.microsoft.com/office/drawing/2014/main" id="{556842EB-A63C-4BD9-BA95-EDC7374FF4F9}"/>
              </a:ext>
            </a:extLst>
          </p:cNvPr>
          <p:cNvSpPr/>
          <p:nvPr/>
        </p:nvSpPr>
        <p:spPr>
          <a:xfrm rot="20362343">
            <a:off x="1916794" y="1321415"/>
            <a:ext cx="3339377" cy="923330"/>
          </a:xfrm>
          <a:prstGeom prst="rect">
            <a:avLst/>
          </a:prstGeom>
          <a:noFill/>
        </p:spPr>
        <p:txBody>
          <a:bodyPr wrap="none" lIns="91440" tIns="45720" rIns="91440" bIns="45720">
            <a:spAutoFit/>
          </a:bodyPr>
          <a:lstStyle/>
          <a:p>
            <a:pPr algn="ctr"/>
            <a:r>
              <a:rPr lang="nl-NL" sz="5400" b="1" dirty="0">
                <a:ln w="22225">
                  <a:solidFill>
                    <a:schemeClr val="accent2"/>
                  </a:solidFill>
                  <a:prstDash val="solid"/>
                </a:ln>
                <a:solidFill>
                  <a:schemeClr val="accent2">
                    <a:lumMod val="40000"/>
                    <a:lumOff val="60000"/>
                  </a:schemeClr>
                </a:solidFill>
              </a:rPr>
              <a:t>Roddelen</a:t>
            </a:r>
          </a:p>
        </p:txBody>
      </p:sp>
      <p:sp>
        <p:nvSpPr>
          <p:cNvPr id="10" name="Rechthoek 9">
            <a:extLst>
              <a:ext uri="{FF2B5EF4-FFF2-40B4-BE49-F238E27FC236}">
                <a16:creationId xmlns:a16="http://schemas.microsoft.com/office/drawing/2014/main" id="{B6F4FFF3-3C08-4BD2-BC4B-1386D4969B1C}"/>
              </a:ext>
            </a:extLst>
          </p:cNvPr>
          <p:cNvSpPr/>
          <p:nvPr/>
        </p:nvSpPr>
        <p:spPr>
          <a:xfrm>
            <a:off x="4608748" y="5655348"/>
            <a:ext cx="7840609" cy="923330"/>
          </a:xfrm>
          <a:prstGeom prst="rect">
            <a:avLst/>
          </a:prstGeom>
          <a:noFill/>
        </p:spPr>
        <p:txBody>
          <a:bodyPr wrap="none" lIns="91440" tIns="45720" rIns="91440" bIns="45720">
            <a:spAutoFit/>
          </a:bodyPr>
          <a:lstStyle/>
          <a:p>
            <a:pPr algn="ctr"/>
            <a:r>
              <a:rPr lang="nl-NL" sz="5400" b="0" cap="none" spc="0" dirty="0">
                <a:ln w="0"/>
                <a:solidFill>
                  <a:schemeClr val="accent1"/>
                </a:solidFill>
                <a:effectLst>
                  <a:outerShdw blurRad="38100" dist="25400" dir="5400000" algn="ctr" rotWithShape="0">
                    <a:srgbClr val="6E747A">
                      <a:alpha val="43000"/>
                    </a:srgbClr>
                  </a:outerShdw>
                </a:effectLst>
              </a:rPr>
              <a:t>Zeven stappen methode </a:t>
            </a:r>
          </a:p>
        </p:txBody>
      </p:sp>
      <p:sp>
        <p:nvSpPr>
          <p:cNvPr id="11" name="Rechthoek 10">
            <a:extLst>
              <a:ext uri="{FF2B5EF4-FFF2-40B4-BE49-F238E27FC236}">
                <a16:creationId xmlns:a16="http://schemas.microsoft.com/office/drawing/2014/main" id="{45C6921C-3F3D-4E59-A8A0-1CCC4640B042}"/>
              </a:ext>
            </a:extLst>
          </p:cNvPr>
          <p:cNvSpPr/>
          <p:nvPr/>
        </p:nvSpPr>
        <p:spPr>
          <a:xfrm rot="1455257">
            <a:off x="-115092" y="3969181"/>
            <a:ext cx="6904775" cy="923330"/>
          </a:xfrm>
          <a:prstGeom prst="rect">
            <a:avLst/>
          </a:prstGeom>
          <a:noFill/>
        </p:spPr>
        <p:txBody>
          <a:bodyPr wrap="none" lIns="91440" tIns="45720" rIns="91440" bIns="45720">
            <a:spAutoFit/>
          </a:bodyPr>
          <a:lstStyle/>
          <a:p>
            <a:pPr algn="ctr"/>
            <a:r>
              <a:rPr lang="nl-NL"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Vissenkom methode</a:t>
            </a:r>
          </a:p>
        </p:txBody>
      </p:sp>
      <p:sp>
        <p:nvSpPr>
          <p:cNvPr id="12" name="Rechthoek 11">
            <a:extLst>
              <a:ext uri="{FF2B5EF4-FFF2-40B4-BE49-F238E27FC236}">
                <a16:creationId xmlns:a16="http://schemas.microsoft.com/office/drawing/2014/main" id="{2D0F5D0A-2660-4AF3-8DA7-F080C4A5AB65}"/>
              </a:ext>
            </a:extLst>
          </p:cNvPr>
          <p:cNvSpPr/>
          <p:nvPr/>
        </p:nvSpPr>
        <p:spPr>
          <a:xfrm>
            <a:off x="2310355" y="2967335"/>
            <a:ext cx="7571303" cy="923330"/>
          </a:xfrm>
          <a:prstGeom prst="rect">
            <a:avLst/>
          </a:prstGeom>
          <a:noFill/>
        </p:spPr>
        <p:txBody>
          <a:bodyPr wrap="none" lIns="91440" tIns="45720" rIns="91440" bIns="45720">
            <a:spAutoFit/>
          </a:bodyPr>
          <a:lstStyle/>
          <a:p>
            <a:pPr algn="ctr"/>
            <a:r>
              <a:rPr lang="nl-NL"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Direct advies methode</a:t>
            </a:r>
          </a:p>
        </p:txBody>
      </p:sp>
      <p:sp>
        <p:nvSpPr>
          <p:cNvPr id="13" name="Rechthoek 12">
            <a:extLst>
              <a:ext uri="{FF2B5EF4-FFF2-40B4-BE49-F238E27FC236}">
                <a16:creationId xmlns:a16="http://schemas.microsoft.com/office/drawing/2014/main" id="{3BEE30DC-7B31-437D-BB46-ADE4167D12BD}"/>
              </a:ext>
            </a:extLst>
          </p:cNvPr>
          <p:cNvSpPr/>
          <p:nvPr/>
        </p:nvSpPr>
        <p:spPr>
          <a:xfrm rot="20799674">
            <a:off x="-86965" y="5125541"/>
            <a:ext cx="7174080" cy="923330"/>
          </a:xfrm>
          <a:prstGeom prst="rect">
            <a:avLst/>
          </a:prstGeom>
          <a:noFill/>
        </p:spPr>
        <p:txBody>
          <a:bodyPr wrap="none" lIns="91440" tIns="45720" rIns="91440" bIns="45720">
            <a:spAutoFit/>
          </a:bodyPr>
          <a:lstStyle/>
          <a:p>
            <a:pPr algn="ctr"/>
            <a:r>
              <a:rPr lang="nl-NL"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Vijf stappen methode</a:t>
            </a:r>
          </a:p>
        </p:txBody>
      </p:sp>
      <p:sp>
        <p:nvSpPr>
          <p:cNvPr id="14" name="Rechthoek 13">
            <a:extLst>
              <a:ext uri="{FF2B5EF4-FFF2-40B4-BE49-F238E27FC236}">
                <a16:creationId xmlns:a16="http://schemas.microsoft.com/office/drawing/2014/main" id="{DDB510F6-5B12-4058-8359-CCC949E142AB}"/>
              </a:ext>
            </a:extLst>
          </p:cNvPr>
          <p:cNvSpPr/>
          <p:nvPr/>
        </p:nvSpPr>
        <p:spPr>
          <a:xfrm rot="1562020">
            <a:off x="6660951" y="2085899"/>
            <a:ext cx="576311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nl-NL" sz="5400" b="1" cap="none" spc="0" dirty="0" err="1">
                <a:ln/>
                <a:solidFill>
                  <a:schemeClr val="accent3"/>
                </a:solidFill>
                <a:effectLst/>
              </a:rPr>
              <a:t>Clinic</a:t>
            </a:r>
            <a:r>
              <a:rPr lang="nl-NL" sz="5400" b="1" cap="none" spc="0" dirty="0">
                <a:ln/>
                <a:solidFill>
                  <a:schemeClr val="accent3"/>
                </a:solidFill>
                <a:effectLst/>
              </a:rPr>
              <a:t> Rollenspel</a:t>
            </a:r>
          </a:p>
        </p:txBody>
      </p:sp>
      <p:sp>
        <p:nvSpPr>
          <p:cNvPr id="15" name="Rechthoek 14">
            <a:extLst>
              <a:ext uri="{FF2B5EF4-FFF2-40B4-BE49-F238E27FC236}">
                <a16:creationId xmlns:a16="http://schemas.microsoft.com/office/drawing/2014/main" id="{7CC1F4BC-8319-487C-9A1D-927165F80B44}"/>
              </a:ext>
            </a:extLst>
          </p:cNvPr>
          <p:cNvSpPr/>
          <p:nvPr/>
        </p:nvSpPr>
        <p:spPr>
          <a:xfrm>
            <a:off x="9130" y="3890665"/>
            <a:ext cx="9533379" cy="923330"/>
          </a:xfrm>
          <a:prstGeom prst="rect">
            <a:avLst/>
          </a:prstGeom>
          <a:noFill/>
        </p:spPr>
        <p:txBody>
          <a:bodyPr wrap="none" lIns="91440" tIns="45720" rIns="91440" bIns="45720">
            <a:spAutoFit/>
          </a:bodyPr>
          <a:lstStyle/>
          <a:p>
            <a:pPr algn="ctr"/>
            <a:r>
              <a:rPr lang="nl-NL" sz="5400" b="1" cap="none" spc="0" dirty="0">
                <a:ln w="12700">
                  <a:solidFill>
                    <a:schemeClr val="accent5"/>
                  </a:solidFill>
                  <a:prstDash val="solid"/>
                </a:ln>
                <a:pattFill prst="ltDnDiag">
                  <a:fgClr>
                    <a:schemeClr val="accent5">
                      <a:lumMod val="60000"/>
                      <a:lumOff val="40000"/>
                    </a:schemeClr>
                  </a:fgClr>
                  <a:bgClr>
                    <a:schemeClr val="bg1"/>
                  </a:bgClr>
                </a:pattFill>
                <a:effectLst/>
              </a:rPr>
              <a:t>Alleen maar advies methode</a:t>
            </a:r>
          </a:p>
        </p:txBody>
      </p:sp>
      <p:sp>
        <p:nvSpPr>
          <p:cNvPr id="16" name="Rechthoek 15">
            <a:extLst>
              <a:ext uri="{FF2B5EF4-FFF2-40B4-BE49-F238E27FC236}">
                <a16:creationId xmlns:a16="http://schemas.microsoft.com/office/drawing/2014/main" id="{5B30AFE4-0C84-43D2-AC92-5704E93A1E6F}"/>
              </a:ext>
            </a:extLst>
          </p:cNvPr>
          <p:cNvSpPr/>
          <p:nvPr/>
        </p:nvSpPr>
        <p:spPr>
          <a:xfrm>
            <a:off x="2848080" y="-139736"/>
            <a:ext cx="9187131" cy="923330"/>
          </a:xfrm>
          <a:prstGeom prst="rect">
            <a:avLst/>
          </a:prstGeom>
          <a:noFill/>
        </p:spPr>
        <p:txBody>
          <a:bodyPr wrap="none" lIns="91440" tIns="45720" rIns="91440" bIns="45720">
            <a:spAutoFit/>
          </a:bodyPr>
          <a:lstStyle/>
          <a:p>
            <a:pPr algn="ctr"/>
            <a:r>
              <a:rPr lang="nl-NL"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Dominante Ideeën Methode</a:t>
            </a:r>
          </a:p>
        </p:txBody>
      </p:sp>
      <p:sp>
        <p:nvSpPr>
          <p:cNvPr id="17" name="Rechthoek 16">
            <a:extLst>
              <a:ext uri="{FF2B5EF4-FFF2-40B4-BE49-F238E27FC236}">
                <a16:creationId xmlns:a16="http://schemas.microsoft.com/office/drawing/2014/main" id="{B56C857B-A29D-4280-9DF0-7D5DDBB2800C}"/>
              </a:ext>
            </a:extLst>
          </p:cNvPr>
          <p:cNvSpPr/>
          <p:nvPr/>
        </p:nvSpPr>
        <p:spPr>
          <a:xfrm rot="21294933">
            <a:off x="188118" y="2227386"/>
            <a:ext cx="5878533" cy="923330"/>
          </a:xfrm>
          <a:prstGeom prst="rect">
            <a:avLst/>
          </a:prstGeom>
          <a:noFill/>
        </p:spPr>
        <p:txBody>
          <a:bodyPr wrap="none" lIns="91440" tIns="45720" rIns="91440" bIns="45720">
            <a:spAutoFit/>
          </a:bodyPr>
          <a:lstStyle/>
          <a:p>
            <a:pPr algn="ctr"/>
            <a:r>
              <a:rPr lang="nl-NL"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Intuïtieve methode</a:t>
            </a:r>
          </a:p>
        </p:txBody>
      </p:sp>
      <p:sp>
        <p:nvSpPr>
          <p:cNvPr id="18" name="Rechthoek 17">
            <a:extLst>
              <a:ext uri="{FF2B5EF4-FFF2-40B4-BE49-F238E27FC236}">
                <a16:creationId xmlns:a16="http://schemas.microsoft.com/office/drawing/2014/main" id="{AD255C31-1EBB-4F95-BD5A-22F0C63B2CEB}"/>
              </a:ext>
            </a:extLst>
          </p:cNvPr>
          <p:cNvSpPr/>
          <p:nvPr/>
        </p:nvSpPr>
        <p:spPr>
          <a:xfrm rot="232253">
            <a:off x="4925154" y="1286545"/>
            <a:ext cx="7148112" cy="923330"/>
          </a:xfrm>
          <a:prstGeom prst="rect">
            <a:avLst/>
          </a:prstGeom>
          <a:noFill/>
        </p:spPr>
        <p:txBody>
          <a:bodyPr wrap="none" lIns="91440" tIns="45720" rIns="91440" bIns="45720">
            <a:spAutoFit/>
          </a:bodyPr>
          <a:lstStyle/>
          <a:p>
            <a:pPr algn="ctr"/>
            <a:r>
              <a:rPr lang="nl-NL" sz="5400" b="1" cap="none" spc="0" dirty="0">
                <a:ln w="6600">
                  <a:solidFill>
                    <a:schemeClr val="accent2"/>
                  </a:solidFill>
                  <a:prstDash val="solid"/>
                </a:ln>
                <a:solidFill>
                  <a:srgbClr val="FFFFFF"/>
                </a:solidFill>
                <a:effectLst>
                  <a:outerShdw dist="38100" dir="2700000" algn="tl" rotWithShape="0">
                    <a:schemeClr val="accent2"/>
                  </a:outerShdw>
                </a:effectLst>
              </a:rPr>
              <a:t>Socratische Methode</a:t>
            </a:r>
          </a:p>
        </p:txBody>
      </p:sp>
      <p:sp>
        <p:nvSpPr>
          <p:cNvPr id="19" name="Rechthoek 18">
            <a:extLst>
              <a:ext uri="{FF2B5EF4-FFF2-40B4-BE49-F238E27FC236}">
                <a16:creationId xmlns:a16="http://schemas.microsoft.com/office/drawing/2014/main" id="{AC26D84C-2255-4B7F-9097-E37F58617D81}"/>
              </a:ext>
            </a:extLst>
          </p:cNvPr>
          <p:cNvSpPr/>
          <p:nvPr/>
        </p:nvSpPr>
        <p:spPr>
          <a:xfrm rot="490573">
            <a:off x="5229227" y="4686036"/>
            <a:ext cx="672491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5400" b="1" cap="none" spc="0" dirty="0">
                <a:ln/>
                <a:solidFill>
                  <a:schemeClr val="accent4"/>
                </a:solidFill>
                <a:effectLst/>
              </a:rPr>
              <a:t>Doorvraag methode</a:t>
            </a:r>
          </a:p>
        </p:txBody>
      </p:sp>
      <p:sp>
        <p:nvSpPr>
          <p:cNvPr id="20" name="Rechthoek 19">
            <a:extLst>
              <a:ext uri="{FF2B5EF4-FFF2-40B4-BE49-F238E27FC236}">
                <a16:creationId xmlns:a16="http://schemas.microsoft.com/office/drawing/2014/main" id="{86BA3CA6-D19E-486C-8628-A9AD0E816DB8}"/>
              </a:ext>
            </a:extLst>
          </p:cNvPr>
          <p:cNvSpPr/>
          <p:nvPr/>
        </p:nvSpPr>
        <p:spPr>
          <a:xfrm>
            <a:off x="91570" y="0"/>
            <a:ext cx="1915909" cy="923330"/>
          </a:xfrm>
          <a:prstGeom prst="rect">
            <a:avLst/>
          </a:prstGeom>
          <a:noFill/>
        </p:spPr>
        <p:txBody>
          <a:bodyPr wrap="none" lIns="91440" tIns="45720" rIns="91440" bIns="45720">
            <a:spAutoFit/>
          </a:bodyPr>
          <a:lstStyle/>
          <a:p>
            <a:pPr algn="ctr"/>
            <a:r>
              <a:rPr lang="nl-NL" sz="5400" b="0" cap="none" spc="0" dirty="0">
                <a:ln w="0"/>
                <a:gradFill>
                  <a:gsLst>
                    <a:gs pos="21000">
                      <a:srgbClr val="53575C"/>
                    </a:gs>
                    <a:gs pos="88000">
                      <a:srgbClr val="C5C7CA"/>
                    </a:gs>
                  </a:gsLst>
                  <a:lin ang="5400000"/>
                </a:gradFill>
                <a:effectLst/>
              </a:rPr>
              <a:t>Balint</a:t>
            </a:r>
          </a:p>
        </p:txBody>
      </p:sp>
      <p:sp>
        <p:nvSpPr>
          <p:cNvPr id="21" name="Rechthoek 20">
            <a:extLst>
              <a:ext uri="{FF2B5EF4-FFF2-40B4-BE49-F238E27FC236}">
                <a16:creationId xmlns:a16="http://schemas.microsoft.com/office/drawing/2014/main" id="{501E0CB5-0B8C-4E59-8446-34469EA242D4}"/>
              </a:ext>
            </a:extLst>
          </p:cNvPr>
          <p:cNvSpPr/>
          <p:nvPr/>
        </p:nvSpPr>
        <p:spPr>
          <a:xfrm rot="873009">
            <a:off x="30679" y="4649340"/>
            <a:ext cx="3416321" cy="923330"/>
          </a:xfrm>
          <a:prstGeom prst="rect">
            <a:avLst/>
          </a:prstGeom>
          <a:noFill/>
        </p:spPr>
        <p:txBody>
          <a:bodyPr wrap="none" lIns="91440" tIns="45720" rIns="91440" bIns="45720">
            <a:spAutoFit/>
          </a:bodyPr>
          <a:lstStyle/>
          <a:p>
            <a:pPr algn="ctr"/>
            <a:r>
              <a:rPr lang="nl-NL" sz="5400" b="1" cap="none" spc="0" dirty="0" err="1">
                <a:ln w="6600">
                  <a:solidFill>
                    <a:schemeClr val="accent2"/>
                  </a:solidFill>
                  <a:prstDash val="solid"/>
                </a:ln>
                <a:solidFill>
                  <a:srgbClr val="FFFFFF"/>
                </a:solidFill>
                <a:effectLst>
                  <a:outerShdw dist="38100" dir="2700000" algn="tl" rotWithShape="0">
                    <a:schemeClr val="accent2"/>
                  </a:outerShdw>
                </a:effectLst>
              </a:rPr>
              <a:t>Modelling</a:t>
            </a:r>
            <a:endParaRPr lang="nl-NL"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336653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12"/>
                                        </p:tgtEl>
                                      </p:cBhvr>
                                    </p:animEffect>
                                    <p:anim calcmode="lin" valueType="num">
                                      <p:cBhvr>
                                        <p:cTn id="7" dur="1000"/>
                                        <p:tgtEl>
                                          <p:spTgt spid="12"/>
                                        </p:tgtEl>
                                        <p:attrNameLst>
                                          <p:attrName>ppt_x</p:attrName>
                                        </p:attrNameLst>
                                      </p:cBhvr>
                                      <p:tavLst>
                                        <p:tav tm="0">
                                          <p:val>
                                            <p:strVal val="ppt_x"/>
                                          </p:val>
                                        </p:tav>
                                        <p:tav tm="100000">
                                          <p:val>
                                            <p:strVal val="ppt_x"/>
                                          </p:val>
                                        </p:tav>
                                      </p:tavLst>
                                    </p:anim>
                                    <p:anim calcmode="lin" valueType="num">
                                      <p:cBhvr>
                                        <p:cTn id="8" dur="1000"/>
                                        <p:tgtEl>
                                          <p:spTgt spid="12"/>
                                        </p:tgtEl>
                                        <p:attrNameLst>
                                          <p:attrName>ppt_y</p:attrName>
                                        </p:attrNameLst>
                                      </p:cBhvr>
                                      <p:tavLst>
                                        <p:tav tm="0">
                                          <p:val>
                                            <p:strVal val="ppt_y"/>
                                          </p:val>
                                        </p:tav>
                                        <p:tav tm="100000">
                                          <p:val>
                                            <p:strVal val="ppt_y+.1"/>
                                          </p:val>
                                        </p:tav>
                                      </p:tavLst>
                                    </p:anim>
                                    <p:set>
                                      <p:cBhvr>
                                        <p:cTn id="9" dur="1" fill="hold">
                                          <p:stCondLst>
                                            <p:cond delay="999"/>
                                          </p:stCondLst>
                                        </p:cTn>
                                        <p:tgtEl>
                                          <p:spTgt spid="12"/>
                                        </p:tgtEl>
                                        <p:attrNameLst>
                                          <p:attrName>style.visibility</p:attrName>
                                        </p:attrNameLst>
                                      </p:cBhvr>
                                      <p:to>
                                        <p:strVal val="hidden"/>
                                      </p:to>
                                    </p:set>
                                  </p:childTnLst>
                                </p:cTn>
                              </p:par>
                              <p:par>
                                <p:cTn id="10" presetID="42" presetClass="exit" presetSubtype="0" fill="hold" grpId="0" nodeType="withEffect">
                                  <p:stCondLst>
                                    <p:cond delay="0"/>
                                  </p:stCondLst>
                                  <p:childTnLst>
                                    <p:animEffect transition="out" filter="fade">
                                      <p:cBhvr>
                                        <p:cTn id="11" dur="1000"/>
                                        <p:tgtEl>
                                          <p:spTgt spid="17"/>
                                        </p:tgtEl>
                                      </p:cBhvr>
                                    </p:animEffect>
                                    <p:anim calcmode="lin" valueType="num">
                                      <p:cBhvr>
                                        <p:cTn id="12" dur="1000"/>
                                        <p:tgtEl>
                                          <p:spTgt spid="17"/>
                                        </p:tgtEl>
                                        <p:attrNameLst>
                                          <p:attrName>ppt_x</p:attrName>
                                        </p:attrNameLst>
                                      </p:cBhvr>
                                      <p:tavLst>
                                        <p:tav tm="0">
                                          <p:val>
                                            <p:strVal val="ppt_x"/>
                                          </p:val>
                                        </p:tav>
                                        <p:tav tm="100000">
                                          <p:val>
                                            <p:strVal val="ppt_x"/>
                                          </p:val>
                                        </p:tav>
                                      </p:tavLst>
                                    </p:anim>
                                    <p:anim calcmode="lin" valueType="num">
                                      <p:cBhvr>
                                        <p:cTn id="13" dur="1000"/>
                                        <p:tgtEl>
                                          <p:spTgt spid="17"/>
                                        </p:tgtEl>
                                        <p:attrNameLst>
                                          <p:attrName>ppt_y</p:attrName>
                                        </p:attrNameLst>
                                      </p:cBhvr>
                                      <p:tavLst>
                                        <p:tav tm="0">
                                          <p:val>
                                            <p:strVal val="ppt_y"/>
                                          </p:val>
                                        </p:tav>
                                        <p:tav tm="100000">
                                          <p:val>
                                            <p:strVal val="ppt_y+.1"/>
                                          </p:val>
                                        </p:tav>
                                      </p:tavLst>
                                    </p:anim>
                                    <p:set>
                                      <p:cBhvr>
                                        <p:cTn id="14" dur="1" fill="hold">
                                          <p:stCondLst>
                                            <p:cond delay="999"/>
                                          </p:stCondLst>
                                        </p:cTn>
                                        <p:tgtEl>
                                          <p:spTgt spid="17"/>
                                        </p:tgtEl>
                                        <p:attrNameLst>
                                          <p:attrName>style.visibility</p:attrName>
                                        </p:attrNameLst>
                                      </p:cBhvr>
                                      <p:to>
                                        <p:strVal val="hidden"/>
                                      </p:to>
                                    </p:set>
                                  </p:childTnLst>
                                </p:cTn>
                              </p:par>
                              <p:par>
                                <p:cTn id="15" presetID="14" presetClass="entr" presetSubtype="10" fill="hold" grpId="0" nodeType="withEffect">
                                  <p:stCondLst>
                                    <p:cond delay="25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par>
                                <p:cTn id="18" presetID="42" presetClass="exit" presetSubtype="0" fill="hold" grpId="0" nodeType="withEffect">
                                  <p:stCondLst>
                                    <p:cond delay="0"/>
                                  </p:stCondLst>
                                  <p:childTnLst>
                                    <p:animEffect transition="out" filter="fade">
                                      <p:cBhvr>
                                        <p:cTn id="19" dur="1000"/>
                                        <p:tgtEl>
                                          <p:spTgt spid="6"/>
                                        </p:tgtEl>
                                      </p:cBhvr>
                                    </p:animEffect>
                                    <p:anim calcmode="lin" valueType="num">
                                      <p:cBhvr>
                                        <p:cTn id="20" dur="1000"/>
                                        <p:tgtEl>
                                          <p:spTgt spid="6"/>
                                        </p:tgtEl>
                                        <p:attrNameLst>
                                          <p:attrName>ppt_x</p:attrName>
                                        </p:attrNameLst>
                                      </p:cBhvr>
                                      <p:tavLst>
                                        <p:tav tm="0">
                                          <p:val>
                                            <p:strVal val="ppt_x"/>
                                          </p:val>
                                        </p:tav>
                                        <p:tav tm="100000">
                                          <p:val>
                                            <p:strVal val="ppt_x"/>
                                          </p:val>
                                        </p:tav>
                                      </p:tavLst>
                                    </p:anim>
                                    <p:anim calcmode="lin" valueType="num">
                                      <p:cBhvr>
                                        <p:cTn id="21" dur="1000"/>
                                        <p:tgtEl>
                                          <p:spTgt spid="6"/>
                                        </p:tgtEl>
                                        <p:attrNameLst>
                                          <p:attrName>ppt_y</p:attrName>
                                        </p:attrNameLst>
                                      </p:cBhvr>
                                      <p:tavLst>
                                        <p:tav tm="0">
                                          <p:val>
                                            <p:strVal val="ppt_y"/>
                                          </p:val>
                                        </p:tav>
                                        <p:tav tm="100000">
                                          <p:val>
                                            <p:strVal val="ppt_y+.1"/>
                                          </p:val>
                                        </p:tav>
                                      </p:tavLst>
                                    </p:anim>
                                    <p:set>
                                      <p:cBhvr>
                                        <p:cTn id="22" dur="1" fill="hold">
                                          <p:stCondLst>
                                            <p:cond delay="999"/>
                                          </p:stCondLst>
                                        </p:cTn>
                                        <p:tgtEl>
                                          <p:spTgt spid="6"/>
                                        </p:tgtEl>
                                        <p:attrNameLst>
                                          <p:attrName>style.visibility</p:attrName>
                                        </p:attrNameLst>
                                      </p:cBhvr>
                                      <p:to>
                                        <p:strVal val="hidden"/>
                                      </p:to>
                                    </p:set>
                                  </p:childTnLst>
                                </p:cTn>
                              </p:par>
                              <p:par>
                                <p:cTn id="23" presetID="42" presetClass="exit" presetSubtype="0" fill="hold" grpId="0" nodeType="withEffect">
                                  <p:stCondLst>
                                    <p:cond delay="0"/>
                                  </p:stCondLst>
                                  <p:childTnLst>
                                    <p:animEffect transition="out" filter="fade">
                                      <p:cBhvr>
                                        <p:cTn id="24" dur="1000"/>
                                        <p:tgtEl>
                                          <p:spTgt spid="20"/>
                                        </p:tgtEl>
                                      </p:cBhvr>
                                    </p:animEffect>
                                    <p:anim calcmode="lin" valueType="num">
                                      <p:cBhvr>
                                        <p:cTn id="25" dur="1000"/>
                                        <p:tgtEl>
                                          <p:spTgt spid="20"/>
                                        </p:tgtEl>
                                        <p:attrNameLst>
                                          <p:attrName>ppt_x</p:attrName>
                                        </p:attrNameLst>
                                      </p:cBhvr>
                                      <p:tavLst>
                                        <p:tav tm="0">
                                          <p:val>
                                            <p:strVal val="ppt_x"/>
                                          </p:val>
                                        </p:tav>
                                        <p:tav tm="100000">
                                          <p:val>
                                            <p:strVal val="ppt_x"/>
                                          </p:val>
                                        </p:tav>
                                      </p:tavLst>
                                    </p:anim>
                                    <p:anim calcmode="lin" valueType="num">
                                      <p:cBhvr>
                                        <p:cTn id="26" dur="1000"/>
                                        <p:tgtEl>
                                          <p:spTgt spid="20"/>
                                        </p:tgtEl>
                                        <p:attrNameLst>
                                          <p:attrName>ppt_y</p:attrName>
                                        </p:attrNameLst>
                                      </p:cBhvr>
                                      <p:tavLst>
                                        <p:tav tm="0">
                                          <p:val>
                                            <p:strVal val="ppt_y"/>
                                          </p:val>
                                        </p:tav>
                                        <p:tav tm="100000">
                                          <p:val>
                                            <p:strVal val="ppt_y+.1"/>
                                          </p:val>
                                        </p:tav>
                                      </p:tavLst>
                                    </p:anim>
                                    <p:set>
                                      <p:cBhvr>
                                        <p:cTn id="27" dur="1" fill="hold">
                                          <p:stCondLst>
                                            <p:cond delay="999"/>
                                          </p:stCondLst>
                                        </p:cTn>
                                        <p:tgtEl>
                                          <p:spTgt spid="20"/>
                                        </p:tgtEl>
                                        <p:attrNameLst>
                                          <p:attrName>style.visibility</p:attrName>
                                        </p:attrNameLst>
                                      </p:cBhvr>
                                      <p:to>
                                        <p:strVal val="hidden"/>
                                      </p:to>
                                    </p:set>
                                  </p:childTnLst>
                                </p:cTn>
                              </p:par>
                              <p:par>
                                <p:cTn id="28" presetID="42" presetClass="exit" presetSubtype="0" fill="hold" grpId="0" nodeType="withEffect">
                                  <p:stCondLst>
                                    <p:cond delay="0"/>
                                  </p:stCondLst>
                                  <p:childTnLst>
                                    <p:animEffect transition="out" filter="fade">
                                      <p:cBhvr>
                                        <p:cTn id="29" dur="1000"/>
                                        <p:tgtEl>
                                          <p:spTgt spid="16"/>
                                        </p:tgtEl>
                                      </p:cBhvr>
                                    </p:animEffect>
                                    <p:anim calcmode="lin" valueType="num">
                                      <p:cBhvr>
                                        <p:cTn id="30" dur="1000"/>
                                        <p:tgtEl>
                                          <p:spTgt spid="16"/>
                                        </p:tgtEl>
                                        <p:attrNameLst>
                                          <p:attrName>ppt_x</p:attrName>
                                        </p:attrNameLst>
                                      </p:cBhvr>
                                      <p:tavLst>
                                        <p:tav tm="0">
                                          <p:val>
                                            <p:strVal val="ppt_x"/>
                                          </p:val>
                                        </p:tav>
                                        <p:tav tm="100000">
                                          <p:val>
                                            <p:strVal val="ppt_x"/>
                                          </p:val>
                                        </p:tav>
                                      </p:tavLst>
                                    </p:anim>
                                    <p:anim calcmode="lin" valueType="num">
                                      <p:cBhvr>
                                        <p:cTn id="31" dur="1000"/>
                                        <p:tgtEl>
                                          <p:spTgt spid="16"/>
                                        </p:tgtEl>
                                        <p:attrNameLst>
                                          <p:attrName>ppt_y</p:attrName>
                                        </p:attrNameLst>
                                      </p:cBhvr>
                                      <p:tavLst>
                                        <p:tav tm="0">
                                          <p:val>
                                            <p:strVal val="ppt_y"/>
                                          </p:val>
                                        </p:tav>
                                        <p:tav tm="100000">
                                          <p:val>
                                            <p:strVal val="ppt_y+.1"/>
                                          </p:val>
                                        </p:tav>
                                      </p:tavLst>
                                    </p:anim>
                                    <p:set>
                                      <p:cBhvr>
                                        <p:cTn id="32" dur="1" fill="hold">
                                          <p:stCondLst>
                                            <p:cond delay="999"/>
                                          </p:stCondLst>
                                        </p:cTn>
                                        <p:tgtEl>
                                          <p:spTgt spid="16"/>
                                        </p:tgtEl>
                                        <p:attrNameLst>
                                          <p:attrName>style.visibility</p:attrName>
                                        </p:attrNameLst>
                                      </p:cBhvr>
                                      <p:to>
                                        <p:strVal val="hidden"/>
                                      </p:to>
                                    </p:set>
                                  </p:childTnLst>
                                </p:cTn>
                              </p:par>
                              <p:par>
                                <p:cTn id="33" presetID="42" presetClass="exit" presetSubtype="0" fill="hold" grpId="0" nodeType="withEffect">
                                  <p:stCondLst>
                                    <p:cond delay="0"/>
                                  </p:stCondLst>
                                  <p:childTnLst>
                                    <p:animEffect transition="out" filter="fade">
                                      <p:cBhvr>
                                        <p:cTn id="34" dur="1000"/>
                                        <p:tgtEl>
                                          <p:spTgt spid="18"/>
                                        </p:tgtEl>
                                      </p:cBhvr>
                                    </p:animEffect>
                                    <p:anim calcmode="lin" valueType="num">
                                      <p:cBhvr>
                                        <p:cTn id="35" dur="1000"/>
                                        <p:tgtEl>
                                          <p:spTgt spid="18"/>
                                        </p:tgtEl>
                                        <p:attrNameLst>
                                          <p:attrName>ppt_x</p:attrName>
                                        </p:attrNameLst>
                                      </p:cBhvr>
                                      <p:tavLst>
                                        <p:tav tm="0">
                                          <p:val>
                                            <p:strVal val="ppt_x"/>
                                          </p:val>
                                        </p:tav>
                                        <p:tav tm="100000">
                                          <p:val>
                                            <p:strVal val="ppt_x"/>
                                          </p:val>
                                        </p:tav>
                                      </p:tavLst>
                                    </p:anim>
                                    <p:anim calcmode="lin" valueType="num">
                                      <p:cBhvr>
                                        <p:cTn id="36" dur="1000"/>
                                        <p:tgtEl>
                                          <p:spTgt spid="18"/>
                                        </p:tgtEl>
                                        <p:attrNameLst>
                                          <p:attrName>ppt_y</p:attrName>
                                        </p:attrNameLst>
                                      </p:cBhvr>
                                      <p:tavLst>
                                        <p:tav tm="0">
                                          <p:val>
                                            <p:strVal val="ppt_y"/>
                                          </p:val>
                                        </p:tav>
                                        <p:tav tm="100000">
                                          <p:val>
                                            <p:strVal val="ppt_y+.1"/>
                                          </p:val>
                                        </p:tav>
                                      </p:tavLst>
                                    </p:anim>
                                    <p:set>
                                      <p:cBhvr>
                                        <p:cTn id="37" dur="1" fill="hold">
                                          <p:stCondLst>
                                            <p:cond delay="999"/>
                                          </p:stCondLst>
                                        </p:cTn>
                                        <p:tgtEl>
                                          <p:spTgt spid="18"/>
                                        </p:tgtEl>
                                        <p:attrNameLst>
                                          <p:attrName>style.visibility</p:attrName>
                                        </p:attrNameLst>
                                      </p:cBhvr>
                                      <p:to>
                                        <p:strVal val="hidden"/>
                                      </p:to>
                                    </p:set>
                                  </p:childTnLst>
                                </p:cTn>
                              </p:par>
                              <p:par>
                                <p:cTn id="38" presetID="42" presetClass="exit" presetSubtype="0" fill="hold" grpId="0" nodeType="withEffect">
                                  <p:stCondLst>
                                    <p:cond delay="0"/>
                                  </p:stCondLst>
                                  <p:childTnLst>
                                    <p:animEffect transition="out" filter="fade">
                                      <p:cBhvr>
                                        <p:cTn id="39" dur="1000"/>
                                        <p:tgtEl>
                                          <p:spTgt spid="7"/>
                                        </p:tgtEl>
                                      </p:cBhvr>
                                    </p:animEffect>
                                    <p:anim calcmode="lin" valueType="num">
                                      <p:cBhvr>
                                        <p:cTn id="40" dur="1000"/>
                                        <p:tgtEl>
                                          <p:spTgt spid="7"/>
                                        </p:tgtEl>
                                        <p:attrNameLst>
                                          <p:attrName>ppt_x</p:attrName>
                                        </p:attrNameLst>
                                      </p:cBhvr>
                                      <p:tavLst>
                                        <p:tav tm="0">
                                          <p:val>
                                            <p:strVal val="ppt_x"/>
                                          </p:val>
                                        </p:tav>
                                        <p:tav tm="100000">
                                          <p:val>
                                            <p:strVal val="ppt_x"/>
                                          </p:val>
                                        </p:tav>
                                      </p:tavLst>
                                    </p:anim>
                                    <p:anim calcmode="lin" valueType="num">
                                      <p:cBhvr>
                                        <p:cTn id="41" dur="1000"/>
                                        <p:tgtEl>
                                          <p:spTgt spid="7"/>
                                        </p:tgtEl>
                                        <p:attrNameLst>
                                          <p:attrName>ppt_y</p:attrName>
                                        </p:attrNameLst>
                                      </p:cBhvr>
                                      <p:tavLst>
                                        <p:tav tm="0">
                                          <p:val>
                                            <p:strVal val="ppt_y"/>
                                          </p:val>
                                        </p:tav>
                                        <p:tav tm="100000">
                                          <p:val>
                                            <p:strVal val="ppt_y+.1"/>
                                          </p:val>
                                        </p:tav>
                                      </p:tavLst>
                                    </p:anim>
                                    <p:set>
                                      <p:cBhvr>
                                        <p:cTn id="42" dur="1" fill="hold">
                                          <p:stCondLst>
                                            <p:cond delay="999"/>
                                          </p:stCondLst>
                                        </p:cTn>
                                        <p:tgtEl>
                                          <p:spTgt spid="7"/>
                                        </p:tgtEl>
                                        <p:attrNameLst>
                                          <p:attrName>style.visibility</p:attrName>
                                        </p:attrNameLst>
                                      </p:cBhvr>
                                      <p:to>
                                        <p:strVal val="hidden"/>
                                      </p:to>
                                    </p:set>
                                  </p:childTnLst>
                                </p:cTn>
                              </p:par>
                              <p:par>
                                <p:cTn id="43" presetID="42" presetClass="exit" presetSubtype="0" fill="hold" grpId="0" nodeType="withEffect">
                                  <p:stCondLst>
                                    <p:cond delay="0"/>
                                  </p:stCondLst>
                                  <p:childTnLst>
                                    <p:animEffect transition="out" filter="fade">
                                      <p:cBhvr>
                                        <p:cTn id="44" dur="1000"/>
                                        <p:tgtEl>
                                          <p:spTgt spid="14"/>
                                        </p:tgtEl>
                                      </p:cBhvr>
                                    </p:animEffect>
                                    <p:anim calcmode="lin" valueType="num">
                                      <p:cBhvr>
                                        <p:cTn id="45" dur="1000"/>
                                        <p:tgtEl>
                                          <p:spTgt spid="14"/>
                                        </p:tgtEl>
                                        <p:attrNameLst>
                                          <p:attrName>ppt_x</p:attrName>
                                        </p:attrNameLst>
                                      </p:cBhvr>
                                      <p:tavLst>
                                        <p:tav tm="0">
                                          <p:val>
                                            <p:strVal val="ppt_x"/>
                                          </p:val>
                                        </p:tav>
                                        <p:tav tm="100000">
                                          <p:val>
                                            <p:strVal val="ppt_x"/>
                                          </p:val>
                                        </p:tav>
                                      </p:tavLst>
                                    </p:anim>
                                    <p:anim calcmode="lin" valueType="num">
                                      <p:cBhvr>
                                        <p:cTn id="46" dur="1000"/>
                                        <p:tgtEl>
                                          <p:spTgt spid="14"/>
                                        </p:tgtEl>
                                        <p:attrNameLst>
                                          <p:attrName>ppt_y</p:attrName>
                                        </p:attrNameLst>
                                      </p:cBhvr>
                                      <p:tavLst>
                                        <p:tav tm="0">
                                          <p:val>
                                            <p:strVal val="ppt_y"/>
                                          </p:val>
                                        </p:tav>
                                        <p:tav tm="100000">
                                          <p:val>
                                            <p:strVal val="ppt_y+.1"/>
                                          </p:val>
                                        </p:tav>
                                      </p:tavLst>
                                    </p:anim>
                                    <p:set>
                                      <p:cBhvr>
                                        <p:cTn id="47" dur="1" fill="hold">
                                          <p:stCondLst>
                                            <p:cond delay="999"/>
                                          </p:stCondLst>
                                        </p:cTn>
                                        <p:tgtEl>
                                          <p:spTgt spid="14"/>
                                        </p:tgtEl>
                                        <p:attrNameLst>
                                          <p:attrName>style.visibility</p:attrName>
                                        </p:attrNameLst>
                                      </p:cBhvr>
                                      <p:to>
                                        <p:strVal val="hidden"/>
                                      </p:to>
                                    </p:set>
                                  </p:childTnLst>
                                </p:cTn>
                              </p:par>
                              <p:par>
                                <p:cTn id="48" presetID="42" presetClass="exit" presetSubtype="0" fill="hold" grpId="0" nodeType="withEffect">
                                  <p:stCondLst>
                                    <p:cond delay="0"/>
                                  </p:stCondLst>
                                  <p:childTnLst>
                                    <p:animEffect transition="out" filter="fade">
                                      <p:cBhvr>
                                        <p:cTn id="49" dur="1000"/>
                                        <p:tgtEl>
                                          <p:spTgt spid="19"/>
                                        </p:tgtEl>
                                      </p:cBhvr>
                                    </p:animEffect>
                                    <p:anim calcmode="lin" valueType="num">
                                      <p:cBhvr>
                                        <p:cTn id="50" dur="1000"/>
                                        <p:tgtEl>
                                          <p:spTgt spid="19"/>
                                        </p:tgtEl>
                                        <p:attrNameLst>
                                          <p:attrName>ppt_x</p:attrName>
                                        </p:attrNameLst>
                                      </p:cBhvr>
                                      <p:tavLst>
                                        <p:tav tm="0">
                                          <p:val>
                                            <p:strVal val="ppt_x"/>
                                          </p:val>
                                        </p:tav>
                                        <p:tav tm="100000">
                                          <p:val>
                                            <p:strVal val="ppt_x"/>
                                          </p:val>
                                        </p:tav>
                                      </p:tavLst>
                                    </p:anim>
                                    <p:anim calcmode="lin" valueType="num">
                                      <p:cBhvr>
                                        <p:cTn id="51" dur="1000"/>
                                        <p:tgtEl>
                                          <p:spTgt spid="19"/>
                                        </p:tgtEl>
                                        <p:attrNameLst>
                                          <p:attrName>ppt_y</p:attrName>
                                        </p:attrNameLst>
                                      </p:cBhvr>
                                      <p:tavLst>
                                        <p:tav tm="0">
                                          <p:val>
                                            <p:strVal val="ppt_y"/>
                                          </p:val>
                                        </p:tav>
                                        <p:tav tm="100000">
                                          <p:val>
                                            <p:strVal val="ppt_y+.1"/>
                                          </p:val>
                                        </p:tav>
                                      </p:tavLst>
                                    </p:anim>
                                    <p:set>
                                      <p:cBhvr>
                                        <p:cTn id="52" dur="1" fill="hold">
                                          <p:stCondLst>
                                            <p:cond delay="999"/>
                                          </p:stCondLst>
                                        </p:cTn>
                                        <p:tgtEl>
                                          <p:spTgt spid="19"/>
                                        </p:tgtEl>
                                        <p:attrNameLst>
                                          <p:attrName>style.visibility</p:attrName>
                                        </p:attrNameLst>
                                      </p:cBhvr>
                                      <p:to>
                                        <p:strVal val="hidden"/>
                                      </p:to>
                                    </p:set>
                                  </p:childTnLst>
                                </p:cTn>
                              </p:par>
                              <p:par>
                                <p:cTn id="53" presetID="42" presetClass="exit" presetSubtype="0" fill="hold" grpId="0" nodeType="withEffect">
                                  <p:stCondLst>
                                    <p:cond delay="0"/>
                                  </p:stCondLst>
                                  <p:childTnLst>
                                    <p:animEffect transition="out" filter="fade">
                                      <p:cBhvr>
                                        <p:cTn id="54" dur="1000"/>
                                        <p:tgtEl>
                                          <p:spTgt spid="15"/>
                                        </p:tgtEl>
                                      </p:cBhvr>
                                    </p:animEffect>
                                    <p:anim calcmode="lin" valueType="num">
                                      <p:cBhvr>
                                        <p:cTn id="55" dur="1000"/>
                                        <p:tgtEl>
                                          <p:spTgt spid="15"/>
                                        </p:tgtEl>
                                        <p:attrNameLst>
                                          <p:attrName>ppt_x</p:attrName>
                                        </p:attrNameLst>
                                      </p:cBhvr>
                                      <p:tavLst>
                                        <p:tav tm="0">
                                          <p:val>
                                            <p:strVal val="ppt_x"/>
                                          </p:val>
                                        </p:tav>
                                        <p:tav tm="100000">
                                          <p:val>
                                            <p:strVal val="ppt_x"/>
                                          </p:val>
                                        </p:tav>
                                      </p:tavLst>
                                    </p:anim>
                                    <p:anim calcmode="lin" valueType="num">
                                      <p:cBhvr>
                                        <p:cTn id="56" dur="1000"/>
                                        <p:tgtEl>
                                          <p:spTgt spid="15"/>
                                        </p:tgtEl>
                                        <p:attrNameLst>
                                          <p:attrName>ppt_y</p:attrName>
                                        </p:attrNameLst>
                                      </p:cBhvr>
                                      <p:tavLst>
                                        <p:tav tm="0">
                                          <p:val>
                                            <p:strVal val="ppt_y"/>
                                          </p:val>
                                        </p:tav>
                                        <p:tav tm="100000">
                                          <p:val>
                                            <p:strVal val="ppt_y+.1"/>
                                          </p:val>
                                        </p:tav>
                                      </p:tavLst>
                                    </p:anim>
                                    <p:set>
                                      <p:cBhvr>
                                        <p:cTn id="57" dur="1" fill="hold">
                                          <p:stCondLst>
                                            <p:cond delay="999"/>
                                          </p:stCondLst>
                                        </p:cTn>
                                        <p:tgtEl>
                                          <p:spTgt spid="15"/>
                                        </p:tgtEl>
                                        <p:attrNameLst>
                                          <p:attrName>style.visibility</p:attrName>
                                        </p:attrNameLst>
                                      </p:cBhvr>
                                      <p:to>
                                        <p:strVal val="hidden"/>
                                      </p:to>
                                    </p:set>
                                  </p:childTnLst>
                                </p:cTn>
                              </p:par>
                              <p:par>
                                <p:cTn id="58" presetID="42" presetClass="exit" presetSubtype="0" fill="hold" grpId="0" nodeType="withEffect">
                                  <p:stCondLst>
                                    <p:cond delay="0"/>
                                  </p:stCondLst>
                                  <p:childTnLst>
                                    <p:animEffect transition="out" filter="fade">
                                      <p:cBhvr>
                                        <p:cTn id="59" dur="1000"/>
                                        <p:tgtEl>
                                          <p:spTgt spid="21"/>
                                        </p:tgtEl>
                                      </p:cBhvr>
                                    </p:animEffect>
                                    <p:anim calcmode="lin" valueType="num">
                                      <p:cBhvr>
                                        <p:cTn id="60" dur="1000"/>
                                        <p:tgtEl>
                                          <p:spTgt spid="21"/>
                                        </p:tgtEl>
                                        <p:attrNameLst>
                                          <p:attrName>ppt_x</p:attrName>
                                        </p:attrNameLst>
                                      </p:cBhvr>
                                      <p:tavLst>
                                        <p:tav tm="0">
                                          <p:val>
                                            <p:strVal val="ppt_x"/>
                                          </p:val>
                                        </p:tav>
                                        <p:tav tm="100000">
                                          <p:val>
                                            <p:strVal val="ppt_x"/>
                                          </p:val>
                                        </p:tav>
                                      </p:tavLst>
                                    </p:anim>
                                    <p:anim calcmode="lin" valueType="num">
                                      <p:cBhvr>
                                        <p:cTn id="61" dur="1000"/>
                                        <p:tgtEl>
                                          <p:spTgt spid="21"/>
                                        </p:tgtEl>
                                        <p:attrNameLst>
                                          <p:attrName>ppt_y</p:attrName>
                                        </p:attrNameLst>
                                      </p:cBhvr>
                                      <p:tavLst>
                                        <p:tav tm="0">
                                          <p:val>
                                            <p:strVal val="ppt_y"/>
                                          </p:val>
                                        </p:tav>
                                        <p:tav tm="100000">
                                          <p:val>
                                            <p:strVal val="ppt_y+.1"/>
                                          </p:val>
                                        </p:tav>
                                      </p:tavLst>
                                    </p:anim>
                                    <p:set>
                                      <p:cBhvr>
                                        <p:cTn id="62" dur="1" fill="hold">
                                          <p:stCondLst>
                                            <p:cond delay="999"/>
                                          </p:stCondLst>
                                        </p:cTn>
                                        <p:tgtEl>
                                          <p:spTgt spid="21"/>
                                        </p:tgtEl>
                                        <p:attrNameLst>
                                          <p:attrName>style.visibility</p:attrName>
                                        </p:attrNameLst>
                                      </p:cBhvr>
                                      <p:to>
                                        <p:strVal val="hidden"/>
                                      </p:to>
                                    </p:set>
                                  </p:childTnLst>
                                </p:cTn>
                              </p:par>
                              <p:par>
                                <p:cTn id="63" presetID="42" presetClass="exit" presetSubtype="0" fill="hold" grpId="0" nodeType="withEffect">
                                  <p:stCondLst>
                                    <p:cond delay="0"/>
                                  </p:stCondLst>
                                  <p:childTnLst>
                                    <p:animEffect transition="out" filter="fade">
                                      <p:cBhvr>
                                        <p:cTn id="64" dur="1000"/>
                                        <p:tgtEl>
                                          <p:spTgt spid="10"/>
                                        </p:tgtEl>
                                      </p:cBhvr>
                                    </p:animEffect>
                                    <p:anim calcmode="lin" valueType="num">
                                      <p:cBhvr>
                                        <p:cTn id="65" dur="1000"/>
                                        <p:tgtEl>
                                          <p:spTgt spid="10"/>
                                        </p:tgtEl>
                                        <p:attrNameLst>
                                          <p:attrName>ppt_x</p:attrName>
                                        </p:attrNameLst>
                                      </p:cBhvr>
                                      <p:tavLst>
                                        <p:tav tm="0">
                                          <p:val>
                                            <p:strVal val="ppt_x"/>
                                          </p:val>
                                        </p:tav>
                                        <p:tav tm="100000">
                                          <p:val>
                                            <p:strVal val="ppt_x"/>
                                          </p:val>
                                        </p:tav>
                                      </p:tavLst>
                                    </p:anim>
                                    <p:anim calcmode="lin" valueType="num">
                                      <p:cBhvr>
                                        <p:cTn id="66" dur="1000"/>
                                        <p:tgtEl>
                                          <p:spTgt spid="10"/>
                                        </p:tgtEl>
                                        <p:attrNameLst>
                                          <p:attrName>ppt_y</p:attrName>
                                        </p:attrNameLst>
                                      </p:cBhvr>
                                      <p:tavLst>
                                        <p:tav tm="0">
                                          <p:val>
                                            <p:strVal val="ppt_y"/>
                                          </p:val>
                                        </p:tav>
                                        <p:tav tm="100000">
                                          <p:val>
                                            <p:strVal val="ppt_y+.1"/>
                                          </p:val>
                                        </p:tav>
                                      </p:tavLst>
                                    </p:anim>
                                    <p:set>
                                      <p:cBhvr>
                                        <p:cTn id="67" dur="1" fill="hold">
                                          <p:stCondLst>
                                            <p:cond delay="999"/>
                                          </p:stCondLst>
                                        </p:cTn>
                                        <p:tgtEl>
                                          <p:spTgt spid="10"/>
                                        </p:tgtEl>
                                        <p:attrNameLst>
                                          <p:attrName>style.visibility</p:attrName>
                                        </p:attrNameLst>
                                      </p:cBhvr>
                                      <p:to>
                                        <p:strVal val="hidden"/>
                                      </p:to>
                                    </p:set>
                                  </p:childTnLst>
                                </p:cTn>
                              </p:par>
                              <p:par>
                                <p:cTn id="68" presetID="14" presetClass="entr" presetSubtype="10" fill="hold" grpId="0" nodeType="withEffect">
                                  <p:stCondLst>
                                    <p:cond delay="250"/>
                                  </p:stCondLst>
                                  <p:childTnLst>
                                    <p:set>
                                      <p:cBhvr>
                                        <p:cTn id="69" dur="1" fill="hold">
                                          <p:stCondLst>
                                            <p:cond delay="0"/>
                                          </p:stCondLst>
                                        </p:cTn>
                                        <p:tgtEl>
                                          <p:spTgt spid="11"/>
                                        </p:tgtEl>
                                        <p:attrNameLst>
                                          <p:attrName>style.visibility</p:attrName>
                                        </p:attrNameLst>
                                      </p:cBhvr>
                                      <p:to>
                                        <p:strVal val="visible"/>
                                      </p:to>
                                    </p:set>
                                    <p:animEffect transition="in" filter="randombar(horizontal)">
                                      <p:cBhvr>
                                        <p:cTn id="70" dur="500"/>
                                        <p:tgtEl>
                                          <p:spTgt spid="11"/>
                                        </p:tgtEl>
                                      </p:cBhvr>
                                    </p:animEffect>
                                  </p:childTnLst>
                                </p:cTn>
                              </p:par>
                              <p:par>
                                <p:cTn id="71" presetID="14" presetClass="entr" presetSubtype="10" fill="hold" grpId="0" nodeType="withEffect">
                                  <p:stCondLst>
                                    <p:cond delay="250"/>
                                  </p:stCondLst>
                                  <p:childTnLst>
                                    <p:set>
                                      <p:cBhvr>
                                        <p:cTn id="72" dur="1" fill="hold">
                                          <p:stCondLst>
                                            <p:cond delay="0"/>
                                          </p:stCondLst>
                                        </p:cTn>
                                        <p:tgtEl>
                                          <p:spTgt spid="13"/>
                                        </p:tgtEl>
                                        <p:attrNameLst>
                                          <p:attrName>style.visibility</p:attrName>
                                        </p:attrNameLst>
                                      </p:cBhvr>
                                      <p:to>
                                        <p:strVal val="visible"/>
                                      </p:to>
                                    </p:set>
                                    <p:animEffect transition="in" filter="randombar(horizontal)">
                                      <p:cBhvr>
                                        <p:cTn id="7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P spid="11" grpId="0"/>
      <p:bldP spid="12" grpId="0"/>
      <p:bldP spid="13" grpId="0"/>
      <p:bldP spid="14" grpId="0"/>
      <p:bldP spid="15" grpId="0"/>
      <p:bldP spid="16" grpId="0"/>
      <p:bldP spid="17" grpId="0"/>
      <p:bldP spid="18" grpId="0"/>
      <p:bldP spid="19" grpId="0"/>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E6A9EF-873C-4687-9DF0-C5791FE357FD}"/>
              </a:ext>
            </a:extLst>
          </p:cNvPr>
          <p:cNvSpPr>
            <a:spLocks noGrp="1"/>
          </p:cNvSpPr>
          <p:nvPr>
            <p:ph type="title"/>
          </p:nvPr>
        </p:nvSpPr>
        <p:spPr>
          <a:xfrm>
            <a:off x="838200" y="136525"/>
            <a:ext cx="10515600" cy="1325563"/>
          </a:xfrm>
        </p:spPr>
        <p:txBody>
          <a:bodyPr/>
          <a:lstStyle/>
          <a:p>
            <a:r>
              <a:rPr lang="nl-NL" dirty="0"/>
              <a:t>Vissenkom methode</a:t>
            </a:r>
          </a:p>
        </p:txBody>
      </p:sp>
      <p:sp>
        <p:nvSpPr>
          <p:cNvPr id="3" name="Tijdelijke aanduiding voor inhoud 2">
            <a:extLst>
              <a:ext uri="{FF2B5EF4-FFF2-40B4-BE49-F238E27FC236}">
                <a16:creationId xmlns:a16="http://schemas.microsoft.com/office/drawing/2014/main" id="{93536F3F-B905-4F22-A4BB-8086D3D88732}"/>
              </a:ext>
            </a:extLst>
          </p:cNvPr>
          <p:cNvSpPr>
            <a:spLocks noGrp="1"/>
          </p:cNvSpPr>
          <p:nvPr>
            <p:ph idx="1"/>
          </p:nvPr>
        </p:nvSpPr>
        <p:spPr>
          <a:xfrm>
            <a:off x="838200" y="1222872"/>
            <a:ext cx="10894764" cy="5045725"/>
          </a:xfrm>
        </p:spPr>
        <p:txBody>
          <a:bodyPr>
            <a:normAutofit fontScale="62500" lnSpcReduction="20000"/>
          </a:bodyPr>
          <a:lstStyle/>
          <a:p>
            <a:pPr>
              <a:lnSpc>
                <a:spcPct val="100000"/>
              </a:lnSpc>
              <a:spcBef>
                <a:spcPts val="0"/>
              </a:spcBef>
              <a:spcAft>
                <a:spcPts val="0"/>
              </a:spcAft>
            </a:pPr>
            <a:r>
              <a:rPr lang="nl-NL" sz="29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1: Voorbereiding </a:t>
            </a:r>
            <a:r>
              <a:rPr lang="nl-NL" sz="2900" spc="75" dirty="0">
                <a:solidFill>
                  <a:srgbClr val="5A5A5A"/>
                </a:solidFill>
                <a:effectLst/>
                <a:latin typeface="Calibri" panose="020F0502020204030204" pitchFamily="34" charset="0"/>
                <a:ea typeface="Times New Roman" panose="02020603050405020304" pitchFamily="18" charset="0"/>
                <a:cs typeface="Times New Roman" panose="02020603050405020304" pitchFamily="18" charset="0"/>
              </a:rPr>
              <a:t>– s</a:t>
            </a:r>
            <a:r>
              <a:rPr lang="nl-NL" sz="2900" dirty="0">
                <a:solidFill>
                  <a:srgbClr val="000000"/>
                </a:solidFill>
                <a:latin typeface="Calibri" panose="020F0502020204030204" pitchFamily="34" charset="0"/>
                <a:ea typeface="Times New Roman" panose="02020603050405020304" pitchFamily="18" charset="0"/>
                <a:cs typeface="Calibri" panose="020F0502020204030204" pitchFamily="34" charset="0"/>
              </a:rPr>
              <a:t>chrijf </a:t>
            </a:r>
            <a:r>
              <a:rPr lang="nl-NL" sz="29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probleem</a:t>
            </a:r>
            <a:r>
              <a:rPr lang="nl-NL" sz="29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en </a:t>
            </a:r>
            <a:r>
              <a:rPr lang="nl-NL" sz="2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op een flap, deel de groep op in een binnengroep (de vissen) en een buitengroep (de vissenkom).</a:t>
            </a:r>
          </a:p>
          <a:p>
            <a:pPr marL="0" indent="0">
              <a:lnSpc>
                <a:spcPct val="100000"/>
              </a:lnSpc>
              <a:spcBef>
                <a:spcPts val="0"/>
              </a:spcBef>
              <a:spcAft>
                <a:spcPts val="0"/>
              </a:spcAft>
              <a:buNone/>
            </a:pPr>
            <a:endParaRPr lang="nl-NL" sz="29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nl-NL" sz="29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2: Analysefase </a:t>
            </a:r>
            <a:r>
              <a:rPr lang="nl-NL" sz="2900" spc="75" dirty="0">
                <a:solidFill>
                  <a:srgbClr val="5A5A5A"/>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NL" sz="2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 binnengroep </a:t>
            </a:r>
            <a:r>
              <a:rPr lang="nl-NL" sz="2900" b="1"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bespreekt</a:t>
            </a:r>
            <a:r>
              <a:rPr lang="nl-NL" sz="2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het probleem (nog zonder oplossingen) en de </a:t>
            </a:r>
            <a:r>
              <a:rPr lang="nl-NL" sz="2900" dirty="0">
                <a:solidFill>
                  <a:srgbClr val="000000"/>
                </a:solidFill>
                <a:latin typeface="Calibri" panose="020F0502020204030204" pitchFamily="34" charset="0"/>
                <a:ea typeface="Times New Roman" panose="02020603050405020304" pitchFamily="18" charset="0"/>
                <a:cs typeface="Calibri" panose="020F0502020204030204" pitchFamily="34" charset="0"/>
              </a:rPr>
              <a:t>buitengroep </a:t>
            </a:r>
            <a:r>
              <a:rPr lang="nl-NL" sz="29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analyseert</a:t>
            </a:r>
            <a:r>
              <a:rPr lang="nl-NL" sz="2900" dirty="0">
                <a:latin typeface="Calibri" panose="020F0502020204030204" pitchFamily="34" charset="0"/>
                <a:ea typeface="Times New Roman" panose="02020603050405020304" pitchFamily="18" charset="0"/>
                <a:cs typeface="Times New Roman" panose="02020603050405020304" pitchFamily="18" charset="0"/>
              </a:rPr>
              <a:t> </a:t>
            </a:r>
            <a:r>
              <a:rPr lang="nl-NL" sz="2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wat er gebeurt (hoe kan de binnengroep verder komen)</a:t>
            </a:r>
          </a:p>
          <a:p>
            <a:pPr marL="0" indent="0">
              <a:lnSpc>
                <a:spcPct val="100000"/>
              </a:lnSpc>
              <a:spcBef>
                <a:spcPts val="0"/>
              </a:spcBef>
              <a:spcAft>
                <a:spcPts val="0"/>
              </a:spcAft>
              <a:buNone/>
            </a:pPr>
            <a:endParaRPr lang="nl-NL" sz="29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nl-NL" sz="29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3: Bewustwordingsfase </a:t>
            </a:r>
            <a:r>
              <a:rPr lang="nl-NL" sz="2900" spc="75" dirty="0">
                <a:solidFill>
                  <a:srgbClr val="0F6AB3"/>
                </a:solidFill>
                <a:latin typeface="Calibri" panose="020F0502020204030204" pitchFamily="34" charset="0"/>
                <a:ea typeface="Times New Roman" panose="02020603050405020304" pitchFamily="18" charset="0"/>
                <a:cs typeface="Times New Roman" panose="02020603050405020304" pitchFamily="18" charset="0"/>
              </a:rPr>
              <a:t> </a:t>
            </a:r>
          </a:p>
          <a:p>
            <a:pPr lvl="1">
              <a:lnSpc>
                <a:spcPct val="100000"/>
              </a:lnSpc>
              <a:spcBef>
                <a:spcPts val="0"/>
              </a:spcBef>
              <a:spcAft>
                <a:spcPts val="0"/>
              </a:spcAft>
            </a:pPr>
            <a:r>
              <a:rPr lang="nl-NL" sz="2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 </a:t>
            </a:r>
            <a:r>
              <a:rPr lang="nl-NL" sz="2900" dirty="0">
                <a:solidFill>
                  <a:srgbClr val="000000"/>
                </a:solidFill>
                <a:latin typeface="Calibri" panose="020F0502020204030204" pitchFamily="34" charset="0"/>
                <a:ea typeface="Times New Roman" panose="02020603050405020304" pitchFamily="18" charset="0"/>
                <a:cs typeface="Calibri" panose="020F0502020204030204" pitchFamily="34" charset="0"/>
              </a:rPr>
              <a:t>buitengroep geeft </a:t>
            </a:r>
            <a:r>
              <a:rPr lang="nl-NL" sz="29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feedback</a:t>
            </a:r>
            <a:r>
              <a:rPr lang="nl-NL" sz="29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nl-NL" sz="2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op wat zij ervaren in de </a:t>
            </a:r>
            <a:r>
              <a:rPr lang="nl-NL" sz="2900" dirty="0">
                <a:latin typeface="Calibri" panose="020F0502020204030204" pitchFamily="34" charset="0"/>
                <a:ea typeface="Times New Roman" panose="02020603050405020304" pitchFamily="18" charset="0"/>
                <a:cs typeface="Times New Roman" panose="02020603050405020304" pitchFamily="18" charset="0"/>
              </a:rPr>
              <a:t> </a:t>
            </a:r>
            <a:r>
              <a:rPr lang="nl-NL" sz="2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binnengroep. Geeft een </a:t>
            </a:r>
            <a:r>
              <a:rPr lang="nl-NL" sz="2900" b="1"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suggestie</a:t>
            </a:r>
            <a:r>
              <a:rPr lang="nl-NL" sz="2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hoe de groep tot verdieping in de bespreking kan komen.</a:t>
            </a:r>
            <a:endParaRPr lang="nl-NL" sz="2900" dirty="0">
              <a:latin typeface="Calibri" panose="020F0502020204030204" pitchFamily="34" charset="0"/>
              <a:ea typeface="Times New Roman" panose="02020603050405020304" pitchFamily="18" charset="0"/>
              <a:cs typeface="Times New Roman" panose="02020603050405020304" pitchFamily="18" charset="0"/>
            </a:endParaRPr>
          </a:p>
          <a:p>
            <a:pPr lvl="1">
              <a:lnSpc>
                <a:spcPct val="100000"/>
              </a:lnSpc>
              <a:spcBef>
                <a:spcPts val="0"/>
              </a:spcBef>
              <a:spcAft>
                <a:spcPts val="0"/>
              </a:spcAft>
            </a:pPr>
            <a:r>
              <a:rPr lang="nl-NL" sz="2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Binnengroep: Probeer de oorspronkelijke probleemstelling te </a:t>
            </a:r>
            <a:r>
              <a:rPr lang="nl-NL" sz="2900" b="1"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herformuleren</a:t>
            </a:r>
            <a:r>
              <a:rPr lang="nl-NL" sz="2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aan de hand van de observaties </a:t>
            </a:r>
          </a:p>
          <a:p>
            <a:pPr marL="457200" lvl="1" indent="0">
              <a:lnSpc>
                <a:spcPct val="100000"/>
              </a:lnSpc>
              <a:spcBef>
                <a:spcPts val="0"/>
              </a:spcBef>
              <a:spcAft>
                <a:spcPts val="0"/>
              </a:spcAft>
              <a:buNone/>
            </a:pPr>
            <a:endParaRPr lang="nl-NL" sz="2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lnSpc>
                <a:spcPct val="100000"/>
              </a:lnSpc>
              <a:spcBef>
                <a:spcPts val="0"/>
              </a:spcBef>
              <a:spcAft>
                <a:spcPts val="0"/>
              </a:spcAft>
            </a:pPr>
            <a:r>
              <a:rPr lang="nl-NL" sz="29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4: Probleemoplossingsfase</a:t>
            </a:r>
          </a:p>
          <a:p>
            <a:pPr lvl="1">
              <a:lnSpc>
                <a:spcPct val="100000"/>
              </a:lnSpc>
              <a:spcBef>
                <a:spcPts val="0"/>
              </a:spcBef>
              <a:spcAft>
                <a:spcPts val="0"/>
              </a:spcAft>
            </a:pPr>
            <a:r>
              <a:rPr lang="nl-NL" sz="2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  buitengroep:  Bespreek  stappen  om  tot  een  oplossing te  komen.  Ga in  op  de  probleemstelling  zoals  de  binnengroep  die  geformuleerd  heeft.  Elk  groepslid  kan  een  eigen  advies  geven.</a:t>
            </a:r>
            <a:r>
              <a:rPr lang="nl-NL" sz="2900" dirty="0">
                <a:effectLst/>
                <a:latin typeface="Calibri" panose="020F0502020204030204" pitchFamily="34" charset="0"/>
                <a:ea typeface="Times New Roman" panose="02020603050405020304" pitchFamily="18" charset="0"/>
                <a:cs typeface="Calibri" panose="020F0502020204030204" pitchFamily="34" charset="0"/>
              </a:rPr>
              <a:t> </a:t>
            </a:r>
            <a:endParaRPr lang="nl-NL" sz="2900" dirty="0">
              <a:latin typeface="Calibri" panose="020F0502020204030204" pitchFamily="34" charset="0"/>
              <a:ea typeface="Times New Roman" panose="02020603050405020304" pitchFamily="18" charset="0"/>
              <a:cs typeface="Times New Roman" panose="02020603050405020304" pitchFamily="18" charset="0"/>
            </a:endParaRPr>
          </a:p>
          <a:p>
            <a:pPr lvl="1">
              <a:lnSpc>
                <a:spcPct val="100000"/>
              </a:lnSpc>
              <a:spcBef>
                <a:spcPts val="0"/>
              </a:spcBef>
              <a:spcAft>
                <a:spcPts val="0"/>
              </a:spcAft>
            </a:pPr>
            <a:r>
              <a:rPr lang="nl-NL" sz="2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  binnengroep:  Luister  naar  de  mogelijke stappen  en  adviezen.</a:t>
            </a:r>
            <a:r>
              <a:rPr lang="nl-NL" sz="2900" dirty="0">
                <a:latin typeface="Calibri" panose="020F0502020204030204" pitchFamily="34" charset="0"/>
                <a:ea typeface="Times New Roman" panose="02020603050405020304" pitchFamily="18" charset="0"/>
                <a:cs typeface="Calibri" panose="020F0502020204030204" pitchFamily="34" charset="0"/>
              </a:rPr>
              <a:t> </a:t>
            </a:r>
            <a:r>
              <a:rPr lang="nl-NL" sz="2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Bespreek  reacties  op  de  adviezen  van  de  buitengroep.  Bespreek  welke  adviezen  aanspreken  en  welke  minder  en  waarom. Welke  andere  mogelijkheden  zijn  er  nog  te  bedenken?</a:t>
            </a:r>
            <a:r>
              <a:rPr lang="nl-NL" sz="2900" dirty="0">
                <a:effectLst/>
                <a:latin typeface="Calibri" panose="020F0502020204030204" pitchFamily="34" charset="0"/>
                <a:ea typeface="Times New Roman" panose="02020603050405020304" pitchFamily="18" charset="0"/>
                <a:cs typeface="Calibri" panose="020F0502020204030204" pitchFamily="34" charset="0"/>
              </a:rPr>
              <a:t> </a:t>
            </a:r>
          </a:p>
          <a:p>
            <a:pPr marL="457200" lvl="1" indent="0">
              <a:lnSpc>
                <a:spcPct val="100000"/>
              </a:lnSpc>
              <a:spcBef>
                <a:spcPts val="0"/>
              </a:spcBef>
              <a:spcAft>
                <a:spcPts val="0"/>
              </a:spcAft>
              <a:buNone/>
            </a:pPr>
            <a:endParaRPr lang="nl-NL" sz="29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spcAft>
                <a:spcPts val="600"/>
              </a:spcAft>
            </a:pPr>
            <a:r>
              <a:rPr lang="nl-NL" sz="29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5 Evaluatie </a:t>
            </a:r>
            <a:r>
              <a:rPr lang="nl-NL" sz="2900" spc="75" dirty="0">
                <a:solidFill>
                  <a:srgbClr val="5A5A5A"/>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NL" sz="2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Iedere  deelnemer  geeft  zijn  persoonlijke  oogst  aan.</a:t>
            </a:r>
            <a:r>
              <a:rPr lang="nl-NL" sz="2900" dirty="0">
                <a:latin typeface="Calibri" panose="020F0502020204030204" pitchFamily="34" charset="0"/>
                <a:ea typeface="Times New Roman" panose="02020603050405020304" pitchFamily="18" charset="0"/>
                <a:cs typeface="Calibri" panose="020F0502020204030204" pitchFamily="34" charset="0"/>
              </a:rPr>
              <a:t> </a:t>
            </a:r>
            <a:r>
              <a:rPr lang="nl-NL" sz="2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  groep  stelt  vast  wat  de  gemeenschappelijke  conclusies  zijn  en  waar  de  visies  uiteenlopen:</a:t>
            </a:r>
            <a:endParaRPr lang="nl-NL" sz="29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nl-NL" dirty="0"/>
          </a:p>
        </p:txBody>
      </p:sp>
      <p:sp>
        <p:nvSpPr>
          <p:cNvPr id="4" name="Tekstvak 3">
            <a:extLst>
              <a:ext uri="{FF2B5EF4-FFF2-40B4-BE49-F238E27FC236}">
                <a16:creationId xmlns:a16="http://schemas.microsoft.com/office/drawing/2014/main" id="{C4E199A7-AAA0-285B-6776-785F7206DE9A}"/>
              </a:ext>
            </a:extLst>
          </p:cNvPr>
          <p:cNvSpPr txBox="1"/>
          <p:nvPr/>
        </p:nvSpPr>
        <p:spPr>
          <a:xfrm>
            <a:off x="4891490" y="6158429"/>
            <a:ext cx="3529621" cy="461665"/>
          </a:xfrm>
          <a:prstGeom prst="rect">
            <a:avLst/>
          </a:prstGeom>
          <a:noFill/>
        </p:spPr>
        <p:txBody>
          <a:bodyPr wrap="none" rtlCol="0">
            <a:spAutoFit/>
          </a:bodyPr>
          <a:lstStyle/>
          <a:p>
            <a:r>
              <a:rPr lang="nl-NL" sz="2400" b="1" i="1" dirty="0">
                <a:latin typeface="Calibri" panose="020F0502020204030204" pitchFamily="34" charset="0"/>
                <a:ea typeface="Times New Roman" panose="02020603050405020304" pitchFamily="18" charset="0"/>
                <a:cs typeface="Times New Roman" panose="02020603050405020304" pitchFamily="18" charset="0"/>
              </a:rPr>
              <a:t>Conclusies naar de sheets!</a:t>
            </a:r>
            <a:endParaRPr lang="nl-NL" sz="2400" dirty="0"/>
          </a:p>
        </p:txBody>
      </p:sp>
    </p:spTree>
    <p:extLst>
      <p:ext uri="{BB962C8B-B14F-4D97-AF65-F5344CB8AC3E}">
        <p14:creationId xmlns:p14="http://schemas.microsoft.com/office/powerpoint/2010/main" val="370324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 calcmode="lin" valueType="num">
                                      <p:cBhvr additive="base">
                                        <p:cTn id="33"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
                                            <p:txEl>
                                              <p:pRg st="8" end="8"/>
                                            </p:txEl>
                                          </p:spTgt>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 calcmode="lin" valueType="num">
                                      <p:cBhvr additive="base">
                                        <p:cTn id="41"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 calcmode="lin" valueType="num">
                                      <p:cBhvr additive="base">
                                        <p:cTn id="47" dur="500" fill="hold"/>
                                        <p:tgtEl>
                                          <p:spTgt spid="3">
                                            <p:txEl>
                                              <p:pRg st="12" end="12"/>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3">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500" fill="hold"/>
                                        <p:tgtEl>
                                          <p:spTgt spid="4"/>
                                        </p:tgtEl>
                                        <p:attrNameLst>
                                          <p:attrName>ppt_x</p:attrName>
                                        </p:attrNameLst>
                                      </p:cBhvr>
                                      <p:tavLst>
                                        <p:tav tm="0">
                                          <p:val>
                                            <p:strVal val="#ppt_x"/>
                                          </p:val>
                                        </p:tav>
                                        <p:tav tm="100000">
                                          <p:val>
                                            <p:strVal val="#ppt_x"/>
                                          </p:val>
                                        </p:tav>
                                      </p:tavLst>
                                    </p:anim>
                                    <p:anim calcmode="lin" valueType="num">
                                      <p:cBhvr additive="base">
                                        <p:cTn id="5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D2CF6A-1B6E-473B-9B40-C20770388106}"/>
              </a:ext>
            </a:extLst>
          </p:cNvPr>
          <p:cNvSpPr>
            <a:spLocks noGrp="1"/>
          </p:cNvSpPr>
          <p:nvPr>
            <p:ph type="title"/>
          </p:nvPr>
        </p:nvSpPr>
        <p:spPr/>
        <p:txBody>
          <a:bodyPr/>
          <a:lstStyle/>
          <a:p>
            <a:r>
              <a:rPr lang="nl-NL" dirty="0"/>
              <a:t>5 stappen methode</a:t>
            </a:r>
          </a:p>
        </p:txBody>
      </p:sp>
      <p:sp>
        <p:nvSpPr>
          <p:cNvPr id="3" name="Tijdelijke aanduiding voor inhoud 2">
            <a:extLst>
              <a:ext uri="{FF2B5EF4-FFF2-40B4-BE49-F238E27FC236}">
                <a16:creationId xmlns:a16="http://schemas.microsoft.com/office/drawing/2014/main" id="{5F95A61D-9D69-430A-8438-3D50C4FDEB94}"/>
              </a:ext>
            </a:extLst>
          </p:cNvPr>
          <p:cNvSpPr>
            <a:spLocks noGrp="1"/>
          </p:cNvSpPr>
          <p:nvPr>
            <p:ph idx="1"/>
          </p:nvPr>
        </p:nvSpPr>
        <p:spPr>
          <a:xfrm>
            <a:off x="838200" y="1564640"/>
            <a:ext cx="10515600" cy="4612323"/>
          </a:xfrm>
        </p:spPr>
        <p:txBody>
          <a:bodyPr>
            <a:normAutofit lnSpcReduction="10000"/>
          </a:bodyPr>
          <a:lstStyle/>
          <a:p>
            <a:pPr>
              <a:spcBef>
                <a:spcPts val="500"/>
              </a:spcBef>
              <a:spcAft>
                <a:spcPts val="800"/>
              </a:spcAft>
            </a:pPr>
            <a:r>
              <a:rPr lang="nl-NL" sz="20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1: Vraagintroductie </a:t>
            </a:r>
            <a:r>
              <a:rPr lang="nl-NL" sz="2000" spc="75" dirty="0">
                <a:solidFill>
                  <a:srgbClr val="0F6AB3"/>
                </a:solidFill>
                <a:latin typeface="Calibri" panose="020F0502020204030204" pitchFamily="34" charset="0"/>
                <a:ea typeface="Times New Roman" panose="02020603050405020304" pitchFamily="18" charset="0"/>
                <a:cs typeface="Calibri" panose="020F0502020204030204" pitchFamily="34" charset="0"/>
              </a:rPr>
              <a:t>- </a:t>
            </a:r>
            <a:r>
              <a:rPr lang="nl-NL" sz="2000" dirty="0">
                <a:effectLst/>
                <a:latin typeface="Calibri" panose="020F0502020204030204" pitchFamily="34" charset="0"/>
                <a:ea typeface="Times New Roman" panose="02020603050405020304" pitchFamily="18" charset="0"/>
                <a:cs typeface="Calibri" panose="020F0502020204030204" pitchFamily="34" charset="0"/>
              </a:rPr>
              <a:t>De inbrenger introduceert probleem en geeft beknopte toelichting.</a:t>
            </a:r>
            <a:endParaRPr lang="nl-NL" sz="20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spcAft>
                <a:spcPts val="800"/>
              </a:spcAft>
            </a:pPr>
            <a:r>
              <a:rPr lang="nl-NL" sz="20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2 Probleemverkenning </a:t>
            </a:r>
            <a:r>
              <a:rPr lang="nl-NL" sz="2000" spc="75" dirty="0">
                <a:solidFill>
                  <a:srgbClr val="5A5A5A"/>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NL" sz="2000" dirty="0">
                <a:effectLst/>
                <a:latin typeface="Calibri" panose="020F0502020204030204" pitchFamily="34" charset="0"/>
                <a:ea typeface="Times New Roman" panose="02020603050405020304" pitchFamily="18" charset="0"/>
                <a:cs typeface="Calibri" panose="020F0502020204030204" pitchFamily="34" charset="0"/>
              </a:rPr>
              <a:t>De groepsleden verkennen de vraag door het stellen van vragen. Zij maken vooral gebruik open vragen, samenvattingen, luisterreacties, stiltes) en benutten alle vier de gespreksniveaus (inhoud, procedure, relatie, gevoel).</a:t>
            </a:r>
            <a:endParaRPr lang="nl-NL" sz="20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spcAft>
                <a:spcPts val="600"/>
              </a:spcAft>
            </a:pPr>
            <a:r>
              <a:rPr lang="nl-NL" sz="2000" dirty="0">
                <a:effectLst/>
                <a:latin typeface="Calibri" panose="020F0502020204030204" pitchFamily="34" charset="0"/>
                <a:ea typeface="Times New Roman" panose="02020603050405020304" pitchFamily="18" charset="0"/>
                <a:cs typeface="Calibri" panose="020F0502020204030204" pitchFamily="34" charset="0"/>
              </a:rPr>
              <a:t> </a:t>
            </a:r>
            <a:r>
              <a:rPr lang="nl-NL" sz="20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3 Probleemdefinitie</a:t>
            </a:r>
          </a:p>
          <a:p>
            <a:pPr lvl="1">
              <a:spcAft>
                <a:spcPts val="600"/>
              </a:spcAft>
            </a:pPr>
            <a:r>
              <a:rPr lang="nl-NL" sz="2000" dirty="0">
                <a:effectLst/>
                <a:latin typeface="Calibri" panose="020F0502020204030204" pitchFamily="34" charset="0"/>
                <a:ea typeface="Times New Roman" panose="02020603050405020304" pitchFamily="18" charset="0"/>
                <a:cs typeface="Calibri" panose="020F0502020204030204" pitchFamily="34" charset="0"/>
              </a:rPr>
              <a:t>Groepsleden formuleren één of meer probleemdefinities:</a:t>
            </a:r>
            <a:r>
              <a:rPr lang="nl-NL" sz="2000" dirty="0">
                <a:latin typeface="Calibri" panose="020F0502020204030204" pitchFamily="34" charset="0"/>
                <a:ea typeface="Times New Roman" panose="02020603050405020304" pitchFamily="18" charset="0"/>
                <a:cs typeface="Times New Roman" panose="02020603050405020304" pitchFamily="18" charset="0"/>
              </a:rPr>
              <a:t> </a:t>
            </a:r>
            <a:r>
              <a:rPr lang="nl-NL" sz="2000" i="1" dirty="0">
                <a:effectLst/>
                <a:latin typeface="Calibri" panose="020F0502020204030204" pitchFamily="34" charset="0"/>
                <a:ea typeface="Times New Roman" panose="02020603050405020304" pitchFamily="18" charset="0"/>
                <a:cs typeface="Calibri" panose="020F0502020204030204" pitchFamily="34" charset="0"/>
              </a:rPr>
              <a:t>… mijn probleem is…</a:t>
            </a:r>
            <a:endParaRPr lang="nl-NL" sz="2000" i="1" dirty="0">
              <a:latin typeface="Calibri" panose="020F0502020204030204" pitchFamily="34" charset="0"/>
              <a:ea typeface="Times New Roman" panose="02020603050405020304" pitchFamily="18" charset="0"/>
              <a:cs typeface="Times New Roman" panose="02020603050405020304" pitchFamily="18" charset="0"/>
            </a:endParaRPr>
          </a:p>
          <a:p>
            <a:pPr lvl="1">
              <a:spcAft>
                <a:spcPts val="600"/>
              </a:spcAft>
            </a:pPr>
            <a:r>
              <a:rPr lang="nl-NL" sz="2000" dirty="0">
                <a:effectLst/>
                <a:latin typeface="Calibri" panose="020F0502020204030204" pitchFamily="34" charset="0"/>
                <a:ea typeface="Times New Roman" panose="02020603050405020304" pitchFamily="18" charset="0"/>
                <a:cs typeface="Calibri" panose="020F0502020204030204" pitchFamily="34" charset="0"/>
              </a:rPr>
              <a:t>De inbrenger, die dit heeft gehoord, formuleert nogmaals zijn/haar vraag.</a:t>
            </a:r>
            <a:endParaRPr lang="nl-NL" sz="20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spcAft>
                <a:spcPts val="800"/>
              </a:spcAft>
            </a:pPr>
            <a:r>
              <a:rPr lang="nl-NL" sz="20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4 Advisering </a:t>
            </a:r>
            <a:r>
              <a:rPr lang="nl-NL" sz="2000" spc="75" dirty="0">
                <a:solidFill>
                  <a:srgbClr val="5A5A5A"/>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NL" sz="2000" dirty="0">
                <a:effectLst/>
                <a:latin typeface="Calibri" panose="020F0502020204030204" pitchFamily="34" charset="0"/>
                <a:ea typeface="Times New Roman" panose="02020603050405020304" pitchFamily="18" charset="0"/>
                <a:cs typeface="Calibri" panose="020F0502020204030204" pitchFamily="34" charset="0"/>
              </a:rPr>
              <a:t>Ieder groepslid formuleert tenminste één advies voor de inbrenger op een sheet.</a:t>
            </a:r>
            <a:r>
              <a:rPr lang="nl-NL" sz="2000" dirty="0">
                <a:latin typeface="Calibri" panose="020F0502020204030204" pitchFamily="34" charset="0"/>
                <a:ea typeface="Times New Roman" panose="02020603050405020304" pitchFamily="18" charset="0"/>
                <a:cs typeface="Times New Roman" panose="02020603050405020304" pitchFamily="18" charset="0"/>
              </a:rPr>
              <a:t> </a:t>
            </a:r>
            <a:r>
              <a:rPr lang="nl-NL" sz="2000" dirty="0">
                <a:effectLst/>
                <a:latin typeface="Calibri" panose="020F0502020204030204" pitchFamily="34" charset="0"/>
                <a:ea typeface="Times New Roman" panose="02020603050405020304" pitchFamily="18" charset="0"/>
                <a:cs typeface="Calibri" panose="020F0502020204030204" pitchFamily="34" charset="0"/>
              </a:rPr>
              <a:t>Inbrenger reageert op de adviezen: wat spreekt aan, wat niet?</a:t>
            </a:r>
            <a:endParaRPr lang="nl-NL" sz="20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spcAft>
                <a:spcPts val="600"/>
              </a:spcAft>
            </a:pPr>
            <a:r>
              <a:rPr lang="nl-NL" sz="2000" dirty="0">
                <a:effectLst/>
                <a:latin typeface="Calibri" panose="020F0502020204030204" pitchFamily="34" charset="0"/>
                <a:ea typeface="Times New Roman" panose="02020603050405020304" pitchFamily="18" charset="0"/>
                <a:cs typeface="Calibri" panose="020F0502020204030204" pitchFamily="34" charset="0"/>
              </a:rPr>
              <a:t> </a:t>
            </a:r>
            <a:r>
              <a:rPr lang="nl-NL" sz="20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5 Evaluatie</a:t>
            </a:r>
            <a:r>
              <a:rPr lang="nl-NL" sz="2000" spc="75" dirty="0">
                <a:solidFill>
                  <a:srgbClr val="0F6AB3"/>
                </a:solidFill>
                <a:latin typeface="Calibri" panose="020F0502020204030204" pitchFamily="34" charset="0"/>
                <a:ea typeface="Times New Roman" panose="02020603050405020304" pitchFamily="18" charset="0"/>
                <a:cs typeface="Calibri" panose="020F0502020204030204" pitchFamily="34" charset="0"/>
              </a:rPr>
              <a:t> </a:t>
            </a:r>
            <a:r>
              <a:rPr lang="nl-NL" sz="2000" spc="75" dirty="0">
                <a:solidFill>
                  <a:srgbClr val="5A5A5A"/>
                </a:solidFill>
                <a:latin typeface="Calibri" panose="020F0502020204030204" pitchFamily="34" charset="0"/>
                <a:ea typeface="Times New Roman" panose="02020603050405020304" pitchFamily="18" charset="0"/>
                <a:cs typeface="Calibri" panose="020F0502020204030204" pitchFamily="34" charset="0"/>
              </a:rPr>
              <a:t>- </a:t>
            </a:r>
            <a:r>
              <a:rPr lang="nl-NL" sz="2000" dirty="0">
                <a:effectLst/>
                <a:latin typeface="Calibri" panose="020F0502020204030204" pitchFamily="34" charset="0"/>
                <a:ea typeface="Times New Roman" panose="02020603050405020304" pitchFamily="18" charset="0"/>
                <a:cs typeface="Calibri" panose="020F0502020204030204" pitchFamily="34" charset="0"/>
              </a:rPr>
              <a:t>De inbrenger en de groepsleden evalueren het consultatieproces: ervaringen, effecten van inbreng groepsleden e.d.</a:t>
            </a:r>
          </a:p>
          <a:p>
            <a:pPr marL="0" indent="0">
              <a:spcBef>
                <a:spcPts val="500"/>
              </a:spcBef>
              <a:spcAft>
                <a:spcPts val="600"/>
              </a:spcAft>
              <a:buNone/>
            </a:pPr>
            <a:endParaRPr lang="nl-NL"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spcBef>
                <a:spcPts val="500"/>
              </a:spcBef>
              <a:spcAft>
                <a:spcPts val="600"/>
              </a:spcAft>
            </a:pPr>
            <a:r>
              <a:rPr lang="nl-NL" sz="2000" b="1" i="1" dirty="0">
                <a:effectLst/>
                <a:latin typeface="Calibri" panose="020F0502020204030204" pitchFamily="34" charset="0"/>
                <a:ea typeface="Times New Roman" panose="02020603050405020304" pitchFamily="18" charset="0"/>
                <a:cs typeface="Times New Roman" panose="02020603050405020304" pitchFamily="18" charset="0"/>
              </a:rPr>
              <a:t>Conclusies naar de sheets!</a:t>
            </a:r>
            <a:endParaRPr lang="nl-NL" sz="20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nl-NL" dirty="0"/>
          </a:p>
        </p:txBody>
      </p:sp>
    </p:spTree>
    <p:extLst>
      <p:ext uri="{BB962C8B-B14F-4D97-AF65-F5344CB8AC3E}">
        <p14:creationId xmlns:p14="http://schemas.microsoft.com/office/powerpoint/2010/main" val="3435339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7F8113-339A-49EB-B855-B2ECB0AD0F20}"/>
              </a:ext>
            </a:extLst>
          </p:cNvPr>
          <p:cNvSpPr>
            <a:spLocks noGrp="1"/>
          </p:cNvSpPr>
          <p:nvPr>
            <p:ph type="title"/>
          </p:nvPr>
        </p:nvSpPr>
        <p:spPr>
          <a:xfrm>
            <a:off x="767080" y="-141921"/>
            <a:ext cx="10515600" cy="905514"/>
          </a:xfrm>
        </p:spPr>
        <p:txBody>
          <a:bodyPr/>
          <a:lstStyle/>
          <a:p>
            <a:r>
              <a:rPr lang="nl-NL" sz="3600" dirty="0"/>
              <a:t>Roddelmethode</a:t>
            </a:r>
          </a:p>
        </p:txBody>
      </p:sp>
      <p:sp>
        <p:nvSpPr>
          <p:cNvPr id="3" name="Tijdelijke aanduiding voor inhoud 2">
            <a:extLst>
              <a:ext uri="{FF2B5EF4-FFF2-40B4-BE49-F238E27FC236}">
                <a16:creationId xmlns:a16="http://schemas.microsoft.com/office/drawing/2014/main" id="{3DE5D9AA-AC02-452C-BA6F-EBA3A0F9DBCB}"/>
              </a:ext>
            </a:extLst>
          </p:cNvPr>
          <p:cNvSpPr>
            <a:spLocks noGrp="1"/>
          </p:cNvSpPr>
          <p:nvPr>
            <p:ph idx="1"/>
          </p:nvPr>
        </p:nvSpPr>
        <p:spPr>
          <a:xfrm>
            <a:off x="308473" y="620374"/>
            <a:ext cx="11743980" cy="6066866"/>
          </a:xfrm>
        </p:spPr>
        <p:txBody>
          <a:bodyPr>
            <a:noAutofit/>
          </a:bodyPr>
          <a:lstStyle/>
          <a:p>
            <a:pPr>
              <a:lnSpc>
                <a:spcPct val="100000"/>
              </a:lnSpc>
              <a:spcBef>
                <a:spcPts val="0"/>
              </a:spcBef>
              <a:spcAft>
                <a:spcPts val="0"/>
              </a:spcAft>
            </a:pPr>
            <a:r>
              <a:rPr lang="nl-NL" sz="18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1 Vraagintroductie- </a:t>
            </a:r>
            <a:r>
              <a:rPr lang="nl-NL" sz="1800" dirty="0">
                <a:effectLst/>
                <a:latin typeface="Calibri" panose="020F0502020204030204" pitchFamily="34" charset="0"/>
                <a:ea typeface="Times New Roman" panose="02020603050405020304" pitchFamily="18" charset="0"/>
                <a:cs typeface="Times New Roman" panose="02020603050405020304" pitchFamily="18" charset="0"/>
              </a:rPr>
              <a:t>De inbrenger introduceert zijn/haar vraag met een beknopte toelichting</a:t>
            </a:r>
          </a:p>
          <a:p>
            <a:pPr marL="0" indent="0">
              <a:lnSpc>
                <a:spcPct val="100000"/>
              </a:lnSpc>
              <a:spcBef>
                <a:spcPts val="0"/>
              </a:spcBef>
              <a:spcAft>
                <a:spcPts val="0"/>
              </a:spcAft>
              <a:buNone/>
            </a:pPr>
            <a:endParaRPr lang="nl-NL"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nl-NL" sz="18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2 Verkenning - </a:t>
            </a:r>
            <a:r>
              <a:rPr lang="nl-NL" sz="1800" dirty="0">
                <a:effectLst/>
                <a:latin typeface="Calibri" panose="020F0502020204030204" pitchFamily="34" charset="0"/>
                <a:ea typeface="Times New Roman" panose="02020603050405020304" pitchFamily="18" charset="0"/>
                <a:cs typeface="Times New Roman" panose="02020603050405020304" pitchFamily="18" charset="0"/>
              </a:rPr>
              <a:t>De groepsleden verkennen de vraag door het stellen van (zoveel  mogelijk open) vragen en benutten daarbij zoveel mogelijk ook dieper liggende  leerniveaus. </a:t>
            </a:r>
          </a:p>
          <a:p>
            <a:pPr marL="0" indent="0">
              <a:lnSpc>
                <a:spcPct val="100000"/>
              </a:lnSpc>
              <a:spcBef>
                <a:spcPts val="0"/>
              </a:spcBef>
              <a:spcAft>
                <a:spcPts val="0"/>
              </a:spcAft>
              <a:buNone/>
            </a:pPr>
            <a:endParaRPr lang="nl-NL"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nl-NL" sz="18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3 Roddelen:</a:t>
            </a:r>
            <a:endParaRPr lang="nl-NL" sz="1800" spc="75" dirty="0">
              <a:solidFill>
                <a:srgbClr val="0F6AB3"/>
              </a:solidFill>
              <a:latin typeface="Calibri" panose="020F0502020204030204" pitchFamily="34" charset="0"/>
              <a:ea typeface="Times New Roman" panose="02020603050405020304" pitchFamily="18" charset="0"/>
              <a:cs typeface="Times New Roman" panose="02020603050405020304" pitchFamily="18" charset="0"/>
            </a:endParaRPr>
          </a:p>
          <a:p>
            <a:pPr lvl="1">
              <a:lnSpc>
                <a:spcPct val="100000"/>
              </a:lnSpc>
              <a:spcBef>
                <a:spcPts val="0"/>
              </a:spcBef>
              <a:spcAft>
                <a:spcPts val="0"/>
              </a:spcAft>
            </a:pPr>
            <a:r>
              <a:rPr lang="nl-NL" sz="1800" dirty="0">
                <a:effectLst/>
                <a:latin typeface="Calibri" panose="020F0502020204030204" pitchFamily="34" charset="0"/>
                <a:ea typeface="Times New Roman" panose="02020603050405020304" pitchFamily="18" charset="0"/>
                <a:cs typeface="Times New Roman" panose="02020603050405020304" pitchFamily="18" charset="0"/>
              </a:rPr>
              <a:t>De inbrenger gaat buiten de kring zitten en bemoeit zich op niet met het gesprek. </a:t>
            </a:r>
          </a:p>
          <a:p>
            <a:pPr lvl="1">
              <a:lnSpc>
                <a:spcPct val="100000"/>
              </a:lnSpc>
              <a:spcBef>
                <a:spcPts val="0"/>
              </a:spcBef>
              <a:spcAft>
                <a:spcPts val="0"/>
              </a:spcAft>
            </a:pPr>
            <a:r>
              <a:rPr lang="nl-NL" sz="1800" dirty="0">
                <a:effectLst/>
                <a:latin typeface="Calibri" panose="020F0502020204030204" pitchFamily="34" charset="0"/>
                <a:ea typeface="Times New Roman" panose="02020603050405020304" pitchFamily="18" charset="0"/>
                <a:cs typeface="Symbol" panose="05050102010706020507" pitchFamily="18" charset="2"/>
              </a:rPr>
              <a:t>Hij luistert aandachtig en maakt notities over wat hem raakt/opvalt. </a:t>
            </a:r>
          </a:p>
          <a:p>
            <a:pPr lvl="1">
              <a:lnSpc>
                <a:spcPct val="100000"/>
              </a:lnSpc>
              <a:spcBef>
                <a:spcPts val="0"/>
              </a:spcBef>
              <a:spcAft>
                <a:spcPts val="0"/>
              </a:spcAft>
            </a:pPr>
            <a:r>
              <a:rPr lang="nl-NL" sz="1800" dirty="0">
                <a:effectLst/>
                <a:latin typeface="Calibri" panose="020F0502020204030204" pitchFamily="34" charset="0"/>
                <a:ea typeface="Times New Roman" panose="02020603050405020304" pitchFamily="18" charset="0"/>
                <a:cs typeface="Symbol" panose="05050102010706020507" pitchFamily="18" charset="2"/>
              </a:rPr>
              <a:t>De groepsleden roddelen met elkaar over de vraag en over  mogelijke achtergronden, oorzaken en </a:t>
            </a:r>
            <a:r>
              <a:rPr lang="nl-NL" sz="1800" i="1" dirty="0">
                <a:effectLst/>
                <a:latin typeface="Calibri" panose="020F0502020204030204" pitchFamily="34" charset="0"/>
                <a:ea typeface="Times New Roman" panose="02020603050405020304" pitchFamily="18" charset="0"/>
                <a:cs typeface="Symbol" panose="05050102010706020507" pitchFamily="18" charset="2"/>
              </a:rPr>
              <a:t>oplossingen</a:t>
            </a:r>
            <a:r>
              <a:rPr lang="nl-NL" sz="1800" dirty="0">
                <a:effectLst/>
                <a:latin typeface="Calibri" panose="020F0502020204030204" pitchFamily="34" charset="0"/>
                <a:ea typeface="Times New Roman" panose="02020603050405020304" pitchFamily="18" charset="0"/>
                <a:cs typeface="Symbol" panose="05050102010706020507" pitchFamily="18" charset="2"/>
              </a:rPr>
              <a:t>. </a:t>
            </a:r>
          </a:p>
          <a:p>
            <a:pPr lvl="1">
              <a:lnSpc>
                <a:spcPct val="100000"/>
              </a:lnSpc>
              <a:spcBef>
                <a:spcPts val="0"/>
              </a:spcBef>
              <a:spcAft>
                <a:spcPts val="0"/>
              </a:spcAft>
            </a:pPr>
            <a:r>
              <a:rPr lang="nl-NL" sz="1800" dirty="0">
                <a:effectLst/>
                <a:latin typeface="Calibri" panose="020F0502020204030204" pitchFamily="34" charset="0"/>
                <a:ea typeface="Times New Roman" panose="02020603050405020304" pitchFamily="18" charset="0"/>
                <a:cs typeface="Symbol" panose="05050102010706020507" pitchFamily="18" charset="2"/>
              </a:rPr>
              <a:t>Ze benutten de verschillende  leerniveaus en vragen zich af: hoe kijkt de inbrenger, wat stuurt zijn gedrag aan,  wat spreekt er uit de antwoorden op onze vragen. </a:t>
            </a:r>
          </a:p>
          <a:p>
            <a:pPr lvl="1">
              <a:lnSpc>
                <a:spcPct val="100000"/>
              </a:lnSpc>
              <a:spcBef>
                <a:spcPts val="0"/>
              </a:spcBef>
              <a:spcAft>
                <a:spcPts val="0"/>
              </a:spcAft>
            </a:pPr>
            <a:r>
              <a:rPr lang="nl-NL" sz="1800" dirty="0">
                <a:effectLst/>
                <a:latin typeface="Calibri" panose="020F0502020204030204" pitchFamily="34" charset="0"/>
                <a:ea typeface="Times New Roman" panose="02020603050405020304" pitchFamily="18" charset="0"/>
                <a:cs typeface="Symbol" panose="05050102010706020507" pitchFamily="18" charset="2"/>
              </a:rPr>
              <a:t>De groepsleden komen tot een aantal uitspraken, waarin ze laten zien  welke alternatieven, welke ruimte er ontstaan als de inbrenger andere  overtuigingen, andere aannames etc. zou hanteren. </a:t>
            </a:r>
          </a:p>
          <a:p>
            <a:pPr>
              <a:lnSpc>
                <a:spcPct val="100000"/>
              </a:lnSpc>
              <a:spcBef>
                <a:spcPts val="0"/>
              </a:spcBef>
              <a:spcAft>
                <a:spcPts val="0"/>
              </a:spcAft>
            </a:pPr>
            <a:r>
              <a:rPr lang="nl-NL" sz="18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4 Reacties-van-de-inbrenger </a:t>
            </a:r>
            <a:r>
              <a:rPr lang="nl-NL" sz="1800" spc="75" dirty="0">
                <a:solidFill>
                  <a:srgbClr val="5A5A5A"/>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NL" sz="1800" dirty="0">
                <a:effectLst/>
                <a:latin typeface="Calibri" panose="020F0502020204030204" pitchFamily="34" charset="0"/>
                <a:ea typeface="Times New Roman" panose="02020603050405020304" pitchFamily="18" charset="0"/>
                <a:cs typeface="Times New Roman" panose="02020603050405020304" pitchFamily="18" charset="0"/>
              </a:rPr>
              <a:t>De inbrenger komt terug in de groep en vertelt zijn ervaringen als waarnemer van de  roddelfase: </a:t>
            </a:r>
            <a:r>
              <a:rPr lang="nl-NL" sz="1800" i="1" dirty="0">
                <a:effectLst/>
                <a:latin typeface="Calibri" panose="020F0502020204030204" pitchFamily="34" charset="0"/>
                <a:ea typeface="Times New Roman" panose="02020603050405020304" pitchFamily="18" charset="0"/>
                <a:cs typeface="Symbol" panose="05050102010706020507" pitchFamily="18" charset="2"/>
              </a:rPr>
              <a:t>Wat heeft hem geraakt? Wat is opgevallen? </a:t>
            </a:r>
          </a:p>
          <a:p>
            <a:pPr marL="0" indent="0">
              <a:lnSpc>
                <a:spcPct val="100000"/>
              </a:lnSpc>
              <a:spcBef>
                <a:spcPts val="0"/>
              </a:spcBef>
              <a:spcAft>
                <a:spcPts val="0"/>
              </a:spcAft>
              <a:buNone/>
            </a:pPr>
            <a:endParaRPr lang="nl-NL" sz="1800" i="1" dirty="0">
              <a:effectLst/>
              <a:latin typeface="Calibri" panose="020F0502020204030204" pitchFamily="34" charset="0"/>
              <a:ea typeface="Times New Roman" panose="02020603050405020304" pitchFamily="18" charset="0"/>
              <a:cs typeface="Symbol" panose="05050102010706020507" pitchFamily="18" charset="2"/>
            </a:endParaRPr>
          </a:p>
          <a:p>
            <a:pPr marL="342900" lvl="0" indent="-342900">
              <a:lnSpc>
                <a:spcPct val="100000"/>
              </a:lnSpc>
              <a:spcBef>
                <a:spcPts val="0"/>
              </a:spcBef>
              <a:spcAft>
                <a:spcPts val="0"/>
              </a:spcAft>
              <a:buFont typeface="Symbol" panose="05050102010706020507" pitchFamily="18" charset="2"/>
              <a:buBlip>
                <a:blip r:embed="rId3"/>
              </a:buBlip>
            </a:pPr>
            <a:r>
              <a:rPr lang="nl-NL" sz="1800" dirty="0">
                <a:effectLst/>
                <a:latin typeface="Calibri" panose="020F0502020204030204" pitchFamily="34" charset="0"/>
                <a:ea typeface="Times New Roman" panose="02020603050405020304" pitchFamily="18" charset="0"/>
                <a:cs typeface="Symbol" panose="05050102010706020507" pitchFamily="18" charset="2"/>
              </a:rPr>
              <a:t>Verwerpt of accepteert hij de  uiteindelijke uitspraken van de andere deelnemers? </a:t>
            </a:r>
            <a:r>
              <a:rPr lang="nl-NL" sz="1800" dirty="0">
                <a:effectLst/>
                <a:latin typeface="Calibri" panose="020F0502020204030204" pitchFamily="34" charset="0"/>
                <a:ea typeface="Times New Roman" panose="02020603050405020304" pitchFamily="18" charset="0"/>
                <a:cs typeface="Calibri" panose="020F0502020204030204" pitchFamily="34" charset="0"/>
              </a:rPr>
              <a:t> </a:t>
            </a:r>
          </a:p>
          <a:p>
            <a:pPr marL="0" lvl="0" indent="0">
              <a:lnSpc>
                <a:spcPct val="100000"/>
              </a:lnSpc>
              <a:spcBef>
                <a:spcPts val="0"/>
              </a:spcBef>
              <a:spcAft>
                <a:spcPts val="0"/>
              </a:spcAft>
              <a:buNone/>
            </a:pPr>
            <a:endParaRPr lang="nl-NL"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nl-NL" sz="18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5 Evaluatie - </a:t>
            </a:r>
            <a:r>
              <a:rPr lang="nl-NL" sz="1800" dirty="0">
                <a:effectLst/>
                <a:latin typeface="Calibri" panose="020F0502020204030204" pitchFamily="34" charset="0"/>
                <a:ea typeface="Times New Roman" panose="02020603050405020304" pitchFamily="18" charset="0"/>
                <a:cs typeface="Times New Roman" panose="02020603050405020304" pitchFamily="18" charset="0"/>
              </a:rPr>
              <a:t>inbrenger en de groepsleden kijken terug op de intervisie: Wat heeft het de inbrenger opgeleverd? Hoe zijn de groepsleden met hun rol omgegaan?</a:t>
            </a:r>
          </a:p>
          <a:p>
            <a:pPr marL="0" indent="0">
              <a:lnSpc>
                <a:spcPct val="100000"/>
              </a:lnSpc>
              <a:spcBef>
                <a:spcPts val="0"/>
              </a:spcBef>
              <a:spcAft>
                <a:spcPts val="0"/>
              </a:spcAft>
              <a:buNone/>
            </a:pPr>
            <a:endParaRPr lang="nl-NL"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ctr">
              <a:lnSpc>
                <a:spcPct val="100000"/>
              </a:lnSpc>
              <a:spcBef>
                <a:spcPts val="0"/>
              </a:spcBef>
              <a:spcAft>
                <a:spcPts val="0"/>
              </a:spcAft>
              <a:buNone/>
            </a:pPr>
            <a:r>
              <a:rPr lang="nl-NL" sz="1800" b="1" i="1" dirty="0">
                <a:effectLst/>
                <a:latin typeface="Calibri" panose="020F0502020204030204" pitchFamily="34" charset="0"/>
                <a:ea typeface="Times New Roman" panose="02020603050405020304" pitchFamily="18" charset="0"/>
                <a:cs typeface="Times New Roman" panose="02020603050405020304" pitchFamily="18" charset="0"/>
              </a:rPr>
              <a:t>Conclusies naar de sheets!</a:t>
            </a:r>
            <a:endParaRPr lang="nl-NL"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nl-NL" sz="2000" dirty="0"/>
          </a:p>
        </p:txBody>
      </p:sp>
    </p:spTree>
    <p:extLst>
      <p:ext uri="{BB962C8B-B14F-4D97-AF65-F5344CB8AC3E}">
        <p14:creationId xmlns:p14="http://schemas.microsoft.com/office/powerpoint/2010/main" val="3826971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3">
                                            <p:txEl>
                                              <p:pRg st="14" end="14"/>
                                            </p:txEl>
                                          </p:spTgt>
                                        </p:tgtEl>
                                        <p:attrNameLst>
                                          <p:attrName>style.visibility</p:attrName>
                                        </p:attrNameLst>
                                      </p:cBhvr>
                                      <p:to>
                                        <p:strVal val="visible"/>
                                      </p:to>
                                    </p:set>
                                    <p:anim calcmode="lin" valueType="num">
                                      <p:cBhvr additive="base">
                                        <p:cTn id="57" dur="500" fill="hold"/>
                                        <p:tgtEl>
                                          <p:spTgt spid="3">
                                            <p:txEl>
                                              <p:pRg st="14" end="14"/>
                                            </p:txEl>
                                          </p:spTgt>
                                        </p:tgtEl>
                                        <p:attrNameLst>
                                          <p:attrName>ppt_x</p:attrName>
                                        </p:attrNameLst>
                                      </p:cBhvr>
                                      <p:tavLst>
                                        <p:tav tm="0">
                                          <p:val>
                                            <p:strVal val="0-#ppt_w/2"/>
                                          </p:val>
                                        </p:tav>
                                        <p:tav tm="100000">
                                          <p:val>
                                            <p:strVal val="#ppt_x"/>
                                          </p:val>
                                        </p:tav>
                                      </p:tavLst>
                                    </p:anim>
                                    <p:anim calcmode="lin" valueType="num">
                                      <p:cBhvr additive="base">
                                        <p:cTn id="58" dur="500" fill="hold"/>
                                        <p:tgtEl>
                                          <p:spTgt spid="3">
                                            <p:txEl>
                                              <p:pRg st="14" end="14"/>
                                            </p:txEl>
                                          </p:spTgt>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3">
                                            <p:txEl>
                                              <p:pRg st="16" end="16"/>
                                            </p:txEl>
                                          </p:spTgt>
                                        </p:tgtEl>
                                        <p:attrNameLst>
                                          <p:attrName>style.visibility</p:attrName>
                                        </p:attrNameLst>
                                      </p:cBhvr>
                                      <p:to>
                                        <p:strVal val="visible"/>
                                      </p:to>
                                    </p:set>
                                    <p:anim calcmode="lin" valueType="num">
                                      <p:cBhvr additive="base">
                                        <p:cTn id="63" dur="500" fill="hold"/>
                                        <p:tgtEl>
                                          <p:spTgt spid="3">
                                            <p:txEl>
                                              <p:pRg st="16" end="16"/>
                                            </p:txEl>
                                          </p:spTgt>
                                        </p:tgtEl>
                                        <p:attrNameLst>
                                          <p:attrName>ppt_x</p:attrName>
                                        </p:attrNameLst>
                                      </p:cBhvr>
                                      <p:tavLst>
                                        <p:tav tm="0">
                                          <p:val>
                                            <p:strVal val="0-#ppt_w/2"/>
                                          </p:val>
                                        </p:tav>
                                        <p:tav tm="100000">
                                          <p:val>
                                            <p:strVal val="#ppt_x"/>
                                          </p:val>
                                        </p:tav>
                                      </p:tavLst>
                                    </p:anim>
                                    <p:anim calcmode="lin" valueType="num">
                                      <p:cBhvr additive="base">
                                        <p:cTn id="64" dur="500" fill="hold"/>
                                        <p:tgtEl>
                                          <p:spTgt spid="3">
                                            <p:txEl>
                                              <p:pRg st="16" end="1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239452-1C32-4ED1-800D-1CEB47196A0F}"/>
              </a:ext>
            </a:extLst>
          </p:cNvPr>
          <p:cNvSpPr>
            <a:spLocks noGrp="1"/>
          </p:cNvSpPr>
          <p:nvPr>
            <p:ph type="title"/>
          </p:nvPr>
        </p:nvSpPr>
        <p:spPr/>
        <p:txBody>
          <a:bodyPr/>
          <a:lstStyle/>
          <a:p>
            <a:r>
              <a:rPr lang="nl-NL" dirty="0"/>
              <a:t>Tijdens de gesprekken</a:t>
            </a:r>
          </a:p>
        </p:txBody>
      </p:sp>
      <p:sp>
        <p:nvSpPr>
          <p:cNvPr id="3" name="Tijdelijke aanduiding voor inhoud 2">
            <a:extLst>
              <a:ext uri="{FF2B5EF4-FFF2-40B4-BE49-F238E27FC236}">
                <a16:creationId xmlns:a16="http://schemas.microsoft.com/office/drawing/2014/main" id="{FB366207-7548-40E2-916D-FCF64B1E0415}"/>
              </a:ext>
            </a:extLst>
          </p:cNvPr>
          <p:cNvSpPr>
            <a:spLocks noGrp="1"/>
          </p:cNvSpPr>
          <p:nvPr>
            <p:ph idx="1"/>
          </p:nvPr>
        </p:nvSpPr>
        <p:spPr>
          <a:xfrm>
            <a:off x="838200" y="1825625"/>
            <a:ext cx="11049000" cy="4351338"/>
          </a:xfrm>
        </p:spPr>
        <p:txBody>
          <a:bodyPr/>
          <a:lstStyle/>
          <a:p>
            <a:r>
              <a:rPr lang="nl-NL" dirty="0"/>
              <a:t>De voorzitter</a:t>
            </a:r>
          </a:p>
          <a:p>
            <a:pPr lvl="1"/>
            <a:r>
              <a:rPr lang="nl-NL" dirty="0"/>
              <a:t>Bewaakt tijd &amp; methodiek: geef per stap even de bedoeling aan </a:t>
            </a:r>
          </a:p>
          <a:p>
            <a:pPr lvl="1"/>
            <a:r>
              <a:rPr lang="nl-NL" dirty="0"/>
              <a:t>Noteert de output per methode. Op sheet aub.</a:t>
            </a:r>
          </a:p>
          <a:p>
            <a:r>
              <a:rPr lang="nl-NL" dirty="0"/>
              <a:t>De groep </a:t>
            </a:r>
          </a:p>
          <a:p>
            <a:pPr lvl="1"/>
            <a:r>
              <a:rPr lang="nl-NL" dirty="0"/>
              <a:t>Bepaalt of het “werkt”: als </a:t>
            </a:r>
            <a:r>
              <a:rPr lang="nl-NL" i="1" dirty="0"/>
              <a:t>het klaar is, is het klaar</a:t>
            </a:r>
            <a:r>
              <a:rPr lang="nl-NL" dirty="0"/>
              <a:t>/blijf niet modderen.</a:t>
            </a:r>
          </a:p>
          <a:p>
            <a:r>
              <a:rPr lang="nl-NL" dirty="0"/>
              <a:t>Bepaal, naast de “voorgeschreven uitkomst”:</a:t>
            </a:r>
          </a:p>
          <a:p>
            <a:pPr lvl="1"/>
            <a:r>
              <a:rPr lang="nl-NL" dirty="0"/>
              <a:t>Wat vond de groep van de intervisie methode (welk proces werkt): sheet 15-17</a:t>
            </a:r>
          </a:p>
          <a:p>
            <a:pPr lvl="1"/>
            <a:r>
              <a:rPr lang="nl-NL" dirty="0"/>
              <a:t>Welke tips en tops zijn er voor ons</a:t>
            </a:r>
          </a:p>
        </p:txBody>
      </p:sp>
    </p:spTree>
    <p:extLst>
      <p:ext uri="{BB962C8B-B14F-4D97-AF65-F5344CB8AC3E}">
        <p14:creationId xmlns:p14="http://schemas.microsoft.com/office/powerpoint/2010/main" val="2148374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1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6" dur="10" fill="hold"/>
                                        <p:tgtEl>
                                          <p:spTgt spid="3">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1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0" dur="1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979E2E-FC24-434E-85A0-D4994CFC84B4}"/>
              </a:ext>
            </a:extLst>
          </p:cNvPr>
          <p:cNvSpPr>
            <a:spLocks noGrp="1"/>
          </p:cNvSpPr>
          <p:nvPr>
            <p:ph type="title"/>
          </p:nvPr>
        </p:nvSpPr>
        <p:spPr/>
        <p:txBody>
          <a:bodyPr/>
          <a:lstStyle/>
          <a:p>
            <a:r>
              <a:rPr lang="nl-NL" dirty="0"/>
              <a:t>Werkwijze Plenair</a:t>
            </a:r>
          </a:p>
        </p:txBody>
      </p:sp>
      <p:sp>
        <p:nvSpPr>
          <p:cNvPr id="3" name="Tijdelijke aanduiding voor inhoud 2">
            <a:extLst>
              <a:ext uri="{FF2B5EF4-FFF2-40B4-BE49-F238E27FC236}">
                <a16:creationId xmlns:a16="http://schemas.microsoft.com/office/drawing/2014/main" id="{2B585829-EAF5-44D4-B6DE-7A4EDD81EFB8}"/>
              </a:ext>
            </a:extLst>
          </p:cNvPr>
          <p:cNvSpPr>
            <a:spLocks noGrp="1"/>
          </p:cNvSpPr>
          <p:nvPr>
            <p:ph idx="1"/>
          </p:nvPr>
        </p:nvSpPr>
        <p:spPr>
          <a:xfrm>
            <a:off x="838199" y="1825625"/>
            <a:ext cx="10785231" cy="4351338"/>
          </a:xfrm>
        </p:spPr>
        <p:txBody>
          <a:bodyPr/>
          <a:lstStyle/>
          <a:p>
            <a:r>
              <a:rPr lang="nl-NL" sz="3200" dirty="0"/>
              <a:t>Doorlopen feedback sheets m.b.t. de 3 methoden. </a:t>
            </a:r>
            <a:r>
              <a:rPr lang="nl-NL" sz="2000" dirty="0"/>
              <a:t>(korte presentatie per groep)</a:t>
            </a:r>
          </a:p>
          <a:p>
            <a:pPr marL="0" indent="0">
              <a:buNone/>
            </a:pPr>
            <a:endParaRPr lang="nl-NL" sz="3200" dirty="0"/>
          </a:p>
          <a:p>
            <a:pPr lvl="1"/>
            <a:r>
              <a:rPr lang="nl-NL" sz="2800" dirty="0"/>
              <a:t>Wat werkte prettig</a:t>
            </a:r>
          </a:p>
          <a:p>
            <a:pPr lvl="1"/>
            <a:r>
              <a:rPr lang="nl-NL" sz="2800" dirty="0"/>
              <a:t>Wil er nog iemand een van de (vele) andere methode inbrengen als “handig voor instructeurs”. </a:t>
            </a:r>
          </a:p>
          <a:p>
            <a:pPr lvl="1"/>
            <a:r>
              <a:rPr lang="nl-NL" sz="2800" dirty="0"/>
              <a:t>Wat neem je mee en wat kom je halen in deze workshop</a:t>
            </a:r>
          </a:p>
          <a:p>
            <a:pPr marL="457200" lvl="1" indent="0">
              <a:buNone/>
            </a:pPr>
            <a:endParaRPr lang="nl-NL" dirty="0"/>
          </a:p>
        </p:txBody>
      </p:sp>
    </p:spTree>
    <p:extLst>
      <p:ext uri="{BB962C8B-B14F-4D97-AF65-F5344CB8AC3E}">
        <p14:creationId xmlns:p14="http://schemas.microsoft.com/office/powerpoint/2010/main" val="3450812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DC6CF5-D519-C4C7-E8A7-041EC3C9A106}"/>
              </a:ext>
            </a:extLst>
          </p:cNvPr>
          <p:cNvSpPr>
            <a:spLocks noGrp="1"/>
          </p:cNvSpPr>
          <p:nvPr>
            <p:ph type="title"/>
          </p:nvPr>
        </p:nvSpPr>
        <p:spPr/>
        <p:txBody>
          <a:bodyPr/>
          <a:lstStyle/>
          <a:p>
            <a:pPr algn="ctr"/>
            <a:r>
              <a:rPr lang="nl-NL" dirty="0">
                <a:solidFill>
                  <a:srgbClr val="F88044"/>
                </a:solidFill>
                <a:latin typeface="Lucida Sans" panose="020B0602030504020204" pitchFamily="34" charset="77"/>
              </a:rPr>
              <a:t>Evaluatie</a:t>
            </a:r>
            <a:br>
              <a:rPr lang="nl-NL" dirty="0"/>
            </a:br>
            <a:endParaRPr lang="nl-NL" dirty="0"/>
          </a:p>
        </p:txBody>
      </p:sp>
      <p:sp>
        <p:nvSpPr>
          <p:cNvPr id="3" name="Tijdelijke aanduiding voor voettekst 2">
            <a:extLst>
              <a:ext uri="{FF2B5EF4-FFF2-40B4-BE49-F238E27FC236}">
                <a16:creationId xmlns:a16="http://schemas.microsoft.com/office/drawing/2014/main" id="{67FC9443-E52F-D59E-FC20-CA0AC928B3CD}"/>
              </a:ext>
            </a:extLst>
          </p:cNvPr>
          <p:cNvSpPr>
            <a:spLocks noGrp="1"/>
          </p:cNvSpPr>
          <p:nvPr>
            <p:ph type="ftr" sz="quarter" idx="11"/>
          </p:nvPr>
        </p:nvSpPr>
        <p:spPr/>
        <p:txBody>
          <a:bodyPr/>
          <a:lstStyle/>
          <a:p>
            <a:r>
              <a:rPr lang="nl-NL"/>
              <a:t>Workshop intervisie Oss</a:t>
            </a:r>
          </a:p>
        </p:txBody>
      </p:sp>
      <p:sp>
        <p:nvSpPr>
          <p:cNvPr id="7" name="Tekstvak 6">
            <a:extLst>
              <a:ext uri="{FF2B5EF4-FFF2-40B4-BE49-F238E27FC236}">
                <a16:creationId xmlns:a16="http://schemas.microsoft.com/office/drawing/2014/main" id="{83B646AE-DC73-A9B1-088C-A19D9087A8D5}"/>
              </a:ext>
            </a:extLst>
          </p:cNvPr>
          <p:cNvSpPr txBox="1"/>
          <p:nvPr/>
        </p:nvSpPr>
        <p:spPr>
          <a:xfrm>
            <a:off x="838200" y="1309371"/>
            <a:ext cx="10515600" cy="4955203"/>
          </a:xfrm>
          <a:prstGeom prst="rect">
            <a:avLst/>
          </a:prstGeom>
          <a:noFill/>
        </p:spPr>
        <p:txBody>
          <a:bodyPr wrap="square" rtlCol="0">
            <a:spAutoFit/>
          </a:bodyPr>
          <a:lstStyle/>
          <a:p>
            <a:pPr marL="285750" indent="-285750">
              <a:buFont typeface="Systeemlettertype regulier"/>
              <a:buChar char="👍"/>
            </a:pPr>
            <a:r>
              <a:rPr lang="nl-NL" sz="2800" dirty="0"/>
              <a:t> </a:t>
            </a:r>
            <a:r>
              <a:rPr lang="nl-NL" sz="3200" dirty="0">
                <a:latin typeface="Calibri" panose="020F0502020204030204" pitchFamily="34" charset="0"/>
                <a:ea typeface="Calibri" panose="020F0502020204030204" pitchFamily="34" charset="0"/>
                <a:cs typeface="Calibri" panose="020F0502020204030204" pitchFamily="34" charset="0"/>
              </a:rPr>
              <a:t>Wat werkte prettig</a:t>
            </a:r>
          </a:p>
          <a:p>
            <a:endParaRPr lang="nl-NL" sz="32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Systeemlettertype regulier"/>
              <a:buChar char="👍"/>
            </a:pPr>
            <a:r>
              <a:rPr lang="nl-NL" sz="3200" dirty="0">
                <a:latin typeface="Calibri" panose="020F0502020204030204" pitchFamily="34" charset="0"/>
                <a:ea typeface="Calibri" panose="020F0502020204030204" pitchFamily="34" charset="0"/>
                <a:cs typeface="Calibri" panose="020F0502020204030204" pitchFamily="34" charset="0"/>
              </a:rPr>
              <a:t> Doelstelling van de Workshop bereikt??</a:t>
            </a:r>
          </a:p>
          <a:p>
            <a:pPr marL="285750" indent="-285750">
              <a:buFont typeface="Systeemlettertype regulier"/>
              <a:buChar char="👍"/>
            </a:pPr>
            <a:endParaRPr lang="nl-NL" sz="3200" dirty="0">
              <a:latin typeface="Calibri" panose="020F0502020204030204" pitchFamily="34" charset="0"/>
              <a:ea typeface="Calibri" panose="020F0502020204030204" pitchFamily="34" charset="0"/>
              <a:cs typeface="Calibri" panose="020F0502020204030204" pitchFamily="34" charset="0"/>
            </a:endParaRPr>
          </a:p>
          <a:p>
            <a:pPr lvl="1"/>
            <a:r>
              <a:rPr lang="nl-NL" sz="3200" dirty="0">
                <a:latin typeface="Calibri" panose="020F0502020204030204" pitchFamily="34" charset="0"/>
                <a:ea typeface="Calibri" panose="020F0502020204030204" pitchFamily="34" charset="0"/>
                <a:cs typeface="Calibri" panose="020F0502020204030204" pitchFamily="34" charset="0"/>
              </a:rPr>
              <a:t>Aan het einde van deze workshop bespreekt / implementeert de instructeur het gebruik van intervisie “elementen” gericht op de duiksport binnen werkgroepen, instructeur teams en besturen van de eigen vereniging en treedt daarbij op als deskundige.</a:t>
            </a:r>
          </a:p>
          <a:p>
            <a:pPr lvl="1"/>
            <a:endParaRPr lang="nl-NL" sz="2800" dirty="0"/>
          </a:p>
        </p:txBody>
      </p:sp>
      <p:sp>
        <p:nvSpPr>
          <p:cNvPr id="8" name="Tekstvak 7">
            <a:extLst>
              <a:ext uri="{FF2B5EF4-FFF2-40B4-BE49-F238E27FC236}">
                <a16:creationId xmlns:a16="http://schemas.microsoft.com/office/drawing/2014/main" id="{CAA76737-B839-2547-A084-8FE2638B13CE}"/>
              </a:ext>
            </a:extLst>
          </p:cNvPr>
          <p:cNvSpPr txBox="1"/>
          <p:nvPr/>
        </p:nvSpPr>
        <p:spPr>
          <a:xfrm>
            <a:off x="4179129" y="5554692"/>
            <a:ext cx="6531864" cy="1015663"/>
          </a:xfrm>
          <a:prstGeom prst="rect">
            <a:avLst/>
          </a:prstGeom>
          <a:noFill/>
        </p:spPr>
        <p:txBody>
          <a:bodyPr wrap="square" rtlCol="0">
            <a:spAutoFit/>
          </a:bodyPr>
          <a:lstStyle/>
          <a:p>
            <a:r>
              <a:rPr lang="nl-NL" sz="6000" dirty="0">
                <a:latin typeface="Calibri" panose="020F0502020204030204" pitchFamily="34" charset="0"/>
                <a:ea typeface="Calibri" panose="020F0502020204030204" pitchFamily="34" charset="0"/>
                <a:cs typeface="Calibri" panose="020F0502020204030204" pitchFamily="34" charset="0"/>
              </a:rPr>
              <a:t>Vragen ??? </a:t>
            </a:r>
          </a:p>
        </p:txBody>
      </p:sp>
    </p:spTree>
    <p:extLst>
      <p:ext uri="{BB962C8B-B14F-4D97-AF65-F5344CB8AC3E}">
        <p14:creationId xmlns:p14="http://schemas.microsoft.com/office/powerpoint/2010/main" val="356703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 calcmode="lin" valueType="num">
                                      <p:cBhvr additive="base">
                                        <p:cTn id="17" dur="500" fill="hold"/>
                                        <p:tgtEl>
                                          <p:spTgt spid="7">
                                            <p:txEl>
                                              <p:pRg st="4" end="4"/>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5" presetClass="entr" presetSubtype="0"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animEffect transition="in" filter="fade">
                                      <p:cBhvr>
                                        <p:cTn id="23" dur="2000"/>
                                        <p:tgtEl>
                                          <p:spTgt spid="8">
                                            <p:txEl>
                                              <p:pRg st="0" end="0"/>
                                            </p:txEl>
                                          </p:spTgt>
                                        </p:tgtEl>
                                      </p:cBhvr>
                                    </p:animEffect>
                                    <p:anim calcmode="lin" valueType="num">
                                      <p:cBhvr>
                                        <p:cTn id="24" dur="2000" fill="hold"/>
                                        <p:tgtEl>
                                          <p:spTgt spid="8">
                                            <p:txEl>
                                              <p:pRg st="0" end="0"/>
                                            </p:txEl>
                                          </p:spTgt>
                                        </p:tgtEl>
                                        <p:attrNameLst>
                                          <p:attrName>ppt_w</p:attrName>
                                        </p:attrNameLst>
                                      </p:cBhvr>
                                      <p:tavLst>
                                        <p:tav tm="0" fmla="#ppt_w*sin(2.5*pi*$)">
                                          <p:val>
                                            <p:fltVal val="0"/>
                                          </p:val>
                                        </p:tav>
                                        <p:tav tm="100000">
                                          <p:val>
                                            <p:fltVal val="1"/>
                                          </p:val>
                                        </p:tav>
                                      </p:tavLst>
                                    </p:anim>
                                    <p:anim calcmode="lin" valueType="num">
                                      <p:cBhvr>
                                        <p:cTn id="25" dur="2000" fill="hold"/>
                                        <p:tgtEl>
                                          <p:spTgt spid="8">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DEED60-F276-4F74-95EB-1A43895E19C0}"/>
              </a:ext>
            </a:extLst>
          </p:cNvPr>
          <p:cNvSpPr>
            <a:spLocks noGrp="1"/>
          </p:cNvSpPr>
          <p:nvPr>
            <p:ph type="title"/>
          </p:nvPr>
        </p:nvSpPr>
        <p:spPr/>
        <p:txBody>
          <a:bodyPr/>
          <a:lstStyle/>
          <a:p>
            <a:r>
              <a:rPr lang="nl-NL" dirty="0"/>
              <a:t>Achtergrond documenten</a:t>
            </a:r>
          </a:p>
        </p:txBody>
      </p:sp>
      <p:sp>
        <p:nvSpPr>
          <p:cNvPr id="3" name="Tijdelijke aanduiding voor inhoud 2">
            <a:extLst>
              <a:ext uri="{FF2B5EF4-FFF2-40B4-BE49-F238E27FC236}">
                <a16:creationId xmlns:a16="http://schemas.microsoft.com/office/drawing/2014/main" id="{DA150A86-66A9-4402-92E0-28E672977B46}"/>
              </a:ext>
            </a:extLst>
          </p:cNvPr>
          <p:cNvSpPr>
            <a:spLocks noGrp="1"/>
          </p:cNvSpPr>
          <p:nvPr>
            <p:ph idx="1"/>
          </p:nvPr>
        </p:nvSpPr>
        <p:spPr>
          <a:xfrm>
            <a:off x="772886" y="2432115"/>
            <a:ext cx="10515600" cy="4351338"/>
          </a:xfrm>
        </p:spPr>
        <p:txBody>
          <a:bodyPr/>
          <a:lstStyle/>
          <a:p>
            <a:r>
              <a:rPr lang="nl-NL" dirty="0">
                <a:hlinkClick r:id="rId3"/>
              </a:rPr>
              <a:t>intervisieschatkist</a:t>
            </a:r>
            <a:endParaRPr lang="nl-NL" dirty="0"/>
          </a:p>
        </p:txBody>
      </p:sp>
      <p:pic>
        <p:nvPicPr>
          <p:cNvPr id="1026" name="Picture 2" descr="Schatkist kleur Afbeeldingen - Gratis downloaden op Freepik">
            <a:extLst>
              <a:ext uri="{FF2B5EF4-FFF2-40B4-BE49-F238E27FC236}">
                <a16:creationId xmlns:a16="http://schemas.microsoft.com/office/drawing/2014/main" id="{0B540FB3-6608-FBE4-0A27-1D2401C8B0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9139" y="2432115"/>
            <a:ext cx="3418417" cy="3066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7160973"/>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Aangepast ontwerp">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7004</TotalTime>
  <Words>1461</Words>
  <Application>Microsoft Office PowerPoint</Application>
  <PresentationFormat>Breedbeeld</PresentationFormat>
  <Paragraphs>225</Paragraphs>
  <Slides>20</Slides>
  <Notes>20</Notes>
  <HiddenSlides>0</HiddenSlides>
  <MMClips>0</MMClips>
  <ScaleCrop>false</ScaleCrop>
  <HeadingPairs>
    <vt:vector size="6" baseType="variant">
      <vt:variant>
        <vt:lpstr>Gebruikte lettertypen</vt:lpstr>
      </vt:variant>
      <vt:variant>
        <vt:i4>9</vt:i4>
      </vt:variant>
      <vt:variant>
        <vt:lpstr>Thema</vt:lpstr>
      </vt:variant>
      <vt:variant>
        <vt:i4>3</vt:i4>
      </vt:variant>
      <vt:variant>
        <vt:lpstr>Diatitels</vt:lpstr>
      </vt:variant>
      <vt:variant>
        <vt:i4>20</vt:i4>
      </vt:variant>
    </vt:vector>
  </HeadingPairs>
  <TitlesOfParts>
    <vt:vector size="32" baseType="lpstr">
      <vt:lpstr>Aptos</vt:lpstr>
      <vt:lpstr>Aptos Display</vt:lpstr>
      <vt:lpstr>Arial</vt:lpstr>
      <vt:lpstr>Calibri</vt:lpstr>
      <vt:lpstr>Forte Forward</vt:lpstr>
      <vt:lpstr>Impact</vt:lpstr>
      <vt:lpstr>Lucida Sans</vt:lpstr>
      <vt:lpstr>Symbol</vt:lpstr>
      <vt:lpstr>Systeemlettertype regulier</vt:lpstr>
      <vt:lpstr>Kantoorthema</vt:lpstr>
      <vt:lpstr>1_Kantoorthema</vt:lpstr>
      <vt:lpstr>Aangepast ontwerp</vt:lpstr>
      <vt:lpstr>Workshop Intervisie 20-06-2026 Oss   </vt:lpstr>
      <vt:lpstr>Veiligheid</vt:lpstr>
      <vt:lpstr>Omgangsnormen</vt:lpstr>
      <vt:lpstr>Leerdoel workshop intervisie</vt:lpstr>
      <vt:lpstr>Kennismaking</vt:lpstr>
      <vt:lpstr>Groepsindeling</vt:lpstr>
      <vt:lpstr>Doelen van intervisie</vt:lpstr>
      <vt:lpstr>Wat is het? </vt:lpstr>
      <vt:lpstr>De verzamelbak</vt:lpstr>
      <vt:lpstr>Werkwijze: in groepen</vt:lpstr>
      <vt:lpstr>Werkwijze: solo</vt:lpstr>
      <vt:lpstr>PowerPoint-presentatie</vt:lpstr>
      <vt:lpstr>De verzamelbak</vt:lpstr>
      <vt:lpstr>Vissenkom methode</vt:lpstr>
      <vt:lpstr>5 stappen methode</vt:lpstr>
      <vt:lpstr>Roddelmethode</vt:lpstr>
      <vt:lpstr>Tijdens de gesprekken</vt:lpstr>
      <vt:lpstr>Werkwijze Plenair</vt:lpstr>
      <vt:lpstr>Evaluatie </vt:lpstr>
      <vt:lpstr>Achtergrond documenten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Rob en Nelleke Kool</dc:creator>
  <cp:lastModifiedBy>Rob en Nelleke Kool</cp:lastModifiedBy>
  <cp:revision>277</cp:revision>
  <cp:lastPrinted>2026-06-17T12:41:41Z</cp:lastPrinted>
  <dcterms:created xsi:type="dcterms:W3CDTF">2017-06-17T11:10:25Z</dcterms:created>
  <dcterms:modified xsi:type="dcterms:W3CDTF">2026-06-19T19:03:16Z</dcterms:modified>
</cp:coreProperties>
</file>